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8.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9.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0.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1.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2.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9.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0.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1.xml" ContentType="application/vnd.openxmlformats-officedocument.drawingml.chart+xml"/>
  <Override PartName="/ppt/charts/chart5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4.xml" ContentType="application/vnd.openxmlformats-officedocument.drawingml.chart+xml"/>
  <Override PartName="/ppt/notesSlides/notesSlide2.xml" ContentType="application/vnd.openxmlformats-officedocument.presentationml.notesSlide+xml"/>
  <Override PartName="/ppt/charts/chart55.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6.xml" ContentType="application/vnd.openxmlformats-officedocument.drawingml.chart+xml"/>
  <Override PartName="/ppt/charts/style41.xml" ContentType="application/vnd.ms-office.chartstyle+xml"/>
  <Override PartName="/ppt/charts/colors4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7" r:id="rId4"/>
    <p:sldMasterId id="2147483823" r:id="rId5"/>
    <p:sldMasterId id="2147483847" r:id="rId6"/>
  </p:sldMasterIdLst>
  <p:notesMasterIdLst>
    <p:notesMasterId r:id="rId75"/>
  </p:notesMasterIdLst>
  <p:handoutMasterIdLst>
    <p:handoutMasterId r:id="rId76"/>
  </p:handoutMasterIdLst>
  <p:sldIdLst>
    <p:sldId id="267" r:id="rId7"/>
    <p:sldId id="4103" r:id="rId8"/>
    <p:sldId id="4293" r:id="rId9"/>
    <p:sldId id="4300" r:id="rId10"/>
    <p:sldId id="4591" r:id="rId11"/>
    <p:sldId id="4369" r:id="rId12"/>
    <p:sldId id="2147197404" r:id="rId13"/>
    <p:sldId id="4367" r:id="rId14"/>
    <p:sldId id="2147197405" r:id="rId15"/>
    <p:sldId id="2147197578" r:id="rId16"/>
    <p:sldId id="2147197626" r:id="rId17"/>
    <p:sldId id="2147197524" r:id="rId18"/>
    <p:sldId id="2147197510" r:id="rId19"/>
    <p:sldId id="4219" r:id="rId20"/>
    <p:sldId id="2147197410" r:id="rId21"/>
    <p:sldId id="2147197580" r:id="rId22"/>
    <p:sldId id="2147197508" r:id="rId23"/>
    <p:sldId id="4411" r:id="rId24"/>
    <p:sldId id="4412" r:id="rId25"/>
    <p:sldId id="2147197581" r:id="rId26"/>
    <p:sldId id="2147197582" r:id="rId27"/>
    <p:sldId id="2147197583" r:id="rId28"/>
    <p:sldId id="2147197621" r:id="rId29"/>
    <p:sldId id="2147197585" r:id="rId30"/>
    <p:sldId id="2147197586" r:id="rId31"/>
    <p:sldId id="2147197587" r:id="rId32"/>
    <p:sldId id="4575" r:id="rId33"/>
    <p:sldId id="2147197588" r:id="rId34"/>
    <p:sldId id="2147197589" r:id="rId35"/>
    <p:sldId id="2147197590" r:id="rId36"/>
    <p:sldId id="4579" r:id="rId37"/>
    <p:sldId id="2147197591" r:id="rId38"/>
    <p:sldId id="2147197592" r:id="rId39"/>
    <p:sldId id="2147197595" r:id="rId40"/>
    <p:sldId id="2147197596" r:id="rId41"/>
    <p:sldId id="2147197597" r:id="rId42"/>
    <p:sldId id="2147197598" r:id="rId43"/>
    <p:sldId id="2147197622" r:id="rId44"/>
    <p:sldId id="2147197600" r:id="rId45"/>
    <p:sldId id="2147197323" r:id="rId46"/>
    <p:sldId id="2147197601" r:id="rId47"/>
    <p:sldId id="2147197602" r:id="rId48"/>
    <p:sldId id="2147197326" r:id="rId49"/>
    <p:sldId id="2147197327" r:id="rId50"/>
    <p:sldId id="2147197623" r:id="rId51"/>
    <p:sldId id="2147197328" r:id="rId52"/>
    <p:sldId id="2147197604" r:id="rId53"/>
    <p:sldId id="2147197605" r:id="rId54"/>
    <p:sldId id="4494" r:id="rId55"/>
    <p:sldId id="2147197606" r:id="rId56"/>
    <p:sldId id="2147197607" r:id="rId57"/>
    <p:sldId id="2147197624" r:id="rId58"/>
    <p:sldId id="4252" r:id="rId59"/>
    <p:sldId id="2147197610" r:id="rId60"/>
    <p:sldId id="2147197611" r:id="rId61"/>
    <p:sldId id="2147197612" r:id="rId62"/>
    <p:sldId id="2147197613" r:id="rId63"/>
    <p:sldId id="2147197614" r:id="rId64"/>
    <p:sldId id="2147197615" r:id="rId65"/>
    <p:sldId id="2147197616" r:id="rId66"/>
    <p:sldId id="2147197617" r:id="rId67"/>
    <p:sldId id="2147197618" r:id="rId68"/>
    <p:sldId id="2147197619" r:id="rId69"/>
    <p:sldId id="2147197625" r:id="rId70"/>
    <p:sldId id="4586" r:id="rId71"/>
    <p:sldId id="4587" r:id="rId72"/>
    <p:sldId id="2147197553" r:id="rId73"/>
    <p:sldId id="4588" r:id="rId74"/>
  </p:sldIdLst>
  <p:sldSz cx="24384000" cy="13716000"/>
  <p:notesSz cx="6858000" cy="9144000"/>
  <p:custDataLst>
    <p:tags r:id="rId77"/>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9pPr>
  </p:defaultTextStyle>
  <p:extLst>
    <p:ext uri="{EFAFB233-063F-42B5-8137-9DF3F51BA10A}">
      <p15:sldGuideLst xmlns:p15="http://schemas.microsoft.com/office/powerpoint/2012/main">
        <p15:guide id="1" orient="horz" pos="5522"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us A. Flaget" initials="MAF" lastIdx="6" clrIdx="0">
    <p:extLst>
      <p:ext uri="{19B8F6BF-5375-455C-9EA6-DF929625EA0E}">
        <p15:presenceInfo xmlns:p15="http://schemas.microsoft.com/office/powerpoint/2012/main" userId="S::marius.flaget@responsanalyse.no::c680759b-3359-44dc-8866-868442d3d4be" providerId="AD"/>
      </p:ext>
    </p:extLst>
  </p:cmAuthor>
  <p:cmAuthor id="2" name="Anne Meyer" initials="AM" lastIdx="3" clrIdx="1">
    <p:extLst>
      <p:ext uri="{19B8F6BF-5375-455C-9EA6-DF929625EA0E}">
        <p15:presenceInfo xmlns:p15="http://schemas.microsoft.com/office/powerpoint/2012/main" userId="Anne 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E94"/>
    <a:srgbClr val="66BAB3"/>
    <a:srgbClr val="267E6F"/>
    <a:srgbClr val="6F201E"/>
    <a:srgbClr val="D72B31"/>
    <a:srgbClr val="283C83"/>
    <a:srgbClr val="6B943E"/>
    <a:srgbClr val="FF0000"/>
    <a:srgbClr val="2A2A2A"/>
    <a:srgbClr val="00884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EE19AF-8185-44F8-88B1-E4948FF580CC}" v="1625" dt="2025-10-01T08:57:58.58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a:tcStyle>
        <a:tcBdr/>
        <a:fill>
          <a:solidFill>
            <a:srgbClr val="E6EAF4"/>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ACA"/>
          </a:solidFill>
        </a:fill>
      </a:tcStyle>
    </a:wholeTbl>
    <a:band2H>
      <a:tcTxStyle/>
      <a:tcStyle>
        <a:tcBdr/>
        <a:fill>
          <a:solidFill>
            <a:srgbClr val="E7EDE7"/>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EE9"/>
          </a:solidFill>
        </a:fill>
      </a:tcStyle>
    </a:wholeTbl>
    <a:band2H>
      <a:tcTxStyle/>
      <a:tcStyle>
        <a:tcBdr/>
        <a:fill>
          <a:solidFill>
            <a:srgbClr val="E9E8F4"/>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urmeGeometricSans3 Light"/>
          <a:ea typeface="HurmeGeometricSans3 Light"/>
          <a:cs typeface="HurmeGeometricSans3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HurmeGeometricSans3 Light"/>
          <a:ea typeface="HurmeGeometricSans3 Light"/>
          <a:cs typeface="HurmeGeometricSans3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urmeGeometricSans3 Light"/>
          <a:ea typeface="HurmeGeometricSans3 Light"/>
          <a:cs typeface="HurmeGeometricSans3 Ligh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HurmeGeometricSans3 Light"/>
          <a:ea typeface="HurmeGeometricSans3 Light"/>
          <a:cs typeface="HurmeGeometricSans3 Ligh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8" autoAdjust="0"/>
    <p:restoredTop sz="94660"/>
  </p:normalViewPr>
  <p:slideViewPr>
    <p:cSldViewPr snapToGrid="0">
      <p:cViewPr varScale="1">
        <p:scale>
          <a:sx n="72" d="100"/>
          <a:sy n="72" d="100"/>
        </p:scale>
        <p:origin x="678" y="294"/>
      </p:cViewPr>
      <p:guideLst>
        <p:guide orient="horz" pos="5522"/>
        <p:guide pos="76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microsoft.com/office/2015/10/relationships/revisionInfo" Target="revisionInfo.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jersti Kræmmer" userId="87b59b01-8c5e-4d8a-a469-703dd8aeb9a2" providerId="ADAL" clId="{12D5B5F3-0A4D-4720-8E59-23C09B3663DB}"/>
    <pc:docChg chg="custSel modSld">
      <pc:chgData name="Kjersti Kræmmer" userId="87b59b01-8c5e-4d8a-a469-703dd8aeb9a2" providerId="ADAL" clId="{12D5B5F3-0A4D-4720-8E59-23C09B3663DB}" dt="2025-10-01T09:32:36.338" v="2" actId="313"/>
      <pc:docMkLst>
        <pc:docMk/>
      </pc:docMkLst>
      <pc:sldChg chg="modSp mod">
        <pc:chgData name="Kjersti Kræmmer" userId="87b59b01-8c5e-4d8a-a469-703dd8aeb9a2" providerId="ADAL" clId="{12D5B5F3-0A4D-4720-8E59-23C09B3663DB}" dt="2025-10-01T09:32:36.338" v="2" actId="313"/>
        <pc:sldMkLst>
          <pc:docMk/>
          <pc:sldMk cId="1249124906" sldId="2147197327"/>
        </pc:sldMkLst>
        <pc:spChg chg="mod">
          <ac:chgData name="Kjersti Kræmmer" userId="87b59b01-8c5e-4d8a-a469-703dd8aeb9a2" providerId="ADAL" clId="{12D5B5F3-0A4D-4720-8E59-23C09B3663DB}" dt="2025-10-01T09:32:36.338" v="2" actId="313"/>
          <ac:spMkLst>
            <pc:docMk/>
            <pc:sldMk cId="1249124906" sldId="2147197327"/>
            <ac:spMk id="6" creationId="{641C15C0-6702-479D-9A8E-7503988D69DC}"/>
          </ac:spMkLst>
        </pc:spChg>
      </pc:sldChg>
      <pc:sldChg chg="modSp mod">
        <pc:chgData name="Kjersti Kræmmer" userId="87b59b01-8c5e-4d8a-a469-703dd8aeb9a2" providerId="ADAL" clId="{12D5B5F3-0A4D-4720-8E59-23C09B3663DB}" dt="2025-10-01T09:32:20.035" v="1" actId="20577"/>
        <pc:sldMkLst>
          <pc:docMk/>
          <pc:sldMk cId="3270928944" sldId="2147197606"/>
        </pc:sldMkLst>
        <pc:spChg chg="mod">
          <ac:chgData name="Kjersti Kræmmer" userId="87b59b01-8c5e-4d8a-a469-703dd8aeb9a2" providerId="ADAL" clId="{12D5B5F3-0A4D-4720-8E59-23C09B3663DB}" dt="2025-10-01T09:32:20.035" v="1" actId="20577"/>
          <ac:spMkLst>
            <pc:docMk/>
            <pc:sldMk cId="3270928944" sldId="2147197606"/>
            <ac:spMk id="6" creationId="{039BD10D-8A18-4E09-5E73-EB2074E891E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6.xml"/><Relationship Id="rId1" Type="http://schemas.microsoft.com/office/2011/relationships/chartStyle" Target="style26.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7.xml"/><Relationship Id="rId1" Type="http://schemas.microsoft.com/office/2011/relationships/chartStyle" Target="style27.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8.xml"/><Relationship Id="rId1" Type="http://schemas.microsoft.com/office/2011/relationships/chartStyle" Target="style28.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9.xml"/><Relationship Id="rId1" Type="http://schemas.microsoft.com/office/2011/relationships/chartStyle" Target="style29.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0.xml"/><Relationship Id="rId1" Type="http://schemas.microsoft.com/office/2011/relationships/chartStyle" Target="style30.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1.xml"/><Relationship Id="rId1" Type="http://schemas.microsoft.com/office/2011/relationships/chartStyle" Target="style31.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3.xml"/><Relationship Id="rId1" Type="http://schemas.microsoft.com/office/2011/relationships/chartStyle" Target="style33.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4.xml"/><Relationship Id="rId1" Type="http://schemas.microsoft.com/office/2011/relationships/chartStyle" Target="style34.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5.xml"/><Relationship Id="rId1" Type="http://schemas.microsoft.com/office/2011/relationships/chartStyle" Target="style35.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6.xml"/><Relationship Id="rId1" Type="http://schemas.microsoft.com/office/2011/relationships/chartStyle" Target="style36.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7.xml"/><Relationship Id="rId1" Type="http://schemas.microsoft.com/office/2011/relationships/chartStyle" Target="style3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8.xml"/><Relationship Id="rId1" Type="http://schemas.microsoft.com/office/2011/relationships/chartStyle" Target="style38.xml"/></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9.xml"/><Relationship Id="rId1" Type="http://schemas.microsoft.com/office/2011/relationships/chartStyle" Target="style39.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40.xml"/><Relationship Id="rId1" Type="http://schemas.microsoft.com/office/2011/relationships/chartStyle" Target="style40.xml"/></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1.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1.xml"/><Relationship Id="rId1" Type="http://schemas.microsoft.com/office/2011/relationships/chartStyle" Target="style4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Ja</c:v>
                </c:pt>
              </c:strCache>
            </c:strRef>
          </c:tx>
          <c:spPr>
            <a:ln w="44450">
              <a:solidFill>
                <a:srgbClr val="14437D"/>
              </a:solidFill>
            </a:ln>
            <a:effectLst/>
          </c:spPr>
          <c:marker>
            <c:symbol val="none"/>
          </c:marker>
          <c:dPt>
            <c:idx val="2"/>
            <c:bubble3D val="0"/>
            <c:extLst>
              <c:ext xmlns:c16="http://schemas.microsoft.com/office/drawing/2014/chart" uri="{C3380CC4-5D6E-409C-BE32-E72D297353CC}">
                <c16:uniqueId val="{00000000-893F-4574-B700-55C059F336BE}"/>
              </c:ext>
            </c:extLst>
          </c:dPt>
          <c:dLbls>
            <c:spPr>
              <a:noFill/>
              <a:ln>
                <a:noFill/>
              </a:ln>
              <a:effectLst/>
            </c:spPr>
            <c:txPr>
              <a:bodyPr wrap="square" lIns="38100" tIns="19050" rIns="38100" bIns="19050" anchor="ctr">
                <a:spAutoFit/>
              </a:bodyPr>
              <a:lstStyle/>
              <a:p>
                <a:pPr>
                  <a:defRPr sz="2000"/>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August 2019</c:v>
                </c:pt>
                <c:pt idx="1">
                  <c:v>November 2019</c:v>
                </c:pt>
                <c:pt idx="2">
                  <c:v>April 2020</c:v>
                </c:pt>
                <c:pt idx="3">
                  <c:v>Juni 2020</c:v>
                </c:pt>
                <c:pt idx="4">
                  <c:v>November 2020</c:v>
                </c:pt>
                <c:pt idx="5">
                  <c:v>Mai 2021</c:v>
                </c:pt>
                <c:pt idx="6">
                  <c:v>August 2021</c:v>
                </c:pt>
                <c:pt idx="7">
                  <c:v>Januar 2022</c:v>
                </c:pt>
                <c:pt idx="8">
                  <c:v>Juni 2022</c:v>
                </c:pt>
                <c:pt idx="9">
                  <c:v>November 2022</c:v>
                </c:pt>
                <c:pt idx="10">
                  <c:v>Januar 2023</c:v>
                </c:pt>
                <c:pt idx="11">
                  <c:v>Juni 2023</c:v>
                </c:pt>
                <c:pt idx="12">
                  <c:v>August 2023</c:v>
                </c:pt>
                <c:pt idx="13">
                  <c:v>September 2023</c:v>
                </c:pt>
                <c:pt idx="14">
                  <c:v>Desember 2023</c:v>
                </c:pt>
                <c:pt idx="15">
                  <c:v>April 2024</c:v>
                </c:pt>
                <c:pt idx="16">
                  <c:v>Juni 2024</c:v>
                </c:pt>
                <c:pt idx="17">
                  <c:v>September 2024</c:v>
                </c:pt>
                <c:pt idx="18">
                  <c:v>Januar 2025</c:v>
                </c:pt>
                <c:pt idx="19">
                  <c:v>Mai 2025</c:v>
                </c:pt>
                <c:pt idx="20">
                  <c:v>Juli 2025 </c:v>
                </c:pt>
                <c:pt idx="21">
                  <c:v>September 2025 </c:v>
                </c:pt>
              </c:strCache>
            </c:strRef>
          </c:cat>
          <c:val>
            <c:numRef>
              <c:f>Sheet1!$B$2:$W$2</c:f>
              <c:numCache>
                <c:formatCode>0%</c:formatCode>
                <c:ptCount val="22"/>
                <c:pt idx="0">
                  <c:v>0.79</c:v>
                </c:pt>
                <c:pt idx="1">
                  <c:v>0.79</c:v>
                </c:pt>
                <c:pt idx="2">
                  <c:v>0.81</c:v>
                </c:pt>
                <c:pt idx="3">
                  <c:v>0.81</c:v>
                </c:pt>
                <c:pt idx="4">
                  <c:v>0.8</c:v>
                </c:pt>
                <c:pt idx="5">
                  <c:v>0.799854300730231</c:v>
                </c:pt>
                <c:pt idx="6">
                  <c:v>0.780856359842103</c:v>
                </c:pt>
                <c:pt idx="7">
                  <c:v>0.79626119993949696</c:v>
                </c:pt>
                <c:pt idx="8">
                  <c:v>0.80858638162518004</c:v>
                </c:pt>
                <c:pt idx="9">
                  <c:v>0.77</c:v>
                </c:pt>
                <c:pt idx="10">
                  <c:v>0.79047741603397492</c:v>
                </c:pt>
                <c:pt idx="11">
                  <c:v>0.79460599453092895</c:v>
                </c:pt>
                <c:pt idx="12">
                  <c:v>0.789771366458486</c:v>
                </c:pt>
                <c:pt idx="13">
                  <c:v>0.789771366458486</c:v>
                </c:pt>
                <c:pt idx="14">
                  <c:v>0.79022022148674798</c:v>
                </c:pt>
                <c:pt idx="15">
                  <c:v>0.82</c:v>
                </c:pt>
                <c:pt idx="16">
                  <c:v>0.81</c:v>
                </c:pt>
                <c:pt idx="17">
                  <c:v>0.81</c:v>
                </c:pt>
                <c:pt idx="18">
                  <c:v>0.80025965433516844</c:v>
                </c:pt>
                <c:pt idx="19">
                  <c:v>0.79</c:v>
                </c:pt>
                <c:pt idx="20">
                  <c:v>0.799854300730231</c:v>
                </c:pt>
                <c:pt idx="21">
                  <c:v>0.78899192701299159</c:v>
                </c:pt>
              </c:numCache>
            </c:numRef>
          </c:val>
          <c:smooth val="0"/>
          <c:extLst>
            <c:ext xmlns:c16="http://schemas.microsoft.com/office/drawing/2014/chart" uri="{C3380CC4-5D6E-409C-BE32-E72D297353CC}">
              <c16:uniqueId val="{00000001-893F-4574-B700-55C059F336BE}"/>
            </c:ext>
          </c:extLst>
        </c:ser>
        <c:ser>
          <c:idx val="1"/>
          <c:order val="1"/>
          <c:tx>
            <c:strRef>
              <c:f>Sheet1!$A$3</c:f>
              <c:strCache>
                <c:ptCount val="1"/>
                <c:pt idx="0">
                  <c:v>Nei</c:v>
                </c:pt>
              </c:strCache>
            </c:strRef>
          </c:tx>
          <c:spPr>
            <a:ln w="44450">
              <a:solidFill>
                <a:srgbClr val="A1C2D0"/>
              </a:solidFill>
            </a:ln>
          </c:spPr>
          <c:marker>
            <c:symbol val="none"/>
          </c:marker>
          <c:cat>
            <c:strRef>
              <c:f>Sheet1!$B$1:$W$1</c:f>
              <c:strCache>
                <c:ptCount val="22"/>
                <c:pt idx="0">
                  <c:v>August 2019</c:v>
                </c:pt>
                <c:pt idx="1">
                  <c:v>November 2019</c:v>
                </c:pt>
                <c:pt idx="2">
                  <c:v>April 2020</c:v>
                </c:pt>
                <c:pt idx="3">
                  <c:v>Juni 2020</c:v>
                </c:pt>
                <c:pt idx="4">
                  <c:v>November 2020</c:v>
                </c:pt>
                <c:pt idx="5">
                  <c:v>Mai 2021</c:v>
                </c:pt>
                <c:pt idx="6">
                  <c:v>August 2021</c:v>
                </c:pt>
                <c:pt idx="7">
                  <c:v>Januar 2022</c:v>
                </c:pt>
                <c:pt idx="8">
                  <c:v>Juni 2022</c:v>
                </c:pt>
                <c:pt idx="9">
                  <c:v>November 2022</c:v>
                </c:pt>
                <c:pt idx="10">
                  <c:v>Januar 2023</c:v>
                </c:pt>
                <c:pt idx="11">
                  <c:v>Juni 2023</c:v>
                </c:pt>
                <c:pt idx="12">
                  <c:v>August 2023</c:v>
                </c:pt>
                <c:pt idx="13">
                  <c:v>September 2023</c:v>
                </c:pt>
                <c:pt idx="14">
                  <c:v>Desember 2023</c:v>
                </c:pt>
                <c:pt idx="15">
                  <c:v>April 2024</c:v>
                </c:pt>
                <c:pt idx="16">
                  <c:v>Juni 2024</c:v>
                </c:pt>
                <c:pt idx="17">
                  <c:v>September 2024</c:v>
                </c:pt>
                <c:pt idx="18">
                  <c:v>Januar 2025</c:v>
                </c:pt>
                <c:pt idx="19">
                  <c:v>Mai 2025</c:v>
                </c:pt>
                <c:pt idx="20">
                  <c:v>Juli 2025 </c:v>
                </c:pt>
                <c:pt idx="21">
                  <c:v>September 2025 </c:v>
                </c:pt>
              </c:strCache>
            </c:strRef>
          </c:cat>
          <c:val>
            <c:numRef>
              <c:f>Sheet1!$B$3:$W$3</c:f>
              <c:numCache>
                <c:formatCode>0%</c:formatCode>
                <c:ptCount val="22"/>
                <c:pt idx="0">
                  <c:v>0.21</c:v>
                </c:pt>
                <c:pt idx="1">
                  <c:v>0.2</c:v>
                </c:pt>
                <c:pt idx="2">
                  <c:v>0.19</c:v>
                </c:pt>
                <c:pt idx="3">
                  <c:v>0.19</c:v>
                </c:pt>
                <c:pt idx="4">
                  <c:v>0.2</c:v>
                </c:pt>
                <c:pt idx="5">
                  <c:v>0.19319896622899002</c:v>
                </c:pt>
                <c:pt idx="6">
                  <c:v>0.21626061230818303</c:v>
                </c:pt>
                <c:pt idx="7">
                  <c:v>0.20074918363896899</c:v>
                </c:pt>
                <c:pt idx="8">
                  <c:v>0.18787217516736401</c:v>
                </c:pt>
                <c:pt idx="9">
                  <c:v>0.22</c:v>
                </c:pt>
                <c:pt idx="10">
                  <c:v>0.20581006305494898</c:v>
                </c:pt>
                <c:pt idx="11">
                  <c:v>0.20127432932387498</c:v>
                </c:pt>
                <c:pt idx="12">
                  <c:v>0.20516221743215698</c:v>
                </c:pt>
                <c:pt idx="13">
                  <c:v>0.20516221743215698</c:v>
                </c:pt>
                <c:pt idx="14">
                  <c:v>0.207988439537315</c:v>
                </c:pt>
                <c:pt idx="15">
                  <c:v>0.18</c:v>
                </c:pt>
                <c:pt idx="16">
                  <c:v>0.19</c:v>
                </c:pt>
                <c:pt idx="17">
                  <c:v>0.19</c:v>
                </c:pt>
                <c:pt idx="18">
                  <c:v>0.1962699656082848</c:v>
                </c:pt>
                <c:pt idx="19">
                  <c:v>0.21</c:v>
                </c:pt>
                <c:pt idx="20">
                  <c:v>0.19319896622899002</c:v>
                </c:pt>
                <c:pt idx="21">
                  <c:v>0.2035453117653532</c:v>
                </c:pt>
              </c:numCache>
            </c:numRef>
          </c:val>
          <c:smooth val="0"/>
          <c:extLst>
            <c:ext xmlns:c16="http://schemas.microsoft.com/office/drawing/2014/chart" uri="{C3380CC4-5D6E-409C-BE32-E72D297353CC}">
              <c16:uniqueId val="{00000002-893F-4574-B700-55C059F336BE}"/>
            </c:ext>
          </c:extLst>
        </c:ser>
        <c:dLbls>
          <c:showLegendKey val="0"/>
          <c:showVal val="0"/>
          <c:showCatName val="0"/>
          <c:showSerName val="0"/>
          <c:showPercent val="0"/>
          <c:showBubbleSize val="0"/>
        </c:dLbls>
        <c:smooth val="0"/>
        <c:axId val="-967650144"/>
        <c:axId val="-967645248"/>
        <c:extLst>
          <c:ext xmlns:c15="http://schemas.microsoft.com/office/drawing/2012/chart" uri="{02D57815-91ED-43cb-92C2-25804820EDAC}">
            <c15:filteredLineSeries>
              <c15:ser>
                <c:idx val="2"/>
                <c:order val="2"/>
                <c:tx>
                  <c:strRef>
                    <c:extLst>
                      <c:ext uri="{02D57815-91ED-43cb-92C2-25804820EDAC}">
                        <c15:formulaRef>
                          <c15:sqref>Sheet1!$A$4</c15:sqref>
                        </c15:formulaRef>
                      </c:ext>
                    </c:extLst>
                    <c:strCache>
                      <c:ptCount val="1"/>
                      <c:pt idx="0">
                        <c:v>Ikke sikker/vil ikke si</c:v>
                      </c:pt>
                    </c:strCache>
                  </c:strRef>
                </c:tx>
                <c:spPr>
                  <a:ln w="44450">
                    <a:solidFill>
                      <a:schemeClr val="bg1">
                        <a:lumMod val="65000"/>
                      </a:schemeClr>
                    </a:solidFill>
                  </a:ln>
                </c:spPr>
                <c:marker>
                  <c:symbol val="none"/>
                </c:marker>
                <c:cat>
                  <c:strRef>
                    <c:extLst>
                      <c:ext uri="{02D57815-91ED-43cb-92C2-25804820EDAC}">
                        <c15:formulaRef>
                          <c15:sqref>Sheet1!$B$1:$W$1</c15:sqref>
                        </c15:formulaRef>
                      </c:ext>
                    </c:extLst>
                    <c:strCache>
                      <c:ptCount val="22"/>
                      <c:pt idx="0">
                        <c:v>August 2019</c:v>
                      </c:pt>
                      <c:pt idx="1">
                        <c:v>November 2019</c:v>
                      </c:pt>
                      <c:pt idx="2">
                        <c:v>April 2020</c:v>
                      </c:pt>
                      <c:pt idx="3">
                        <c:v>Juni 2020</c:v>
                      </c:pt>
                      <c:pt idx="4">
                        <c:v>November 2020</c:v>
                      </c:pt>
                      <c:pt idx="5">
                        <c:v>Mai 2021</c:v>
                      </c:pt>
                      <c:pt idx="6">
                        <c:v>August 2021</c:v>
                      </c:pt>
                      <c:pt idx="7">
                        <c:v>Januar 2022</c:v>
                      </c:pt>
                      <c:pt idx="8">
                        <c:v>Juni 2022</c:v>
                      </c:pt>
                      <c:pt idx="9">
                        <c:v>November 2022</c:v>
                      </c:pt>
                      <c:pt idx="10">
                        <c:v>Januar 2023</c:v>
                      </c:pt>
                      <c:pt idx="11">
                        <c:v>Juni 2023</c:v>
                      </c:pt>
                      <c:pt idx="12">
                        <c:v>August 2023</c:v>
                      </c:pt>
                      <c:pt idx="13">
                        <c:v>September 2023</c:v>
                      </c:pt>
                      <c:pt idx="14">
                        <c:v>Desember 2023</c:v>
                      </c:pt>
                      <c:pt idx="15">
                        <c:v>April 2024</c:v>
                      </c:pt>
                      <c:pt idx="16">
                        <c:v>Juni 2024</c:v>
                      </c:pt>
                      <c:pt idx="17">
                        <c:v>September 2024</c:v>
                      </c:pt>
                      <c:pt idx="18">
                        <c:v>Januar 2025</c:v>
                      </c:pt>
                      <c:pt idx="19">
                        <c:v>Mai 2025</c:v>
                      </c:pt>
                      <c:pt idx="20">
                        <c:v>Juli 2025 </c:v>
                      </c:pt>
                      <c:pt idx="21">
                        <c:v>September 2025 </c:v>
                      </c:pt>
                    </c:strCache>
                  </c:strRef>
                </c:cat>
                <c:val>
                  <c:numRef>
                    <c:extLst>
                      <c:ext uri="{02D57815-91ED-43cb-92C2-25804820EDAC}">
                        <c15:formulaRef>
                          <c15:sqref>Sheet1!$B$4:$W$4</c15:sqref>
                        </c15:formulaRef>
                      </c:ext>
                    </c:extLst>
                    <c:numCache>
                      <c:formatCode>0%</c:formatCode>
                      <c:ptCount val="22"/>
                      <c:pt idx="0">
                        <c:v>0</c:v>
                      </c:pt>
                      <c:pt idx="1">
                        <c:v>0</c:v>
                      </c:pt>
                      <c:pt idx="2">
                        <c:v>0</c:v>
                      </c:pt>
                      <c:pt idx="3">
                        <c:v>0</c:v>
                      </c:pt>
                      <c:pt idx="4">
                        <c:v>0.01</c:v>
                      </c:pt>
                      <c:pt idx="5">
                        <c:v>6.9467330407784397E-3</c:v>
                      </c:pt>
                      <c:pt idx="6">
                        <c:v>1.67617898239174E-3</c:v>
                      </c:pt>
                      <c:pt idx="7">
                        <c:v>0</c:v>
                      </c:pt>
                      <c:pt idx="8">
                        <c:v>2.8849354588157002E-3</c:v>
                      </c:pt>
                      <c:pt idx="9">
                        <c:v>0</c:v>
                      </c:pt>
                      <c:pt idx="10">
                        <c:v>1.39621670312702E-3</c:v>
                      </c:pt>
                      <c:pt idx="11">
                        <c:v>3.3600829297063899E-3</c:v>
                      </c:pt>
                      <c:pt idx="12">
                        <c:v>3.3600829297063899E-3</c:v>
                      </c:pt>
                      <c:pt idx="13">
                        <c:v>3.3600829297063899E-3</c:v>
                      </c:pt>
                      <c:pt idx="14">
                        <c:v>1.7913389759401199E-3</c:v>
                      </c:pt>
                      <c:pt idx="15">
                        <c:v>0</c:v>
                      </c:pt>
                      <c:pt idx="16">
                        <c:v>0</c:v>
                      </c:pt>
                      <c:pt idx="17">
                        <c:v>0</c:v>
                      </c:pt>
                      <c:pt idx="18">
                        <c:v>3.4703800565497279E-3</c:v>
                      </c:pt>
                      <c:pt idx="19">
                        <c:v>0</c:v>
                      </c:pt>
                      <c:pt idx="20">
                        <c:v>0</c:v>
                      </c:pt>
                    </c:numCache>
                  </c:numRef>
                </c:val>
                <c:smooth val="0"/>
                <c:extLst>
                  <c:ext xmlns:c16="http://schemas.microsoft.com/office/drawing/2014/chart" uri="{C3380CC4-5D6E-409C-BE32-E72D297353CC}">
                    <c16:uniqueId val="{00000003-893F-4574-B700-55C059F336BE}"/>
                  </c:ext>
                </c:extLst>
              </c15:ser>
            </c15:filteredLineSeries>
          </c:ext>
        </c:extLst>
      </c:lineChart>
      <c:catAx>
        <c:axId val="-967650144"/>
        <c:scaling>
          <c:orientation val="minMax"/>
        </c:scaling>
        <c:delete val="0"/>
        <c:axPos val="b"/>
        <c:numFmt formatCode="General" sourceLinked="0"/>
        <c:majorTickMark val="none"/>
        <c:minorTickMark val="none"/>
        <c:tickLblPos val="nextTo"/>
        <c:crossAx val="-967645248"/>
        <c:crosses val="autoZero"/>
        <c:auto val="1"/>
        <c:lblAlgn val="ctr"/>
        <c:lblOffset val="100"/>
        <c:noMultiLvlLbl val="0"/>
      </c:catAx>
      <c:valAx>
        <c:axId val="-967645248"/>
        <c:scaling>
          <c:orientation val="minMax"/>
          <c:max val="1"/>
          <c:min val="0"/>
        </c:scaling>
        <c:delete val="0"/>
        <c:axPos val="l"/>
        <c:majorGridlines>
          <c:spPr>
            <a:ln w="3175">
              <a:solidFill>
                <a:schemeClr val="bg1">
                  <a:lumMod val="75000"/>
                </a:schemeClr>
              </a:solidFill>
              <a:prstDash val="dash"/>
            </a:ln>
          </c:spPr>
        </c:majorGridlines>
        <c:numFmt formatCode="0%" sourceLinked="1"/>
        <c:majorTickMark val="none"/>
        <c:minorTickMark val="none"/>
        <c:tickLblPos val="nextTo"/>
        <c:crossAx val="-967650144"/>
        <c:crosses val="autoZero"/>
        <c:crossBetween val="between"/>
        <c:majorUnit val="0.2"/>
      </c:valAx>
    </c:plotArea>
    <c:legend>
      <c:legendPos val="r"/>
      <c:overlay val="0"/>
    </c:legend>
    <c:plotVisOnly val="1"/>
    <c:dispBlanksAs val="gap"/>
    <c:showDLblsOverMax val="0"/>
  </c:chart>
  <c:spPr>
    <a:noFill/>
  </c:spPr>
  <c:txPr>
    <a:bodyPr/>
    <a:lstStyle/>
    <a:p>
      <a:pPr>
        <a:defRPr sz="2200">
          <a:latin typeface="+mj-lt"/>
        </a:defRPr>
      </a:pPr>
      <a:endParaRPr lang="nb-N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800" b="0" i="0" u="none" strike="noStrike" kern="1200" spc="0" baseline="0">
                <a:solidFill>
                  <a:schemeClr val="tx1">
                    <a:lumMod val="65000"/>
                    <a:lumOff val="35000"/>
                  </a:schemeClr>
                </a:solidFill>
                <a:latin typeface="+mn-lt"/>
                <a:ea typeface="+mn-ea"/>
                <a:cs typeface="+mn-cs"/>
              </a:defRPr>
            </a:pPr>
            <a:r>
              <a:rPr lang="en-US" sz="2800" dirty="0"/>
              <a:t>2024</a:t>
            </a:r>
          </a:p>
        </c:rich>
      </c:tx>
      <c:layout>
        <c:manualLayout>
          <c:xMode val="edge"/>
          <c:yMode val="edge"/>
          <c:x val="0.45479789257234882"/>
          <c:y val="1.454275211277847E-2"/>
        </c:manualLayout>
      </c:layout>
      <c:overlay val="0"/>
      <c:spPr>
        <a:noFill/>
        <a:ln>
          <a:noFill/>
        </a:ln>
        <a:effectLst/>
      </c:spPr>
      <c:txPr>
        <a:bodyPr rot="0" spcFirstLastPara="1" vertOverflow="ellipsis" vert="horz" wrap="square" anchor="ctr" anchorCtr="1"/>
        <a:lstStyle/>
        <a:p>
          <a:pPr algn="l">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9189463146126357"/>
          <c:y val="6.5193562925846382E-2"/>
          <c:w val="0.61621065977703304"/>
          <c:h val="0.84537044990588295"/>
        </c:manualLayout>
      </c:layout>
      <c:doughnutChart>
        <c:varyColors val="1"/>
        <c:ser>
          <c:idx val="0"/>
          <c:order val="0"/>
          <c:tx>
            <c:strRef>
              <c:f>Sheet1!$B$1</c:f>
              <c:strCache>
                <c:ptCount val="1"/>
                <c:pt idx="0">
                  <c:v>2025</c:v>
                </c:pt>
              </c:strCache>
            </c:strRef>
          </c:tx>
          <c:spPr>
            <a:solidFill>
              <a:srgbClr val="66BAB3"/>
            </a:solidFill>
          </c:spPr>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50E8-4EFA-95FB-BD69D8982AD3}"/>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50E8-4EFA-95FB-BD69D8982AD3}"/>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50E8-4EFA-95FB-BD69D8982AD3}"/>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50E8-4EFA-95FB-BD69D8982AD3}"/>
              </c:ext>
            </c:extLst>
          </c:dPt>
          <c:dLbls>
            <c:dLbl>
              <c:idx val="0"/>
              <c:layout>
                <c:manualLayout>
                  <c:x val="0.17852392003384765"/>
                  <c:y val="-0.19173932698049551"/>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19690130364872763"/>
                      <c:h val="0.29656565656565659"/>
                    </c:manualLayout>
                  </c15:layout>
                </c:ext>
                <c:ext xmlns:c16="http://schemas.microsoft.com/office/drawing/2014/chart" uri="{C3380CC4-5D6E-409C-BE32-E72D297353CC}">
                  <c16:uniqueId val="{00000001-50E8-4EFA-95FB-BD69D8982AD3}"/>
                </c:ext>
              </c:extLst>
            </c:dLbl>
            <c:dLbl>
              <c:idx val="1"/>
              <c:layout>
                <c:manualLayout>
                  <c:x val="0.12447555617803041"/>
                  <c:y val="0.15451666962960914"/>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54818878581525921"/>
                      <c:h val="0.14387018704326665"/>
                    </c:manualLayout>
                  </c15:layout>
                </c:ext>
                <c:ext xmlns:c16="http://schemas.microsoft.com/office/drawing/2014/chart" uri="{C3380CC4-5D6E-409C-BE32-E72D297353CC}">
                  <c16:uniqueId val="{00000003-50E8-4EFA-95FB-BD69D8982AD3}"/>
                </c:ext>
              </c:extLst>
            </c:dLbl>
            <c:dLbl>
              <c:idx val="2"/>
              <c:layout>
                <c:manualLayout>
                  <c:x val="-0.19143453924338485"/>
                  <c:y val="-4.983164983164983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E8-4EFA-95FB-BD69D8982AD3}"/>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én periode</c:v>
                </c:pt>
                <c:pt idx="1">
                  <c:v>Ja, flere perioder</c:v>
                </c:pt>
                <c:pt idx="2">
                  <c:v>Nei</c:v>
                </c:pt>
              </c:strCache>
            </c:strRef>
          </c:cat>
          <c:val>
            <c:numRef>
              <c:f>Sheet1!$B$2:$B$4</c:f>
              <c:numCache>
                <c:formatCode>0%</c:formatCode>
                <c:ptCount val="3"/>
                <c:pt idx="0">
                  <c:v>0.36</c:v>
                </c:pt>
                <c:pt idx="1">
                  <c:v>0.21</c:v>
                </c:pt>
                <c:pt idx="2">
                  <c:v>0.43</c:v>
                </c:pt>
              </c:numCache>
            </c:numRef>
          </c:val>
          <c:extLst>
            <c:ext xmlns:c16="http://schemas.microsoft.com/office/drawing/2014/chart" uri="{C3380CC4-5D6E-409C-BE32-E72D297353CC}">
              <c16:uniqueId val="{00000008-50E8-4EFA-95FB-BD69D8982AD3}"/>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9189463146126357"/>
          <c:y val="6.5193562925846382E-2"/>
          <c:w val="0.61621065977703304"/>
          <c:h val="0.84537044990588295"/>
        </c:manualLayout>
      </c:layout>
      <c:doughnutChart>
        <c:varyColors val="1"/>
        <c:ser>
          <c:idx val="0"/>
          <c:order val="0"/>
          <c:tx>
            <c:strRef>
              <c:f>Sheet1!$B$1</c:f>
              <c:strCache>
                <c:ptCount val="1"/>
                <c:pt idx="0">
                  <c:v>2025</c:v>
                </c:pt>
              </c:strCache>
            </c:strRef>
          </c:tx>
          <c:spPr>
            <a:solidFill>
              <a:srgbClr val="66BAB3"/>
            </a:solidFill>
          </c:spPr>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47CC-455F-8894-ACDB34B14EB5}"/>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47CC-455F-8894-ACDB34B14EB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47CC-455F-8894-ACDB34B14EB5}"/>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47CC-455F-8894-ACDB34B14EB5}"/>
              </c:ext>
            </c:extLst>
          </c:dPt>
          <c:dLbls>
            <c:dLbl>
              <c:idx val="0"/>
              <c:layout>
                <c:manualLayout>
                  <c:x val="0.17852392003384765"/>
                  <c:y val="-0.19173932698049551"/>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19690130364872763"/>
                      <c:h val="0.29656565656565659"/>
                    </c:manualLayout>
                  </c15:layout>
                </c:ext>
                <c:ext xmlns:c16="http://schemas.microsoft.com/office/drawing/2014/chart" uri="{C3380CC4-5D6E-409C-BE32-E72D297353CC}">
                  <c16:uniqueId val="{00000001-47CC-455F-8894-ACDB34B14EB5}"/>
                </c:ext>
              </c:extLst>
            </c:dLbl>
            <c:dLbl>
              <c:idx val="1"/>
              <c:layout>
                <c:manualLayout>
                  <c:x val="0.16369237272653445"/>
                  <c:y val="0.15178990360846345"/>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32955540133791061"/>
                      <c:h val="0.20749472753667247"/>
                    </c:manualLayout>
                  </c15:layout>
                </c:ext>
                <c:ext xmlns:c16="http://schemas.microsoft.com/office/drawing/2014/chart" uri="{C3380CC4-5D6E-409C-BE32-E72D297353CC}">
                  <c16:uniqueId val="{00000003-47CC-455F-8894-ACDB34B14EB5}"/>
                </c:ext>
              </c:extLst>
            </c:dLbl>
            <c:dLbl>
              <c:idx val="2"/>
              <c:layout>
                <c:manualLayout>
                  <c:x val="-0.19143453924338485"/>
                  <c:y val="-4.983164983164983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CC-455F-8894-ACDB34B14EB5}"/>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én periode</c:v>
                </c:pt>
                <c:pt idx="1">
                  <c:v>Ja, flere perioder</c:v>
                </c:pt>
                <c:pt idx="2">
                  <c:v>Nei</c:v>
                </c:pt>
              </c:strCache>
            </c:strRef>
          </c:cat>
          <c:val>
            <c:numRef>
              <c:f>Sheet1!$B$2:$B$4</c:f>
              <c:numCache>
                <c:formatCode>0%</c:formatCode>
                <c:ptCount val="3"/>
                <c:pt idx="0">
                  <c:v>0.31073497193961758</c:v>
                </c:pt>
                <c:pt idx="1">
                  <c:v>0.1631003471284373</c:v>
                </c:pt>
                <c:pt idx="2">
                  <c:v>0.52616468093194202</c:v>
                </c:pt>
              </c:numCache>
            </c:numRef>
          </c:val>
          <c:extLst>
            <c:ext xmlns:c16="http://schemas.microsoft.com/office/drawing/2014/chart" uri="{C3380CC4-5D6E-409C-BE32-E72D297353CC}">
              <c16:uniqueId val="{00000008-47CC-455F-8894-ACDB34B14EB5}"/>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2024</a:t>
            </a:r>
          </a:p>
        </c:rich>
      </c:tx>
      <c:layout>
        <c:manualLayout>
          <c:xMode val="edge"/>
          <c:yMode val="edge"/>
          <c:x val="2.5845666366587739E-2"/>
          <c:y val="1.6360596126875779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9189463146126357"/>
          <c:y val="6.5193562925846382E-2"/>
          <c:w val="0.61621065977703304"/>
          <c:h val="0.84537044990588295"/>
        </c:manualLayout>
      </c:layout>
      <c:doughnutChart>
        <c:varyColors val="1"/>
        <c:ser>
          <c:idx val="0"/>
          <c:order val="0"/>
          <c:tx>
            <c:strRef>
              <c:f>Sheet1!$B$1</c:f>
              <c:strCache>
                <c:ptCount val="1"/>
                <c:pt idx="0">
                  <c:v>2024</c:v>
                </c:pt>
              </c:strCache>
            </c:strRef>
          </c:tx>
          <c:spPr>
            <a:solidFill>
              <a:srgbClr val="66BAB3"/>
            </a:solidFill>
          </c:spPr>
          <c:dPt>
            <c:idx val="0"/>
            <c:bubble3D val="0"/>
            <c:spPr>
              <a:solidFill>
                <a:srgbClr val="267E6F"/>
              </a:solidFill>
              <a:ln w="19050">
                <a:solidFill>
                  <a:schemeClr val="lt1"/>
                </a:solidFill>
              </a:ln>
              <a:effectLst/>
            </c:spPr>
            <c:extLst>
              <c:ext xmlns:c16="http://schemas.microsoft.com/office/drawing/2014/chart" uri="{C3380CC4-5D6E-409C-BE32-E72D297353CC}">
                <c16:uniqueId val="{00000001-50E8-4EFA-95FB-BD69D8982AD3}"/>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50E8-4EFA-95FB-BD69D8982AD3}"/>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50E8-4EFA-95FB-BD69D8982AD3}"/>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50E8-4EFA-95FB-BD69D8982AD3}"/>
              </c:ext>
            </c:extLst>
          </c:dPt>
          <c:dLbls>
            <c:dLbl>
              <c:idx val="0"/>
              <c:layout>
                <c:manualLayout>
                  <c:x val="6.3183499532618453E-2"/>
                  <c:y val="-0.15055448536549687"/>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19880776050009749"/>
                      <c:h val="0.2329411084382601"/>
                    </c:manualLayout>
                  </c15:layout>
                </c:ext>
                <c:ext xmlns:c16="http://schemas.microsoft.com/office/drawing/2014/chart" uri="{C3380CC4-5D6E-409C-BE32-E72D297353CC}">
                  <c16:uniqueId val="{00000001-50E8-4EFA-95FB-BD69D8982AD3}"/>
                </c:ext>
              </c:extLst>
            </c:dLbl>
            <c:dLbl>
              <c:idx val="1"/>
              <c:layout>
                <c:manualLayout>
                  <c:x val="0.1389056892050099"/>
                  <c:y val="-9.6345732747157367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21516829113088917"/>
                      <c:h val="0.25294082788910521"/>
                    </c:manualLayout>
                  </c15:layout>
                </c:ext>
                <c:ext xmlns:c16="http://schemas.microsoft.com/office/drawing/2014/chart" uri="{C3380CC4-5D6E-409C-BE32-E72D297353CC}">
                  <c16:uniqueId val="{00000003-50E8-4EFA-95FB-BD69D8982AD3}"/>
                </c:ext>
              </c:extLst>
            </c:dLbl>
            <c:dLbl>
              <c:idx val="2"/>
              <c:layout>
                <c:manualLayout>
                  <c:x val="-0.18190231418037245"/>
                  <c:y val="3.7424827855897215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extLst>
                <c:ext xmlns:c15="http://schemas.microsoft.com/office/drawing/2012/chart" uri="{CE6537A1-D6FC-4f65-9D91-7224C49458BB}">
                  <c15:layout>
                    <c:manualLayout>
                      <c:w val="0.2457991578875946"/>
                      <c:h val="0.13342975063474244"/>
                    </c:manualLayout>
                  </c15:layout>
                </c:ext>
                <c:ext xmlns:c16="http://schemas.microsoft.com/office/drawing/2014/chart" uri="{C3380CC4-5D6E-409C-BE32-E72D297353CC}">
                  <c16:uniqueId val="{00000005-50E8-4EFA-95FB-BD69D8982AD3}"/>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helt</c:v>
                </c:pt>
                <c:pt idx="1">
                  <c:v>Ja, delvis</c:v>
                </c:pt>
                <c:pt idx="2">
                  <c:v>Nei</c:v>
                </c:pt>
              </c:strCache>
            </c:strRef>
          </c:cat>
          <c:val>
            <c:numRef>
              <c:f>Sheet1!$B$2:$B$4</c:f>
              <c:numCache>
                <c:formatCode>0%</c:formatCode>
                <c:ptCount val="3"/>
                <c:pt idx="0">
                  <c:v>0.04</c:v>
                </c:pt>
                <c:pt idx="1">
                  <c:v>0.11</c:v>
                </c:pt>
                <c:pt idx="2">
                  <c:v>0.84</c:v>
                </c:pt>
              </c:numCache>
            </c:numRef>
          </c:val>
          <c:extLst>
            <c:ext xmlns:c16="http://schemas.microsoft.com/office/drawing/2014/chart" uri="{C3380CC4-5D6E-409C-BE32-E72D297353CC}">
              <c16:uniqueId val="{00000008-50E8-4EFA-95FB-BD69D8982AD3}"/>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2025</a:t>
            </a:r>
          </a:p>
        </c:rich>
      </c:tx>
      <c:layout>
        <c:manualLayout>
          <c:xMode val="edge"/>
          <c:yMode val="edge"/>
          <c:x val="2.775212070528001E-2"/>
          <c:y val="1.0907064084583853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9189463146126357"/>
          <c:y val="6.5193562925846382E-2"/>
          <c:w val="0.61621065977703304"/>
          <c:h val="0.84537044990588295"/>
        </c:manualLayout>
      </c:layout>
      <c:doughnutChart>
        <c:varyColors val="1"/>
        <c:ser>
          <c:idx val="0"/>
          <c:order val="0"/>
          <c:tx>
            <c:strRef>
              <c:f>Sheet1!$B$1</c:f>
              <c:strCache>
                <c:ptCount val="1"/>
                <c:pt idx="0">
                  <c:v>2025</c:v>
                </c:pt>
              </c:strCache>
            </c:strRef>
          </c:tx>
          <c:spPr>
            <a:solidFill>
              <a:srgbClr val="66BAB3"/>
            </a:solidFill>
          </c:spPr>
          <c:dPt>
            <c:idx val="0"/>
            <c:bubble3D val="0"/>
            <c:spPr>
              <a:solidFill>
                <a:srgbClr val="267E6F"/>
              </a:solidFill>
              <a:ln w="19050">
                <a:solidFill>
                  <a:schemeClr val="lt1"/>
                </a:solidFill>
              </a:ln>
              <a:effectLst/>
            </c:spPr>
            <c:extLst>
              <c:ext xmlns:c16="http://schemas.microsoft.com/office/drawing/2014/chart" uri="{C3380CC4-5D6E-409C-BE32-E72D297353CC}">
                <c16:uniqueId val="{00000001-DA75-4807-8C56-7C47C3BD8119}"/>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DA75-4807-8C56-7C47C3BD8119}"/>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A75-4807-8C56-7C47C3BD8119}"/>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DA75-4807-8C56-7C47C3BD8119}"/>
              </c:ext>
            </c:extLst>
          </c:dPt>
          <c:dLbls>
            <c:dLbl>
              <c:idx val="0"/>
              <c:layout>
                <c:manualLayout>
                  <c:x val="6.3183499532618453E-2"/>
                  <c:y val="-0.15055448536549687"/>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19880776050009749"/>
                      <c:h val="0.2329411084382601"/>
                    </c:manualLayout>
                  </c15:layout>
                </c:ext>
                <c:ext xmlns:c16="http://schemas.microsoft.com/office/drawing/2014/chart" uri="{C3380CC4-5D6E-409C-BE32-E72D297353CC}">
                  <c16:uniqueId val="{00000001-DA75-4807-8C56-7C47C3BD8119}"/>
                </c:ext>
              </c:extLst>
            </c:dLbl>
            <c:dLbl>
              <c:idx val="1"/>
              <c:layout>
                <c:manualLayout>
                  <c:x val="0.1389056892050099"/>
                  <c:y val="-9.6345732747157367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21516829113088917"/>
                      <c:h val="0.25294082788910521"/>
                    </c:manualLayout>
                  </c15:layout>
                </c:ext>
                <c:ext xmlns:c16="http://schemas.microsoft.com/office/drawing/2014/chart" uri="{C3380CC4-5D6E-409C-BE32-E72D297353CC}">
                  <c16:uniqueId val="{00000003-DA75-4807-8C56-7C47C3BD8119}"/>
                </c:ext>
              </c:extLst>
            </c:dLbl>
            <c:dLbl>
              <c:idx val="2"/>
              <c:layout>
                <c:manualLayout>
                  <c:x val="-0.18190231418037245"/>
                  <c:y val="3.7424827855897215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extLst>
                <c:ext xmlns:c15="http://schemas.microsoft.com/office/drawing/2012/chart" uri="{CE6537A1-D6FC-4f65-9D91-7224C49458BB}">
                  <c15:layout>
                    <c:manualLayout>
                      <c:w val="0.2457991578875946"/>
                      <c:h val="0.13342975063474244"/>
                    </c:manualLayout>
                  </c15:layout>
                </c:ext>
                <c:ext xmlns:c16="http://schemas.microsoft.com/office/drawing/2014/chart" uri="{C3380CC4-5D6E-409C-BE32-E72D297353CC}">
                  <c16:uniqueId val="{00000005-DA75-4807-8C56-7C47C3BD8119}"/>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helt</c:v>
                </c:pt>
                <c:pt idx="1">
                  <c:v>Ja, delvis</c:v>
                </c:pt>
                <c:pt idx="2">
                  <c:v>Nei</c:v>
                </c:pt>
              </c:strCache>
            </c:strRef>
          </c:cat>
          <c:val>
            <c:numRef>
              <c:f>Sheet1!$B$2:$B$4</c:f>
              <c:numCache>
                <c:formatCode>0%</c:formatCode>
                <c:ptCount val="3"/>
                <c:pt idx="0">
                  <c:v>4.2731072921504992E-2</c:v>
                </c:pt>
                <c:pt idx="1">
                  <c:v>0.12251403960646909</c:v>
                </c:pt>
                <c:pt idx="2">
                  <c:v>0.81769623780771272</c:v>
                </c:pt>
              </c:numCache>
            </c:numRef>
          </c:val>
          <c:extLst>
            <c:ext xmlns:c16="http://schemas.microsoft.com/office/drawing/2014/chart" uri="{C3380CC4-5D6E-409C-BE32-E72D297353CC}">
              <c16:uniqueId val="{00000008-DA75-4807-8C56-7C47C3BD8119}"/>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2024</a:t>
            </a:r>
          </a:p>
        </c:rich>
      </c:tx>
      <c:layout>
        <c:manualLayout>
          <c:xMode val="edge"/>
          <c:yMode val="edge"/>
          <c:x val="0.45479789257234882"/>
          <c:y val="1.454275211277847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9189463146126357"/>
          <c:y val="6.5193562925846382E-2"/>
          <c:w val="0.61621065977703304"/>
          <c:h val="0.84537044990588295"/>
        </c:manualLayout>
      </c:layout>
      <c:doughnutChart>
        <c:varyColors val="1"/>
        <c:ser>
          <c:idx val="0"/>
          <c:order val="0"/>
          <c:tx>
            <c:strRef>
              <c:f>Sheet1!$B$1</c:f>
              <c:strCache>
                <c:ptCount val="1"/>
                <c:pt idx="0">
                  <c:v>2024</c:v>
                </c:pt>
              </c:strCache>
            </c:strRef>
          </c:tx>
          <c:spPr>
            <a:solidFill>
              <a:srgbClr val="66BAB3"/>
            </a:solidFill>
          </c:spPr>
          <c:dPt>
            <c:idx val="0"/>
            <c:bubble3D val="0"/>
            <c:spPr>
              <a:solidFill>
                <a:srgbClr val="267E6F"/>
              </a:solidFill>
              <a:ln w="19050">
                <a:solidFill>
                  <a:schemeClr val="lt1"/>
                </a:solidFill>
              </a:ln>
              <a:effectLst/>
            </c:spPr>
            <c:extLst>
              <c:ext xmlns:c16="http://schemas.microsoft.com/office/drawing/2014/chart" uri="{C3380CC4-5D6E-409C-BE32-E72D297353CC}">
                <c16:uniqueId val="{00000001-50E8-4EFA-95FB-BD69D8982AD3}"/>
              </c:ext>
            </c:extLst>
          </c:dPt>
          <c:dPt>
            <c:idx val="1"/>
            <c:bubble3D val="0"/>
            <c:spPr>
              <a:solidFill>
                <a:srgbClr val="66BAB3"/>
              </a:solidFill>
              <a:ln w="19050">
                <a:solidFill>
                  <a:schemeClr val="lt1"/>
                </a:solidFill>
              </a:ln>
              <a:effectLst/>
            </c:spPr>
            <c:extLst>
              <c:ext xmlns:c16="http://schemas.microsoft.com/office/drawing/2014/chart" uri="{C3380CC4-5D6E-409C-BE32-E72D297353CC}">
                <c16:uniqueId val="{00000003-50E8-4EFA-95FB-BD69D8982AD3}"/>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50E8-4EFA-95FB-BD69D8982AD3}"/>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50E8-4EFA-95FB-BD69D8982AD3}"/>
              </c:ext>
            </c:extLst>
          </c:dPt>
          <c:dLbls>
            <c:dLbl>
              <c:idx val="0"/>
              <c:layout>
                <c:manualLayout>
                  <c:x val="0.19195052946139948"/>
                  <c:y val="-0.1027944270341746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34958037739089265"/>
                      <c:h val="0.2329411084382601"/>
                    </c:manualLayout>
                  </c15:layout>
                </c:ext>
                <c:ext xmlns:c16="http://schemas.microsoft.com/office/drawing/2014/chart" uri="{C3380CC4-5D6E-409C-BE32-E72D297353CC}">
                  <c16:uniqueId val="{00000001-50E8-4EFA-95FB-BD69D8982AD3}"/>
                </c:ext>
              </c:extLst>
            </c:dLbl>
            <c:dLbl>
              <c:idx val="1"/>
              <c:layout>
                <c:manualLayout>
                  <c:x val="0.18466066839088191"/>
                  <c:y val="0.1072527968317412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55451716341811352"/>
                      <c:h val="0.25294082788910521"/>
                    </c:manualLayout>
                  </c15:layout>
                </c:ext>
                <c:ext xmlns:c16="http://schemas.microsoft.com/office/drawing/2014/chart" uri="{C3380CC4-5D6E-409C-BE32-E72D297353CC}">
                  <c16:uniqueId val="{00000003-50E8-4EFA-95FB-BD69D8982AD3}"/>
                </c:ext>
              </c:extLst>
            </c:dLbl>
            <c:dLbl>
              <c:idx val="2"/>
              <c:layout>
                <c:manualLayout>
                  <c:x val="-0.13996031872914252"/>
                  <c:y val="-8.4370792657284338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extLst>
                <c:ext xmlns:c15="http://schemas.microsoft.com/office/drawing/2012/chart" uri="{CE6537A1-D6FC-4f65-9D91-7224C49458BB}">
                  <c15:layout>
                    <c:manualLayout>
                      <c:w val="0.2457991578875946"/>
                      <c:h val="0.13342975063474244"/>
                    </c:manualLayout>
                  </c15:layout>
                </c:ext>
                <c:ext xmlns:c16="http://schemas.microsoft.com/office/drawing/2014/chart" uri="{C3380CC4-5D6E-409C-BE32-E72D297353CC}">
                  <c16:uniqueId val="{00000005-50E8-4EFA-95FB-BD69D8982AD3}"/>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helt</c:v>
                </c:pt>
                <c:pt idx="1">
                  <c:v>Ja, delvis</c:v>
                </c:pt>
                <c:pt idx="2">
                  <c:v>Nei</c:v>
                </c:pt>
              </c:strCache>
            </c:strRef>
          </c:cat>
          <c:val>
            <c:numRef>
              <c:f>Sheet1!$B$2:$B$4</c:f>
              <c:numCache>
                <c:formatCode>0%</c:formatCode>
                <c:ptCount val="3"/>
                <c:pt idx="0">
                  <c:v>0.18</c:v>
                </c:pt>
                <c:pt idx="1">
                  <c:v>0.59</c:v>
                </c:pt>
                <c:pt idx="2">
                  <c:v>0.22</c:v>
                </c:pt>
              </c:numCache>
            </c:numRef>
          </c:val>
          <c:extLst>
            <c:ext xmlns:c16="http://schemas.microsoft.com/office/drawing/2014/chart" uri="{C3380CC4-5D6E-409C-BE32-E72D297353CC}">
              <c16:uniqueId val="{00000008-50E8-4EFA-95FB-BD69D8982AD3}"/>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2025</a:t>
            </a:r>
          </a:p>
        </c:rich>
      </c:tx>
      <c:layout>
        <c:manualLayout>
          <c:xMode val="edge"/>
          <c:yMode val="edge"/>
          <c:x val="0.45479789257234882"/>
          <c:y val="1.454275211277847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9189463146126357"/>
          <c:y val="6.5193562925846382E-2"/>
          <c:w val="0.61621065977703304"/>
          <c:h val="0.84537044990588295"/>
        </c:manualLayout>
      </c:layout>
      <c:doughnutChart>
        <c:varyColors val="1"/>
        <c:ser>
          <c:idx val="0"/>
          <c:order val="0"/>
          <c:tx>
            <c:strRef>
              <c:f>Sheet1!$B$1</c:f>
              <c:strCache>
                <c:ptCount val="1"/>
                <c:pt idx="0">
                  <c:v>2025</c:v>
                </c:pt>
              </c:strCache>
            </c:strRef>
          </c:tx>
          <c:spPr>
            <a:solidFill>
              <a:srgbClr val="66BAB3"/>
            </a:solidFill>
          </c:spPr>
          <c:dPt>
            <c:idx val="0"/>
            <c:bubble3D val="0"/>
            <c:spPr>
              <a:solidFill>
                <a:srgbClr val="267E6F"/>
              </a:solidFill>
              <a:ln w="19050">
                <a:solidFill>
                  <a:schemeClr val="lt1"/>
                </a:solidFill>
              </a:ln>
              <a:effectLst/>
            </c:spPr>
            <c:extLst>
              <c:ext xmlns:c16="http://schemas.microsoft.com/office/drawing/2014/chart" uri="{C3380CC4-5D6E-409C-BE32-E72D297353CC}">
                <c16:uniqueId val="{00000001-DA75-4807-8C56-7C47C3BD8119}"/>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DA75-4807-8C56-7C47C3BD8119}"/>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A75-4807-8C56-7C47C3BD8119}"/>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DA75-4807-8C56-7C47C3BD8119}"/>
              </c:ext>
            </c:extLst>
          </c:dPt>
          <c:dLbls>
            <c:dLbl>
              <c:idx val="0"/>
              <c:layout>
                <c:manualLayout>
                  <c:x val="0.14611426326573226"/>
                  <c:y val="-0.11601544909764799"/>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32272729251509513"/>
                      <c:h val="0.2329411084382601"/>
                    </c:manualLayout>
                  </c15:layout>
                </c:ext>
                <c:ext xmlns:c16="http://schemas.microsoft.com/office/drawing/2014/chart" uri="{C3380CC4-5D6E-409C-BE32-E72D297353CC}">
                  <c16:uniqueId val="{00000001-DA75-4807-8C56-7C47C3BD8119}"/>
                </c:ext>
              </c:extLst>
            </c:dLbl>
            <c:dLbl>
              <c:idx val="1"/>
              <c:layout>
                <c:manualLayout>
                  <c:x val="0.31941036219480029"/>
                  <c:y val="7.2713760563892352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37028056853170443"/>
                      <c:h val="0.25294082788910521"/>
                    </c:manualLayout>
                  </c15:layout>
                </c:ext>
                <c:ext xmlns:c16="http://schemas.microsoft.com/office/drawing/2014/chart" uri="{C3380CC4-5D6E-409C-BE32-E72D297353CC}">
                  <c16:uniqueId val="{00000003-DA75-4807-8C56-7C47C3BD8119}"/>
                </c:ext>
              </c:extLst>
            </c:dLbl>
            <c:dLbl>
              <c:idx val="2"/>
              <c:layout>
                <c:manualLayout>
                  <c:x val="-0.17618295116429569"/>
                  <c:y val="-4.4378224347143509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extLst>
                <c:ext xmlns:c15="http://schemas.microsoft.com/office/drawing/2012/chart" uri="{CE6537A1-D6FC-4f65-9D91-7224C49458BB}">
                  <c15:layout>
                    <c:manualLayout>
                      <c:w val="0.2457991578875946"/>
                      <c:h val="0.13342975063474244"/>
                    </c:manualLayout>
                  </c15:layout>
                </c:ext>
                <c:ext xmlns:c16="http://schemas.microsoft.com/office/drawing/2014/chart" uri="{C3380CC4-5D6E-409C-BE32-E72D297353CC}">
                  <c16:uniqueId val="{00000005-DA75-4807-8C56-7C47C3BD8119}"/>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helt</c:v>
                </c:pt>
                <c:pt idx="1">
                  <c:v>Ja, delvis</c:v>
                </c:pt>
                <c:pt idx="2">
                  <c:v>Nei</c:v>
                </c:pt>
              </c:strCache>
            </c:strRef>
          </c:cat>
          <c:val>
            <c:numRef>
              <c:f>Sheet1!$B$2:$B$4</c:f>
              <c:numCache>
                <c:formatCode>0%</c:formatCode>
                <c:ptCount val="3"/>
                <c:pt idx="0">
                  <c:v>0.23201737575060694</c:v>
                </c:pt>
                <c:pt idx="1">
                  <c:v>0.54184234061581704</c:v>
                </c:pt>
                <c:pt idx="2">
                  <c:v>0.22614028363357616</c:v>
                </c:pt>
              </c:numCache>
            </c:numRef>
          </c:val>
          <c:extLst>
            <c:ext xmlns:c16="http://schemas.microsoft.com/office/drawing/2014/chart" uri="{C3380CC4-5D6E-409C-BE32-E72D297353CC}">
              <c16:uniqueId val="{00000008-DA75-4807-8C56-7C47C3BD8119}"/>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2024</a:t>
            </a:r>
          </a:p>
        </c:rich>
      </c:tx>
      <c:layout>
        <c:manualLayout>
          <c:xMode val="edge"/>
          <c:yMode val="edge"/>
          <c:x val="0.45479789257234882"/>
          <c:y val="1.454275211277847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9189463146126357"/>
          <c:y val="6.5193562925846382E-2"/>
          <c:w val="0.61621065977703304"/>
          <c:h val="0.84537044990588295"/>
        </c:manualLayout>
      </c:layout>
      <c:doughnutChart>
        <c:varyColors val="1"/>
        <c:ser>
          <c:idx val="0"/>
          <c:order val="0"/>
          <c:tx>
            <c:strRef>
              <c:f>Sheet1!$B$1</c:f>
              <c:strCache>
                <c:ptCount val="1"/>
                <c:pt idx="0">
                  <c:v>2024</c:v>
                </c:pt>
              </c:strCache>
            </c:strRef>
          </c:tx>
          <c:spPr>
            <a:solidFill>
              <a:srgbClr val="66BAB3"/>
            </a:solidFill>
          </c:spPr>
          <c:dPt>
            <c:idx val="0"/>
            <c:bubble3D val="0"/>
            <c:spPr>
              <a:solidFill>
                <a:srgbClr val="267E6F"/>
              </a:solidFill>
              <a:ln w="19050">
                <a:solidFill>
                  <a:schemeClr val="lt1"/>
                </a:solidFill>
              </a:ln>
              <a:effectLst/>
            </c:spPr>
            <c:extLst>
              <c:ext xmlns:c16="http://schemas.microsoft.com/office/drawing/2014/chart" uri="{C3380CC4-5D6E-409C-BE32-E72D297353CC}">
                <c16:uniqueId val="{00000001-50E8-4EFA-95FB-BD69D8982AD3}"/>
              </c:ext>
            </c:extLst>
          </c:dPt>
          <c:dPt>
            <c:idx val="1"/>
            <c:bubble3D val="0"/>
            <c:spPr>
              <a:solidFill>
                <a:srgbClr val="66BAB3"/>
              </a:solidFill>
              <a:ln w="19050">
                <a:solidFill>
                  <a:schemeClr val="lt1"/>
                </a:solidFill>
              </a:ln>
              <a:effectLst/>
            </c:spPr>
            <c:extLst>
              <c:ext xmlns:c16="http://schemas.microsoft.com/office/drawing/2014/chart" uri="{C3380CC4-5D6E-409C-BE32-E72D297353CC}">
                <c16:uniqueId val="{00000003-50E8-4EFA-95FB-BD69D8982AD3}"/>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50E8-4EFA-95FB-BD69D8982AD3}"/>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50E8-4EFA-95FB-BD69D8982AD3}"/>
              </c:ext>
            </c:extLst>
          </c:dPt>
          <c:dLbls>
            <c:dLbl>
              <c:idx val="0"/>
              <c:layout>
                <c:manualLayout>
                  <c:x val="6.3183499532618453E-2"/>
                  <c:y val="-0.15055448536549687"/>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19880776050009749"/>
                      <c:h val="0.2329411084382601"/>
                    </c:manualLayout>
                  </c15:layout>
                </c:ext>
                <c:ext xmlns:c16="http://schemas.microsoft.com/office/drawing/2014/chart" uri="{C3380CC4-5D6E-409C-BE32-E72D297353CC}">
                  <c16:uniqueId val="{00000001-50E8-4EFA-95FB-BD69D8982AD3}"/>
                </c:ext>
              </c:extLst>
            </c:dLbl>
            <c:dLbl>
              <c:idx val="1"/>
              <c:layout>
                <c:manualLayout>
                  <c:x val="0.14667666729564649"/>
                  <c:y val="-3.0903348239654248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21516829113088917"/>
                      <c:h val="0.25294082788910521"/>
                    </c:manualLayout>
                  </c15:layout>
                </c:ext>
                <c:ext xmlns:c16="http://schemas.microsoft.com/office/drawing/2014/chart" uri="{C3380CC4-5D6E-409C-BE32-E72D297353CC}">
                  <c16:uniqueId val="{00000003-50E8-4EFA-95FB-BD69D8982AD3}"/>
                </c:ext>
              </c:extLst>
            </c:dLbl>
            <c:dLbl>
              <c:idx val="2"/>
              <c:layout>
                <c:manualLayout>
                  <c:x val="-0.18190231418037245"/>
                  <c:y val="3.7424827855897215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extLst>
                <c:ext xmlns:c15="http://schemas.microsoft.com/office/drawing/2012/chart" uri="{CE6537A1-D6FC-4f65-9D91-7224C49458BB}">
                  <c15:layout>
                    <c:manualLayout>
                      <c:w val="0.2457991578875946"/>
                      <c:h val="0.13342975063474244"/>
                    </c:manualLayout>
                  </c15:layout>
                </c:ext>
                <c:ext xmlns:c16="http://schemas.microsoft.com/office/drawing/2014/chart" uri="{C3380CC4-5D6E-409C-BE32-E72D297353CC}">
                  <c16:uniqueId val="{00000005-50E8-4EFA-95FB-BD69D8982AD3}"/>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helt</c:v>
                </c:pt>
                <c:pt idx="1">
                  <c:v>Ja, delvis</c:v>
                </c:pt>
                <c:pt idx="2">
                  <c:v>Nei</c:v>
                </c:pt>
              </c:strCache>
            </c:strRef>
          </c:cat>
          <c:val>
            <c:numRef>
              <c:f>Sheet1!$B$2:$B$4</c:f>
              <c:numCache>
                <c:formatCode>0%</c:formatCode>
                <c:ptCount val="3"/>
                <c:pt idx="0">
                  <c:v>0.03</c:v>
                </c:pt>
                <c:pt idx="1">
                  <c:v>0.25</c:v>
                </c:pt>
                <c:pt idx="2">
                  <c:v>0.73</c:v>
                </c:pt>
              </c:numCache>
            </c:numRef>
          </c:val>
          <c:extLst>
            <c:ext xmlns:c16="http://schemas.microsoft.com/office/drawing/2014/chart" uri="{C3380CC4-5D6E-409C-BE32-E72D297353CC}">
              <c16:uniqueId val="{00000008-50E8-4EFA-95FB-BD69D8982AD3}"/>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2025</a:t>
            </a:r>
          </a:p>
        </c:rich>
      </c:tx>
      <c:layout>
        <c:manualLayout>
          <c:xMode val="edge"/>
          <c:yMode val="edge"/>
          <c:x val="0.45479789257234882"/>
          <c:y val="1.454275211277847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9189463146126357"/>
          <c:y val="6.5193562925846382E-2"/>
          <c:w val="0.61621065977703304"/>
          <c:h val="0.84537044990588295"/>
        </c:manualLayout>
      </c:layout>
      <c:doughnutChart>
        <c:varyColors val="1"/>
        <c:ser>
          <c:idx val="0"/>
          <c:order val="0"/>
          <c:tx>
            <c:strRef>
              <c:f>Sheet1!$B$1</c:f>
              <c:strCache>
                <c:ptCount val="1"/>
                <c:pt idx="0">
                  <c:v>2025</c:v>
                </c:pt>
              </c:strCache>
            </c:strRef>
          </c:tx>
          <c:spPr>
            <a:solidFill>
              <a:srgbClr val="66BAB3"/>
            </a:solidFill>
          </c:spPr>
          <c:dPt>
            <c:idx val="0"/>
            <c:bubble3D val="0"/>
            <c:spPr>
              <a:solidFill>
                <a:srgbClr val="267E6F"/>
              </a:solidFill>
              <a:ln w="19050">
                <a:solidFill>
                  <a:schemeClr val="lt1"/>
                </a:solidFill>
              </a:ln>
              <a:effectLst/>
            </c:spPr>
            <c:extLst>
              <c:ext xmlns:c16="http://schemas.microsoft.com/office/drawing/2014/chart" uri="{C3380CC4-5D6E-409C-BE32-E72D297353CC}">
                <c16:uniqueId val="{00000001-DA75-4807-8C56-7C47C3BD8119}"/>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DA75-4807-8C56-7C47C3BD8119}"/>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A75-4807-8C56-7C47C3BD8119}"/>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DA75-4807-8C56-7C47C3BD8119}"/>
              </c:ext>
            </c:extLst>
          </c:dPt>
          <c:dLbls>
            <c:dLbl>
              <c:idx val="0"/>
              <c:layout>
                <c:manualLayout>
                  <c:x val="4.983831916177256E-2"/>
                  <c:y val="-0.10948452241802453"/>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19880776050009749"/>
                      <c:h val="0.2329411084382601"/>
                    </c:manualLayout>
                  </c15:layout>
                </c:ext>
                <c:ext xmlns:c16="http://schemas.microsoft.com/office/drawing/2014/chart" uri="{C3380CC4-5D6E-409C-BE32-E72D297353CC}">
                  <c16:uniqueId val="{00000001-DA75-4807-8C56-7C47C3BD8119}"/>
                </c:ext>
              </c:extLst>
            </c:dLbl>
            <c:dLbl>
              <c:idx val="1"/>
              <c:layout>
                <c:manualLayout>
                  <c:x val="0.1389056892050099"/>
                  <c:y val="-9.6345732747157367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21516829113088917"/>
                      <c:h val="0.25294082788910521"/>
                    </c:manualLayout>
                  </c15:layout>
                </c:ext>
                <c:ext xmlns:c16="http://schemas.microsoft.com/office/drawing/2014/chart" uri="{C3380CC4-5D6E-409C-BE32-E72D297353CC}">
                  <c16:uniqueId val="{00000003-DA75-4807-8C56-7C47C3BD8119}"/>
                </c:ext>
              </c:extLst>
            </c:dLbl>
            <c:dLbl>
              <c:idx val="2"/>
              <c:layout>
                <c:manualLayout>
                  <c:x val="-0.13302833066204553"/>
                  <c:y val="9.014223269605727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extLst>
                <c:ext xmlns:c15="http://schemas.microsoft.com/office/drawing/2012/chart" uri="{CE6537A1-D6FC-4f65-9D91-7224C49458BB}">
                  <c15:layout>
                    <c:manualLayout>
                      <c:w val="0.2457991578875946"/>
                      <c:h val="0.13342975063474244"/>
                    </c:manualLayout>
                  </c15:layout>
                </c:ext>
                <c:ext xmlns:c16="http://schemas.microsoft.com/office/drawing/2014/chart" uri="{C3380CC4-5D6E-409C-BE32-E72D297353CC}">
                  <c16:uniqueId val="{00000005-DA75-4807-8C56-7C47C3BD8119}"/>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helt</c:v>
                </c:pt>
                <c:pt idx="1">
                  <c:v>Ja, delvis</c:v>
                </c:pt>
                <c:pt idx="2">
                  <c:v>Nei</c:v>
                </c:pt>
              </c:strCache>
            </c:strRef>
          </c:cat>
          <c:val>
            <c:numRef>
              <c:f>Sheet1!$B$2:$B$4</c:f>
              <c:numCache>
                <c:formatCode>0%</c:formatCode>
                <c:ptCount val="3"/>
                <c:pt idx="0">
                  <c:v>7.8446403475150139E-2</c:v>
                </c:pt>
                <c:pt idx="1">
                  <c:v>0.28657212214130584</c:v>
                </c:pt>
                <c:pt idx="2">
                  <c:v>0.59869681870448477</c:v>
                </c:pt>
              </c:numCache>
            </c:numRef>
          </c:val>
          <c:extLst>
            <c:ext xmlns:c16="http://schemas.microsoft.com/office/drawing/2014/chart" uri="{C3380CC4-5D6E-409C-BE32-E72D297353CC}">
              <c16:uniqueId val="{00000008-DA75-4807-8C56-7C47C3BD8119}"/>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53854033734068"/>
          <c:y val="3.3451270504985524E-2"/>
          <c:w val="0.54528186329927408"/>
          <c:h val="0.94072865134282457"/>
        </c:manualLayout>
      </c:layout>
      <c:barChart>
        <c:barDir val="bar"/>
        <c:grouping val="clustered"/>
        <c:varyColors val="0"/>
        <c:ser>
          <c:idx val="0"/>
          <c:order val="0"/>
          <c:tx>
            <c:strRef>
              <c:f>Sheet1!$B$1</c:f>
              <c:strCache>
                <c:ptCount val="1"/>
                <c:pt idx="0">
                  <c:v>sep.25</c:v>
                </c:pt>
              </c:strCache>
            </c:strRef>
          </c:tx>
          <c:spPr>
            <a:solidFill>
              <a:srgbClr val="4A7E9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Sheet1!$A$2:$A$5</c:f>
              <c:strCache>
                <c:ptCount val="4"/>
                <c:pt idx="0">
                  <c:v>Egenmelding i hele sykefraværsperioden</c:v>
                </c:pt>
                <c:pt idx="1">
                  <c:v>Sykmelding i hele sykefraværsperioden</c:v>
                </c:pt>
                <c:pt idx="2">
                  <c:v>Begge deler</c:v>
                </c:pt>
                <c:pt idx="3">
                  <c:v>Husker ikke</c:v>
                </c:pt>
              </c:strCache>
            </c:strRef>
          </c:cat>
          <c:val>
            <c:numRef>
              <c:f>Sheet1!$B$2:$B$5</c:f>
              <c:numCache>
                <c:formatCode>0%</c:formatCode>
                <c:ptCount val="4"/>
                <c:pt idx="0">
                  <c:v>0.52117552674914802</c:v>
                </c:pt>
                <c:pt idx="1">
                  <c:v>0.24745598108347799</c:v>
                </c:pt>
                <c:pt idx="2">
                  <c:v>0.21563991048431391</c:v>
                </c:pt>
                <c:pt idx="3">
                  <c:v>1.5728581683063837E-2</c:v>
                </c:pt>
              </c:numCache>
            </c:numRef>
          </c:val>
          <c:extLst>
            <c:ext xmlns:c16="http://schemas.microsoft.com/office/drawing/2014/chart" uri="{C3380CC4-5D6E-409C-BE32-E72D297353CC}">
              <c16:uniqueId val="{00000000-8CFF-4944-A735-4D5B258462A2}"/>
            </c:ext>
          </c:extLst>
        </c:ser>
        <c:ser>
          <c:idx val="1"/>
          <c:order val="1"/>
          <c:tx>
            <c:strRef>
              <c:f>Sheet1!$C$1</c:f>
              <c:strCache>
                <c:ptCount val="1"/>
                <c:pt idx="0">
                  <c:v>jun.24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Sheet1!$A$2:$A$5</c:f>
              <c:strCache>
                <c:ptCount val="4"/>
                <c:pt idx="0">
                  <c:v>Egenmelding i hele sykefraværsperioden</c:v>
                </c:pt>
                <c:pt idx="1">
                  <c:v>Sykmelding i hele sykefraværsperioden</c:v>
                </c:pt>
                <c:pt idx="2">
                  <c:v>Begge deler</c:v>
                </c:pt>
                <c:pt idx="3">
                  <c:v>Husker ikke</c:v>
                </c:pt>
              </c:strCache>
            </c:strRef>
          </c:cat>
          <c:val>
            <c:numRef>
              <c:f>Sheet1!$C$2:$C$5</c:f>
              <c:numCache>
                <c:formatCode>0%</c:formatCode>
                <c:ptCount val="4"/>
                <c:pt idx="0">
                  <c:v>0.6</c:v>
                </c:pt>
                <c:pt idx="1">
                  <c:v>0.22</c:v>
                </c:pt>
                <c:pt idx="2">
                  <c:v>0.17</c:v>
                </c:pt>
                <c:pt idx="3">
                  <c:v>0.01</c:v>
                </c:pt>
              </c:numCache>
            </c:numRef>
          </c:val>
          <c:extLst>
            <c:ext xmlns:c16="http://schemas.microsoft.com/office/drawing/2014/chart" uri="{C3380CC4-5D6E-409C-BE32-E72D297353CC}">
              <c16:uniqueId val="{00000000-380B-4440-BE21-CD8BC3AEBD98}"/>
            </c:ext>
          </c:extLst>
        </c:ser>
        <c:dLbls>
          <c:dLblPos val="outEnd"/>
          <c:showLegendKey val="0"/>
          <c:showVal val="1"/>
          <c:showCatName val="0"/>
          <c:showSerName val="0"/>
          <c:showPercent val="0"/>
          <c:showBubbleSize val="0"/>
        </c:dLbls>
        <c:gapWidth val="150"/>
        <c:overlap val="-20"/>
        <c:axId val="232634464"/>
        <c:axId val="232634856"/>
        <c:extLst/>
      </c:barChart>
      <c:catAx>
        <c:axId val="232634464"/>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4999"/>
              </a:schemeClr>
            </a:solidFill>
            <a:prstDash val="solid"/>
            <a:round/>
          </a:ln>
          <a:effectLst/>
        </c:spPr>
        <c:txPr>
          <a:bodyPr rot="-60000000" spcFirstLastPara="1" vertOverflow="ellipsis" vert="horz" wrap="square" anchor="ctr" anchorCtr="1"/>
          <a:lstStyle/>
          <a:p>
            <a:pPr algn="ctr">
              <a:defRPr lang="en-US" sz="28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max val="1"/>
        </c:scaling>
        <c:delete val="0"/>
        <c:axPos val="t"/>
        <c:majorGridlines>
          <c:spPr>
            <a:ln w="9525" cap="flat" cmpd="sng" algn="ctr">
              <a:no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4999"/>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232634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w="12700" cap="flat" cmpd="sng" algn="ctr">
      <a:noFill/>
      <a:prstDash val="solid"/>
    </a:ln>
    <a:effectLst/>
  </c:spPr>
  <c:txPr>
    <a:bodyPr/>
    <a:lstStyle/>
    <a:p>
      <a:pPr>
        <a:defRPr/>
      </a:pPr>
      <a:endParaRPr lang="nb-N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6893178599496"/>
          <c:y val="5.3500145815106447E-2"/>
          <c:w val="0.69352091676466432"/>
          <c:h val="0.94072865134282457"/>
        </c:manualLayout>
      </c:layout>
      <c:barChart>
        <c:barDir val="bar"/>
        <c:grouping val="clustered"/>
        <c:varyColors val="0"/>
        <c:ser>
          <c:idx val="1"/>
          <c:order val="0"/>
          <c:tx>
            <c:strRef>
              <c:f>Sheet1!$B$1</c:f>
              <c:strCache>
                <c:ptCount val="1"/>
                <c:pt idx="0">
                  <c:v>Panel september 2025</c:v>
                </c:pt>
              </c:strCache>
            </c:strRef>
          </c:tx>
          <c:spPr>
            <a:solidFill>
              <a:srgbClr val="4A7E9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Sheet1!$A$2:$A$4</c:f>
              <c:strCache>
                <c:ptCount val="3"/>
                <c:pt idx="0">
                  <c:v>Gradert sykemelding</c:v>
                </c:pt>
                <c:pt idx="1">
                  <c:v>100 % sykemelding</c:v>
                </c:pt>
                <c:pt idx="2">
                  <c:v>Vet ikke / Husker ikke</c:v>
                </c:pt>
              </c:strCache>
            </c:strRef>
          </c:cat>
          <c:val>
            <c:numRef>
              <c:f>Sheet1!$B$2:$B$4</c:f>
              <c:numCache>
                <c:formatCode>0%</c:formatCode>
                <c:ptCount val="3"/>
                <c:pt idx="0">
                  <c:v>0.33896425219691195</c:v>
                </c:pt>
                <c:pt idx="1">
                  <c:v>0.66103574780308894</c:v>
                </c:pt>
                <c:pt idx="2">
                  <c:v>0</c:v>
                </c:pt>
              </c:numCache>
            </c:numRef>
          </c:val>
          <c:extLst xmlns:c15="http://schemas.microsoft.com/office/drawing/2012/chart">
            <c:ext xmlns:c16="http://schemas.microsoft.com/office/drawing/2014/chart" uri="{C3380CC4-5D6E-409C-BE32-E72D297353CC}">
              <c16:uniqueId val="{00000001-4FC3-41EA-8FAD-5129DCAF20EE}"/>
            </c:ext>
          </c:extLst>
        </c:ser>
        <c:dLbls>
          <c:dLblPos val="outEnd"/>
          <c:showLegendKey val="0"/>
          <c:showVal val="1"/>
          <c:showCatName val="0"/>
          <c:showSerName val="0"/>
          <c:showPercent val="0"/>
          <c:showBubbleSize val="0"/>
        </c:dLbls>
        <c:gapWidth val="150"/>
        <c:overlap val="-20"/>
        <c:axId val="232634464"/>
        <c:axId val="232634856"/>
        <c:extLst/>
      </c:barChart>
      <c:catAx>
        <c:axId val="232634464"/>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4999"/>
              </a:schemeClr>
            </a:solidFill>
            <a:prstDash val="solid"/>
            <a:round/>
          </a:ln>
          <a:effectLst/>
        </c:spPr>
        <c:txPr>
          <a:bodyPr rot="-60000000" spcFirstLastPara="1" vertOverflow="ellipsis" vert="horz" wrap="square" anchor="ctr" anchorCtr="1"/>
          <a:lstStyle/>
          <a:p>
            <a:pPr algn="ctr">
              <a:defRPr sz="2400" b="0" i="0" u="none" strike="noStrike" kern="1200" baseline="0">
                <a:solidFill>
                  <a:schemeClr val="tx1"/>
                </a:solidFill>
                <a:latin typeface="+mn-lt"/>
                <a:ea typeface="+mn-ea"/>
                <a:cs typeface="+mn-cs"/>
              </a:defRPr>
            </a:pPr>
            <a:endParaRPr lang="nb-NO"/>
          </a:p>
        </c:txPr>
        <c:crossAx val="232634856"/>
        <c:crosses val="autoZero"/>
        <c:auto val="1"/>
        <c:lblAlgn val="ctr"/>
        <c:lblOffset val="100"/>
        <c:noMultiLvlLbl val="0"/>
      </c:catAx>
      <c:valAx>
        <c:axId val="232634856"/>
        <c:scaling>
          <c:orientation val="minMax"/>
          <c:max val="1"/>
        </c:scaling>
        <c:delete val="1"/>
        <c:axPos val="t"/>
        <c:majorGridlines>
          <c:spPr>
            <a:ln w="9525" cap="flat" cmpd="sng" algn="ctr">
              <a:noFill/>
              <a:prstDash val="solid"/>
              <a:round/>
            </a:ln>
            <a:effectLst/>
          </c:spPr>
        </c:majorGridlines>
        <c:numFmt formatCode="0%" sourceLinked="1"/>
        <c:majorTickMark val="out"/>
        <c:minorTickMark val="none"/>
        <c:tickLblPos val="nextTo"/>
        <c:crossAx val="232634464"/>
        <c:crosses val="autoZero"/>
        <c:crossBetween val="between"/>
      </c:valAx>
      <c:spPr>
        <a:noFill/>
        <a:ln>
          <a:noFill/>
        </a:ln>
        <a:effectLst/>
      </c:spPr>
    </c:plotArea>
    <c:plotVisOnly val="1"/>
    <c:dispBlanksAs val="gap"/>
    <c:showDLblsOverMax val="0"/>
  </c:chart>
  <c:spPr>
    <a:noFill/>
    <a:ln w="12700" cap="flat" cmpd="sng" algn="ctr">
      <a:noFill/>
      <a:prstDash val="solid"/>
    </a:ln>
    <a:effectLst/>
  </c:spPr>
  <c:txPr>
    <a:bodyPr/>
    <a:lstStyle/>
    <a:p>
      <a:pPr>
        <a:defRPr sz="2400"/>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804286881411926E-2"/>
          <c:y val="5.9387258410880446E-2"/>
          <c:w val="0.74268438299987083"/>
          <c:h val="0.81626278533365149"/>
        </c:manualLayout>
      </c:layout>
      <c:lineChart>
        <c:grouping val="standard"/>
        <c:varyColors val="0"/>
        <c:ser>
          <c:idx val="0"/>
          <c:order val="0"/>
          <c:tx>
            <c:strRef>
              <c:f>'Ark1'!$B$1</c:f>
              <c:strCache>
                <c:ptCount val="1"/>
                <c:pt idx="0">
                  <c:v>Ja, Akademikerne </c:v>
                </c:pt>
              </c:strCache>
            </c:strRef>
          </c:tx>
          <c:spPr>
            <a:ln w="57150" cap="rnd">
              <a:solidFill>
                <a:schemeClr val="accent4">
                  <a:lumMod val="60000"/>
                  <a:lumOff val="4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'Ark1'!$A$2:$A$23</c:f>
              <c:numCache>
                <c:formatCode>[$-414]mmm\.\ yy;@</c:formatCode>
                <c:ptCount val="22"/>
                <c:pt idx="0">
                  <c:v>43678</c:v>
                </c:pt>
                <c:pt idx="1">
                  <c:v>43770</c:v>
                </c:pt>
                <c:pt idx="2">
                  <c:v>43922</c:v>
                </c:pt>
                <c:pt idx="3">
                  <c:v>43983</c:v>
                </c:pt>
                <c:pt idx="4">
                  <c:v>44136</c:v>
                </c:pt>
                <c:pt idx="5">
                  <c:v>44317</c:v>
                </c:pt>
                <c:pt idx="6">
                  <c:v>44409</c:v>
                </c:pt>
                <c:pt idx="7">
                  <c:v>44562</c:v>
                </c:pt>
                <c:pt idx="8">
                  <c:v>44713</c:v>
                </c:pt>
                <c:pt idx="9">
                  <c:v>44866</c:v>
                </c:pt>
                <c:pt idx="10">
                  <c:v>44927</c:v>
                </c:pt>
                <c:pt idx="11">
                  <c:v>45078</c:v>
                </c:pt>
                <c:pt idx="12">
                  <c:v>45139</c:v>
                </c:pt>
                <c:pt idx="13">
                  <c:v>45170</c:v>
                </c:pt>
                <c:pt idx="14">
                  <c:v>45261</c:v>
                </c:pt>
                <c:pt idx="15">
                  <c:v>45383</c:v>
                </c:pt>
                <c:pt idx="16">
                  <c:v>45444</c:v>
                </c:pt>
                <c:pt idx="17">
                  <c:v>45536</c:v>
                </c:pt>
                <c:pt idx="18">
                  <c:v>45658</c:v>
                </c:pt>
                <c:pt idx="19">
                  <c:v>45778</c:v>
                </c:pt>
                <c:pt idx="20">
                  <c:v>45839</c:v>
                </c:pt>
                <c:pt idx="21">
                  <c:v>45901</c:v>
                </c:pt>
              </c:numCache>
            </c:numRef>
          </c:cat>
          <c:val>
            <c:numRef>
              <c:f>'Ark1'!$B$2:$B$23</c:f>
              <c:numCache>
                <c:formatCode>0%</c:formatCode>
                <c:ptCount val="22"/>
                <c:pt idx="0">
                  <c:v>0.53</c:v>
                </c:pt>
                <c:pt idx="1">
                  <c:v>0.52</c:v>
                </c:pt>
                <c:pt idx="2">
                  <c:v>0.5</c:v>
                </c:pt>
                <c:pt idx="3">
                  <c:v>0.52</c:v>
                </c:pt>
                <c:pt idx="4">
                  <c:v>0.54</c:v>
                </c:pt>
                <c:pt idx="5">
                  <c:v>0.53</c:v>
                </c:pt>
                <c:pt idx="6">
                  <c:v>0.49</c:v>
                </c:pt>
                <c:pt idx="7">
                  <c:v>0.55000000000000004</c:v>
                </c:pt>
                <c:pt idx="8">
                  <c:v>0.52</c:v>
                </c:pt>
                <c:pt idx="9">
                  <c:v>0.49</c:v>
                </c:pt>
                <c:pt idx="10">
                  <c:v>0.5</c:v>
                </c:pt>
                <c:pt idx="11">
                  <c:v>0.51</c:v>
                </c:pt>
                <c:pt idx="12">
                  <c:v>0.48</c:v>
                </c:pt>
                <c:pt idx="13">
                  <c:v>0.5</c:v>
                </c:pt>
                <c:pt idx="14">
                  <c:v>0.46</c:v>
                </c:pt>
                <c:pt idx="15">
                  <c:v>0.49</c:v>
                </c:pt>
                <c:pt idx="16">
                  <c:v>0.53</c:v>
                </c:pt>
                <c:pt idx="17">
                  <c:v>0.46</c:v>
                </c:pt>
                <c:pt idx="18">
                  <c:v>0.46346675818176175</c:v>
                </c:pt>
                <c:pt idx="19">
                  <c:v>0.48</c:v>
                </c:pt>
                <c:pt idx="20">
                  <c:v>0.45</c:v>
                </c:pt>
                <c:pt idx="21">
                  <c:v>0.425852668948905</c:v>
                </c:pt>
              </c:numCache>
            </c:numRef>
          </c:val>
          <c:smooth val="0"/>
          <c:extLst>
            <c:ext xmlns:c16="http://schemas.microsoft.com/office/drawing/2014/chart" uri="{C3380CC4-5D6E-409C-BE32-E72D297353CC}">
              <c16:uniqueId val="{00000000-220B-4CB9-8B04-3847A1137F5A}"/>
            </c:ext>
          </c:extLst>
        </c:ser>
        <c:ser>
          <c:idx val="1"/>
          <c:order val="1"/>
          <c:tx>
            <c:strRef>
              <c:f>'Ark1'!$C$1</c:f>
              <c:strCache>
                <c:ptCount val="1"/>
                <c:pt idx="0">
                  <c:v>Ja, UNIO</c:v>
                </c:pt>
              </c:strCache>
            </c:strRef>
          </c:tx>
          <c:spPr>
            <a:ln w="57150" cap="rnd">
              <a:solidFill>
                <a:schemeClr val="accent2"/>
              </a:solidFill>
              <a:round/>
            </a:ln>
            <a:effectLst/>
          </c:spPr>
          <c:marker>
            <c:symbol val="none"/>
          </c:marker>
          <c:cat>
            <c:numRef>
              <c:f>'Ark1'!$A$2:$A$23</c:f>
              <c:numCache>
                <c:formatCode>[$-414]mmm\.\ yy;@</c:formatCode>
                <c:ptCount val="22"/>
                <c:pt idx="0">
                  <c:v>43678</c:v>
                </c:pt>
                <c:pt idx="1">
                  <c:v>43770</c:v>
                </c:pt>
                <c:pt idx="2">
                  <c:v>43922</c:v>
                </c:pt>
                <c:pt idx="3">
                  <c:v>43983</c:v>
                </c:pt>
                <c:pt idx="4">
                  <c:v>44136</c:v>
                </c:pt>
                <c:pt idx="5">
                  <c:v>44317</c:v>
                </c:pt>
                <c:pt idx="6">
                  <c:v>44409</c:v>
                </c:pt>
                <c:pt idx="7">
                  <c:v>44562</c:v>
                </c:pt>
                <c:pt idx="8">
                  <c:v>44713</c:v>
                </c:pt>
                <c:pt idx="9">
                  <c:v>44866</c:v>
                </c:pt>
                <c:pt idx="10">
                  <c:v>44927</c:v>
                </c:pt>
                <c:pt idx="11">
                  <c:v>45078</c:v>
                </c:pt>
                <c:pt idx="12">
                  <c:v>45139</c:v>
                </c:pt>
                <c:pt idx="13">
                  <c:v>45170</c:v>
                </c:pt>
                <c:pt idx="14">
                  <c:v>45261</c:v>
                </c:pt>
                <c:pt idx="15">
                  <c:v>45383</c:v>
                </c:pt>
                <c:pt idx="16">
                  <c:v>45444</c:v>
                </c:pt>
                <c:pt idx="17">
                  <c:v>45536</c:v>
                </c:pt>
                <c:pt idx="18">
                  <c:v>45658</c:v>
                </c:pt>
                <c:pt idx="19">
                  <c:v>45778</c:v>
                </c:pt>
                <c:pt idx="20">
                  <c:v>45839</c:v>
                </c:pt>
                <c:pt idx="21">
                  <c:v>45901</c:v>
                </c:pt>
              </c:numCache>
            </c:numRef>
          </c:cat>
          <c:val>
            <c:numRef>
              <c:f>'Ark1'!$C$2:$C$23</c:f>
              <c:numCache>
                <c:formatCode>0%</c:formatCode>
                <c:ptCount val="22"/>
                <c:pt idx="0">
                  <c:v>0.17</c:v>
                </c:pt>
                <c:pt idx="1">
                  <c:v>0.19</c:v>
                </c:pt>
                <c:pt idx="2">
                  <c:v>0.18</c:v>
                </c:pt>
                <c:pt idx="3">
                  <c:v>0.18</c:v>
                </c:pt>
                <c:pt idx="4">
                  <c:v>0.19</c:v>
                </c:pt>
                <c:pt idx="5">
                  <c:v>0.18</c:v>
                </c:pt>
                <c:pt idx="6">
                  <c:v>0.23</c:v>
                </c:pt>
                <c:pt idx="7">
                  <c:v>0.18</c:v>
                </c:pt>
                <c:pt idx="8">
                  <c:v>0.23</c:v>
                </c:pt>
                <c:pt idx="9">
                  <c:v>0.23</c:v>
                </c:pt>
                <c:pt idx="10">
                  <c:v>0.22</c:v>
                </c:pt>
                <c:pt idx="11">
                  <c:v>0.22</c:v>
                </c:pt>
                <c:pt idx="12">
                  <c:v>0.22</c:v>
                </c:pt>
                <c:pt idx="13">
                  <c:v>0.21</c:v>
                </c:pt>
                <c:pt idx="14">
                  <c:v>0.23</c:v>
                </c:pt>
                <c:pt idx="15">
                  <c:v>0.23</c:v>
                </c:pt>
                <c:pt idx="16">
                  <c:v>0.23</c:v>
                </c:pt>
                <c:pt idx="17">
                  <c:v>0.24</c:v>
                </c:pt>
                <c:pt idx="18">
                  <c:v>0.23833962499610031</c:v>
                </c:pt>
                <c:pt idx="19">
                  <c:v>0.22</c:v>
                </c:pt>
                <c:pt idx="20">
                  <c:v>0.26</c:v>
                </c:pt>
                <c:pt idx="21">
                  <c:v>0.25812095853936967</c:v>
                </c:pt>
              </c:numCache>
            </c:numRef>
          </c:val>
          <c:smooth val="0"/>
          <c:extLst>
            <c:ext xmlns:c16="http://schemas.microsoft.com/office/drawing/2014/chart" uri="{C3380CC4-5D6E-409C-BE32-E72D297353CC}">
              <c16:uniqueId val="{00000001-220B-4CB9-8B04-3847A1137F5A}"/>
            </c:ext>
          </c:extLst>
        </c:ser>
        <c:ser>
          <c:idx val="2"/>
          <c:order val="2"/>
          <c:tx>
            <c:strRef>
              <c:f>'Ark1'!$D$1</c:f>
              <c:strCache>
                <c:ptCount val="1"/>
                <c:pt idx="0">
                  <c:v>Ja, LO</c:v>
                </c:pt>
              </c:strCache>
            </c:strRef>
          </c:tx>
          <c:spPr>
            <a:ln w="57150" cap="rnd">
              <a:solidFill>
                <a:srgbClr val="7030A0"/>
              </a:solidFill>
              <a:round/>
            </a:ln>
            <a:effectLst/>
          </c:spPr>
          <c:marker>
            <c:symbol val="none"/>
          </c:marker>
          <c:cat>
            <c:numRef>
              <c:f>'Ark1'!$A$2:$A$23</c:f>
              <c:numCache>
                <c:formatCode>[$-414]mmm\.\ yy;@</c:formatCode>
                <c:ptCount val="22"/>
                <c:pt idx="0">
                  <c:v>43678</c:v>
                </c:pt>
                <c:pt idx="1">
                  <c:v>43770</c:v>
                </c:pt>
                <c:pt idx="2">
                  <c:v>43922</c:v>
                </c:pt>
                <c:pt idx="3">
                  <c:v>43983</c:v>
                </c:pt>
                <c:pt idx="4">
                  <c:v>44136</c:v>
                </c:pt>
                <c:pt idx="5">
                  <c:v>44317</c:v>
                </c:pt>
                <c:pt idx="6">
                  <c:v>44409</c:v>
                </c:pt>
                <c:pt idx="7">
                  <c:v>44562</c:v>
                </c:pt>
                <c:pt idx="8">
                  <c:v>44713</c:v>
                </c:pt>
                <c:pt idx="9">
                  <c:v>44866</c:v>
                </c:pt>
                <c:pt idx="10">
                  <c:v>44927</c:v>
                </c:pt>
                <c:pt idx="11">
                  <c:v>45078</c:v>
                </c:pt>
                <c:pt idx="12">
                  <c:v>45139</c:v>
                </c:pt>
                <c:pt idx="13">
                  <c:v>45170</c:v>
                </c:pt>
                <c:pt idx="14">
                  <c:v>45261</c:v>
                </c:pt>
                <c:pt idx="15">
                  <c:v>45383</c:v>
                </c:pt>
                <c:pt idx="16">
                  <c:v>45444</c:v>
                </c:pt>
                <c:pt idx="17">
                  <c:v>45536</c:v>
                </c:pt>
                <c:pt idx="18">
                  <c:v>45658</c:v>
                </c:pt>
                <c:pt idx="19">
                  <c:v>45778</c:v>
                </c:pt>
                <c:pt idx="20">
                  <c:v>45839</c:v>
                </c:pt>
                <c:pt idx="21">
                  <c:v>45901</c:v>
                </c:pt>
              </c:numCache>
            </c:numRef>
          </c:cat>
          <c:val>
            <c:numRef>
              <c:f>'Ark1'!$D$2:$D$23</c:f>
              <c:numCache>
                <c:formatCode>0%</c:formatCode>
                <c:ptCount val="22"/>
                <c:pt idx="0">
                  <c:v>0.14000000000000001</c:v>
                </c:pt>
                <c:pt idx="1">
                  <c:v>0.13</c:v>
                </c:pt>
                <c:pt idx="2">
                  <c:v>0.14000000000000001</c:v>
                </c:pt>
                <c:pt idx="3">
                  <c:v>0.13</c:v>
                </c:pt>
                <c:pt idx="4">
                  <c:v>0.12</c:v>
                </c:pt>
                <c:pt idx="5">
                  <c:v>0.13</c:v>
                </c:pt>
                <c:pt idx="6">
                  <c:v>0.14000000000000001</c:v>
                </c:pt>
                <c:pt idx="7">
                  <c:v>0.14000000000000001</c:v>
                </c:pt>
                <c:pt idx="8">
                  <c:v>0.11</c:v>
                </c:pt>
                <c:pt idx="9">
                  <c:v>0.14000000000000001</c:v>
                </c:pt>
                <c:pt idx="10">
                  <c:v>0.14000000000000001</c:v>
                </c:pt>
                <c:pt idx="11">
                  <c:v>0.13</c:v>
                </c:pt>
                <c:pt idx="12">
                  <c:v>0.15</c:v>
                </c:pt>
                <c:pt idx="13">
                  <c:v>0.13</c:v>
                </c:pt>
                <c:pt idx="14">
                  <c:v>0.14000000000000001</c:v>
                </c:pt>
                <c:pt idx="15">
                  <c:v>0.14000000000000001</c:v>
                </c:pt>
                <c:pt idx="16">
                  <c:v>0.13</c:v>
                </c:pt>
                <c:pt idx="17">
                  <c:v>0.14000000000000001</c:v>
                </c:pt>
                <c:pt idx="18">
                  <c:v>0.15652201042024172</c:v>
                </c:pt>
                <c:pt idx="19">
                  <c:v>0.15</c:v>
                </c:pt>
                <c:pt idx="20">
                  <c:v>0.13</c:v>
                </c:pt>
                <c:pt idx="21">
                  <c:v>0.15561049828832263</c:v>
                </c:pt>
              </c:numCache>
            </c:numRef>
          </c:val>
          <c:smooth val="0"/>
          <c:extLst>
            <c:ext xmlns:c16="http://schemas.microsoft.com/office/drawing/2014/chart" uri="{C3380CC4-5D6E-409C-BE32-E72D297353CC}">
              <c16:uniqueId val="{00000002-220B-4CB9-8B04-3847A1137F5A}"/>
            </c:ext>
          </c:extLst>
        </c:ser>
        <c:ser>
          <c:idx val="3"/>
          <c:order val="3"/>
          <c:tx>
            <c:strRef>
              <c:f>'Ark1'!$E$1</c:f>
              <c:strCache>
                <c:ptCount val="1"/>
                <c:pt idx="0">
                  <c:v>Ja, YS</c:v>
                </c:pt>
              </c:strCache>
            </c:strRef>
          </c:tx>
          <c:spPr>
            <a:ln w="57150" cap="rnd">
              <a:solidFill>
                <a:srgbClr val="FF0000"/>
              </a:solidFill>
              <a:round/>
            </a:ln>
            <a:effectLst/>
          </c:spPr>
          <c:marker>
            <c:symbol val="none"/>
          </c:marker>
          <c:cat>
            <c:numRef>
              <c:f>'Ark1'!$A$2:$A$23</c:f>
              <c:numCache>
                <c:formatCode>[$-414]mmm\.\ yy;@</c:formatCode>
                <c:ptCount val="22"/>
                <c:pt idx="0">
                  <c:v>43678</c:v>
                </c:pt>
                <c:pt idx="1">
                  <c:v>43770</c:v>
                </c:pt>
                <c:pt idx="2">
                  <c:v>43922</c:v>
                </c:pt>
                <c:pt idx="3">
                  <c:v>43983</c:v>
                </c:pt>
                <c:pt idx="4">
                  <c:v>44136</c:v>
                </c:pt>
                <c:pt idx="5">
                  <c:v>44317</c:v>
                </c:pt>
                <c:pt idx="6">
                  <c:v>44409</c:v>
                </c:pt>
                <c:pt idx="7">
                  <c:v>44562</c:v>
                </c:pt>
                <c:pt idx="8">
                  <c:v>44713</c:v>
                </c:pt>
                <c:pt idx="9">
                  <c:v>44866</c:v>
                </c:pt>
                <c:pt idx="10">
                  <c:v>44927</c:v>
                </c:pt>
                <c:pt idx="11">
                  <c:v>45078</c:v>
                </c:pt>
                <c:pt idx="12">
                  <c:v>45139</c:v>
                </c:pt>
                <c:pt idx="13">
                  <c:v>45170</c:v>
                </c:pt>
                <c:pt idx="14">
                  <c:v>45261</c:v>
                </c:pt>
                <c:pt idx="15">
                  <c:v>45383</c:v>
                </c:pt>
                <c:pt idx="16">
                  <c:v>45444</c:v>
                </c:pt>
                <c:pt idx="17">
                  <c:v>45536</c:v>
                </c:pt>
                <c:pt idx="18">
                  <c:v>45658</c:v>
                </c:pt>
                <c:pt idx="19">
                  <c:v>45778</c:v>
                </c:pt>
                <c:pt idx="20">
                  <c:v>45839</c:v>
                </c:pt>
                <c:pt idx="21">
                  <c:v>45901</c:v>
                </c:pt>
              </c:numCache>
            </c:numRef>
          </c:cat>
          <c:val>
            <c:numRef>
              <c:f>'Ark1'!$E$2:$E$23</c:f>
              <c:numCache>
                <c:formatCode>0%</c:formatCode>
                <c:ptCount val="22"/>
                <c:pt idx="0">
                  <c:v>0.04</c:v>
                </c:pt>
                <c:pt idx="1">
                  <c:v>0.04</c:v>
                </c:pt>
                <c:pt idx="2">
                  <c:v>0.04</c:v>
                </c:pt>
                <c:pt idx="3">
                  <c:v>0.04</c:v>
                </c:pt>
                <c:pt idx="4">
                  <c:v>0.03</c:v>
                </c:pt>
                <c:pt idx="5">
                  <c:v>0.04</c:v>
                </c:pt>
                <c:pt idx="6">
                  <c:v>0.04</c:v>
                </c:pt>
                <c:pt idx="7">
                  <c:v>0.04</c:v>
                </c:pt>
                <c:pt idx="8">
                  <c:v>0.04</c:v>
                </c:pt>
                <c:pt idx="9">
                  <c:v>0.03</c:v>
                </c:pt>
                <c:pt idx="10">
                  <c:v>0.04</c:v>
                </c:pt>
                <c:pt idx="11">
                  <c:v>0.03</c:v>
                </c:pt>
                <c:pt idx="12">
                  <c:v>0.03</c:v>
                </c:pt>
                <c:pt idx="13">
                  <c:v>0.04</c:v>
                </c:pt>
                <c:pt idx="14">
                  <c:v>0.04</c:v>
                </c:pt>
                <c:pt idx="15">
                  <c:v>0.03</c:v>
                </c:pt>
                <c:pt idx="16">
                  <c:v>0.03</c:v>
                </c:pt>
                <c:pt idx="17">
                  <c:v>0.04</c:v>
                </c:pt>
                <c:pt idx="18">
                  <c:v>3.2048482201354013E-2</c:v>
                </c:pt>
                <c:pt idx="19">
                  <c:v>0.05</c:v>
                </c:pt>
                <c:pt idx="20">
                  <c:v>0.04</c:v>
                </c:pt>
                <c:pt idx="21">
                  <c:v>4.4541650817801509E-2</c:v>
                </c:pt>
              </c:numCache>
            </c:numRef>
          </c:val>
          <c:smooth val="0"/>
          <c:extLst>
            <c:ext xmlns:c16="http://schemas.microsoft.com/office/drawing/2014/chart" uri="{C3380CC4-5D6E-409C-BE32-E72D297353CC}">
              <c16:uniqueId val="{00000003-220B-4CB9-8B04-3847A1137F5A}"/>
            </c:ext>
          </c:extLst>
        </c:ser>
        <c:ser>
          <c:idx val="4"/>
          <c:order val="4"/>
          <c:tx>
            <c:strRef>
              <c:f>'Ark1'!$F$1</c:f>
              <c:strCache>
                <c:ptCount val="1"/>
                <c:pt idx="0">
                  <c:v>Nei, jeg er medlem av en frittstående organisasjon </c:v>
                </c:pt>
              </c:strCache>
            </c:strRef>
          </c:tx>
          <c:spPr>
            <a:ln w="57150" cap="rnd">
              <a:solidFill>
                <a:schemeClr val="accent5"/>
              </a:solidFill>
              <a:round/>
            </a:ln>
            <a:effectLst/>
          </c:spPr>
          <c:marker>
            <c:symbol val="none"/>
          </c:marker>
          <c:cat>
            <c:numRef>
              <c:f>'Ark1'!$A$2:$A$23</c:f>
              <c:numCache>
                <c:formatCode>[$-414]mmm\.\ yy;@</c:formatCode>
                <c:ptCount val="22"/>
                <c:pt idx="0">
                  <c:v>43678</c:v>
                </c:pt>
                <c:pt idx="1">
                  <c:v>43770</c:v>
                </c:pt>
                <c:pt idx="2">
                  <c:v>43922</c:v>
                </c:pt>
                <c:pt idx="3">
                  <c:v>43983</c:v>
                </c:pt>
                <c:pt idx="4">
                  <c:v>44136</c:v>
                </c:pt>
                <c:pt idx="5">
                  <c:v>44317</c:v>
                </c:pt>
                <c:pt idx="6">
                  <c:v>44409</c:v>
                </c:pt>
                <c:pt idx="7">
                  <c:v>44562</c:v>
                </c:pt>
                <c:pt idx="8">
                  <c:v>44713</c:v>
                </c:pt>
                <c:pt idx="9">
                  <c:v>44866</c:v>
                </c:pt>
                <c:pt idx="10">
                  <c:v>44927</c:v>
                </c:pt>
                <c:pt idx="11">
                  <c:v>45078</c:v>
                </c:pt>
                <c:pt idx="12">
                  <c:v>45139</c:v>
                </c:pt>
                <c:pt idx="13">
                  <c:v>45170</c:v>
                </c:pt>
                <c:pt idx="14">
                  <c:v>45261</c:v>
                </c:pt>
                <c:pt idx="15">
                  <c:v>45383</c:v>
                </c:pt>
                <c:pt idx="16">
                  <c:v>45444</c:v>
                </c:pt>
                <c:pt idx="17">
                  <c:v>45536</c:v>
                </c:pt>
                <c:pt idx="18">
                  <c:v>45658</c:v>
                </c:pt>
                <c:pt idx="19">
                  <c:v>45778</c:v>
                </c:pt>
                <c:pt idx="20">
                  <c:v>45839</c:v>
                </c:pt>
                <c:pt idx="21">
                  <c:v>45901</c:v>
                </c:pt>
              </c:numCache>
            </c:numRef>
          </c:cat>
          <c:val>
            <c:numRef>
              <c:f>'Ark1'!$F$2:$F$23</c:f>
              <c:numCache>
                <c:formatCode>0%</c:formatCode>
                <c:ptCount val="22"/>
                <c:pt idx="0">
                  <c:v>0.08</c:v>
                </c:pt>
                <c:pt idx="1">
                  <c:v>7.0000000000000007E-2</c:v>
                </c:pt>
                <c:pt idx="2">
                  <c:v>0.09</c:v>
                </c:pt>
                <c:pt idx="3">
                  <c:v>0.06</c:v>
                </c:pt>
                <c:pt idx="4">
                  <c:v>0.06</c:v>
                </c:pt>
                <c:pt idx="5">
                  <c:v>0.06</c:v>
                </c:pt>
                <c:pt idx="6">
                  <c:v>7.0000000000000007E-2</c:v>
                </c:pt>
                <c:pt idx="7">
                  <c:v>0.06</c:v>
                </c:pt>
                <c:pt idx="8">
                  <c:v>7.0000000000000007E-2</c:v>
                </c:pt>
                <c:pt idx="9">
                  <c:v>7.0000000000000007E-2</c:v>
                </c:pt>
                <c:pt idx="10">
                  <c:v>7.0000000000000007E-2</c:v>
                </c:pt>
                <c:pt idx="11">
                  <c:v>0.08</c:v>
                </c:pt>
                <c:pt idx="12">
                  <c:v>0.08</c:v>
                </c:pt>
                <c:pt idx="13">
                  <c:v>7.0000000000000007E-2</c:v>
                </c:pt>
                <c:pt idx="14">
                  <c:v>0.08</c:v>
                </c:pt>
                <c:pt idx="15">
                  <c:v>0.08</c:v>
                </c:pt>
                <c:pt idx="16">
                  <c:v>0.06</c:v>
                </c:pt>
                <c:pt idx="17">
                  <c:v>7.0000000000000007E-2</c:v>
                </c:pt>
                <c:pt idx="18">
                  <c:v>8.3697313823979075E-2</c:v>
                </c:pt>
                <c:pt idx="19">
                  <c:v>0.08</c:v>
                </c:pt>
                <c:pt idx="20">
                  <c:v>0.08</c:v>
                </c:pt>
                <c:pt idx="21">
                  <c:v>8.8246481551921038E-2</c:v>
                </c:pt>
              </c:numCache>
            </c:numRef>
          </c:val>
          <c:smooth val="0"/>
          <c:extLst>
            <c:ext xmlns:c16="http://schemas.microsoft.com/office/drawing/2014/chart" uri="{C3380CC4-5D6E-409C-BE32-E72D297353CC}">
              <c16:uniqueId val="{00000004-220B-4CB9-8B04-3847A1137F5A}"/>
            </c:ext>
          </c:extLst>
        </c:ser>
        <c:dLbls>
          <c:showLegendKey val="0"/>
          <c:showVal val="0"/>
          <c:showCatName val="0"/>
          <c:showSerName val="0"/>
          <c:showPercent val="0"/>
          <c:showBubbleSize val="0"/>
        </c:dLbls>
        <c:smooth val="0"/>
        <c:axId val="469962712"/>
        <c:axId val="469962384"/>
        <c:extLst>
          <c:ext xmlns:c15="http://schemas.microsoft.com/office/drawing/2012/chart" uri="{02D57815-91ED-43cb-92C2-25804820EDAC}">
            <c15:filteredLineSeries>
              <c15:ser>
                <c:idx val="5"/>
                <c:order val="5"/>
                <c:tx>
                  <c:strRef>
                    <c:extLst>
                      <c:ext uri="{02D57815-91ED-43cb-92C2-25804820EDAC}">
                        <c15:formulaRef>
                          <c15:sqref>'Ark1'!$G$1</c15:sqref>
                        </c15:formulaRef>
                      </c:ext>
                    </c:extLst>
                    <c:strCache>
                      <c:ptCount val="1"/>
                      <c:pt idx="0">
                        <c:v>Vet ikke</c:v>
                      </c:pt>
                    </c:strCache>
                  </c:strRef>
                </c:tx>
                <c:spPr>
                  <a:ln w="57150" cap="rnd">
                    <a:solidFill>
                      <a:srgbClr val="66BAB3"/>
                    </a:solidFill>
                    <a:round/>
                  </a:ln>
                  <a:effectLst/>
                </c:spPr>
                <c:marker>
                  <c:symbol val="none"/>
                </c:marker>
                <c:cat>
                  <c:numRef>
                    <c:extLst>
                      <c:ext uri="{02D57815-91ED-43cb-92C2-25804820EDAC}">
                        <c15:formulaRef>
                          <c15:sqref>'Ark1'!$A$2:$A$23</c15:sqref>
                        </c15:formulaRef>
                      </c:ext>
                    </c:extLst>
                    <c:numCache>
                      <c:formatCode>[$-414]mmm\.\ yy;@</c:formatCode>
                      <c:ptCount val="22"/>
                      <c:pt idx="0">
                        <c:v>43678</c:v>
                      </c:pt>
                      <c:pt idx="1">
                        <c:v>43770</c:v>
                      </c:pt>
                      <c:pt idx="2">
                        <c:v>43922</c:v>
                      </c:pt>
                      <c:pt idx="3">
                        <c:v>43983</c:v>
                      </c:pt>
                      <c:pt idx="4">
                        <c:v>44136</c:v>
                      </c:pt>
                      <c:pt idx="5">
                        <c:v>44317</c:v>
                      </c:pt>
                      <c:pt idx="6">
                        <c:v>44409</c:v>
                      </c:pt>
                      <c:pt idx="7">
                        <c:v>44562</c:v>
                      </c:pt>
                      <c:pt idx="8">
                        <c:v>44713</c:v>
                      </c:pt>
                      <c:pt idx="9">
                        <c:v>44866</c:v>
                      </c:pt>
                      <c:pt idx="10">
                        <c:v>44927</c:v>
                      </c:pt>
                      <c:pt idx="11">
                        <c:v>45078</c:v>
                      </c:pt>
                      <c:pt idx="12">
                        <c:v>45139</c:v>
                      </c:pt>
                      <c:pt idx="13">
                        <c:v>45170</c:v>
                      </c:pt>
                      <c:pt idx="14">
                        <c:v>45261</c:v>
                      </c:pt>
                      <c:pt idx="15">
                        <c:v>45383</c:v>
                      </c:pt>
                      <c:pt idx="16">
                        <c:v>45444</c:v>
                      </c:pt>
                      <c:pt idx="17">
                        <c:v>45536</c:v>
                      </c:pt>
                      <c:pt idx="18">
                        <c:v>45658</c:v>
                      </c:pt>
                      <c:pt idx="19">
                        <c:v>45778</c:v>
                      </c:pt>
                      <c:pt idx="20">
                        <c:v>45839</c:v>
                      </c:pt>
                      <c:pt idx="21">
                        <c:v>45901</c:v>
                      </c:pt>
                    </c:numCache>
                  </c:numRef>
                </c:cat>
                <c:val>
                  <c:numRef>
                    <c:extLst>
                      <c:ext uri="{02D57815-91ED-43cb-92C2-25804820EDAC}">
                        <c15:formulaRef>
                          <c15:sqref>'Ark1'!$G$2:$G$23</c15:sqref>
                        </c15:formulaRef>
                      </c:ext>
                    </c:extLst>
                    <c:numCache>
                      <c:formatCode>0%</c:formatCode>
                      <c:ptCount val="22"/>
                      <c:pt idx="0">
                        <c:v>0.04</c:v>
                      </c:pt>
                      <c:pt idx="1">
                        <c:v>0.04</c:v>
                      </c:pt>
                      <c:pt idx="2">
                        <c:v>0.05</c:v>
                      </c:pt>
                      <c:pt idx="3">
                        <c:v>0.05</c:v>
                      </c:pt>
                      <c:pt idx="4">
                        <c:v>0.05</c:v>
                      </c:pt>
                      <c:pt idx="5">
                        <c:v>0.06</c:v>
                      </c:pt>
                      <c:pt idx="6">
                        <c:v>0.03</c:v>
                      </c:pt>
                      <c:pt idx="7">
                        <c:v>0.03</c:v>
                      </c:pt>
                      <c:pt idx="8">
                        <c:v>0.03</c:v>
                      </c:pt>
                      <c:pt idx="9">
                        <c:v>0.03</c:v>
                      </c:pt>
                      <c:pt idx="10">
                        <c:v>0.03</c:v>
                      </c:pt>
                      <c:pt idx="11">
                        <c:v>0.02</c:v>
                      </c:pt>
                      <c:pt idx="12">
                        <c:v>0.04</c:v>
                      </c:pt>
                      <c:pt idx="13">
                        <c:v>0.04</c:v>
                      </c:pt>
                      <c:pt idx="14">
                        <c:v>0.03</c:v>
                      </c:pt>
                      <c:pt idx="15">
                        <c:v>0.03</c:v>
                      </c:pt>
                      <c:pt idx="16">
                        <c:v>0.02</c:v>
                      </c:pt>
                      <c:pt idx="17">
                        <c:v>0.03</c:v>
                      </c:pt>
                      <c:pt idx="18">
                        <c:v>2.5925810376563815E-2</c:v>
                      </c:pt>
                      <c:pt idx="19">
                        <c:v>0.02</c:v>
                      </c:pt>
                      <c:pt idx="20">
                        <c:v>0.03</c:v>
                      </c:pt>
                      <c:pt idx="21">
                        <c:v>2.7627741853683319E-2</c:v>
                      </c:pt>
                    </c:numCache>
                  </c:numRef>
                </c:val>
                <c:smooth val="0"/>
                <c:extLst>
                  <c:ext xmlns:c16="http://schemas.microsoft.com/office/drawing/2014/chart" uri="{C3380CC4-5D6E-409C-BE32-E72D297353CC}">
                    <c16:uniqueId val="{00000005-220B-4CB9-8B04-3847A1137F5A}"/>
                  </c:ext>
                </c:extLst>
              </c15:ser>
            </c15:filteredLineSeries>
          </c:ext>
        </c:extLst>
      </c:lineChart>
      <c:catAx>
        <c:axId val="469962712"/>
        <c:scaling>
          <c:orientation val="minMax"/>
        </c:scaling>
        <c:delete val="0"/>
        <c:axPos val="b"/>
        <c:numFmt formatCode="[$-414]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b-NO"/>
          </a:p>
        </c:txPr>
        <c:crossAx val="469962384"/>
        <c:crosses val="autoZero"/>
        <c:auto val="0"/>
        <c:lblAlgn val="ctr"/>
        <c:lblOffset val="100"/>
        <c:noMultiLvlLbl val="0"/>
      </c:catAx>
      <c:valAx>
        <c:axId val="469962384"/>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69962712"/>
        <c:crosses val="autoZero"/>
        <c:crossBetween val="between"/>
      </c:valAx>
      <c:spPr>
        <a:noFill/>
        <a:ln>
          <a:noFill/>
        </a:ln>
        <a:effectLst/>
      </c:spPr>
    </c:plotArea>
    <c:legend>
      <c:legendPos val="r"/>
      <c:layout>
        <c:manualLayout>
          <c:xMode val="edge"/>
          <c:yMode val="edge"/>
          <c:x val="0.82082523321349443"/>
          <c:y val="5.3093984464063201E-2"/>
          <c:w val="0.17328447327132443"/>
          <c:h val="0.91670765396749654"/>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j-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2024</a:t>
            </a:r>
          </a:p>
        </c:rich>
      </c:tx>
      <c:layout>
        <c:manualLayout>
          <c:xMode val="edge"/>
          <c:yMode val="edge"/>
          <c:x val="0.45479789257234882"/>
          <c:y val="1.454275211277847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9189463146126357"/>
          <c:y val="6.5193562925846382E-2"/>
          <c:w val="0.61621065977703304"/>
          <c:h val="0.84537044990588295"/>
        </c:manualLayout>
      </c:layout>
      <c:doughnutChart>
        <c:varyColors val="1"/>
        <c:ser>
          <c:idx val="0"/>
          <c:order val="0"/>
          <c:tx>
            <c:strRef>
              <c:f>Sheet1!$B$1</c:f>
              <c:strCache>
                <c:ptCount val="1"/>
                <c:pt idx="0">
                  <c:v>2024</c:v>
                </c:pt>
              </c:strCache>
            </c:strRef>
          </c:tx>
          <c:spPr>
            <a:solidFill>
              <a:srgbClr val="66BAB3"/>
            </a:solidFill>
          </c:spPr>
          <c:dPt>
            <c:idx val="0"/>
            <c:bubble3D val="0"/>
            <c:spPr>
              <a:solidFill>
                <a:srgbClr val="267E6F"/>
              </a:solidFill>
              <a:ln w="19050">
                <a:solidFill>
                  <a:schemeClr val="lt1"/>
                </a:solidFill>
              </a:ln>
              <a:effectLst/>
            </c:spPr>
            <c:extLst>
              <c:ext xmlns:c16="http://schemas.microsoft.com/office/drawing/2014/chart" uri="{C3380CC4-5D6E-409C-BE32-E72D297353CC}">
                <c16:uniqueId val="{00000001-50E8-4EFA-95FB-BD69D8982AD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50E8-4EFA-95FB-BD69D8982AD3}"/>
              </c:ext>
            </c:extLst>
          </c:dPt>
          <c:dPt>
            <c:idx val="2"/>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5-50E8-4EFA-95FB-BD69D8982AD3}"/>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50E8-4EFA-95FB-BD69D8982AD3}"/>
              </c:ext>
            </c:extLst>
          </c:dPt>
          <c:dLbls>
            <c:dLbl>
              <c:idx val="0"/>
              <c:layout>
                <c:manualLayout>
                  <c:x val="0.15214684021705943"/>
                  <c:y val="0.18211096921431064"/>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24328263816052076"/>
                      <c:h val="0.2329411084382601"/>
                    </c:manualLayout>
                  </c15:layout>
                </c:ext>
                <c:ext xmlns:c16="http://schemas.microsoft.com/office/drawing/2014/chart" uri="{C3380CC4-5D6E-409C-BE32-E72D297353CC}">
                  <c16:uniqueId val="{00000001-50E8-4EFA-95FB-BD69D8982AD3}"/>
                </c:ext>
              </c:extLst>
            </c:dLbl>
            <c:dLbl>
              <c:idx val="1"/>
              <c:layout>
                <c:manualLayout>
                  <c:x val="-0.12990437255060022"/>
                  <c:y val="-0.23268403380445551"/>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28761355600119548"/>
                      <c:h val="0.25294082788910521"/>
                    </c:manualLayout>
                  </c15:layout>
                </c:ext>
                <c:ext xmlns:c16="http://schemas.microsoft.com/office/drawing/2014/chart" uri="{C3380CC4-5D6E-409C-BE32-E72D297353CC}">
                  <c16:uniqueId val="{00000003-50E8-4EFA-95FB-BD69D8982AD3}"/>
                </c:ext>
              </c:extLst>
            </c:dLbl>
            <c:dLbl>
              <c:idx val="2"/>
              <c:delete val="1"/>
              <c:extLst>
                <c:ext xmlns:c15="http://schemas.microsoft.com/office/drawing/2012/chart" uri="{CE6537A1-D6FC-4f65-9D91-7224C49458BB}">
                  <c15:layout>
                    <c:manualLayout>
                      <c:w val="0.2457991578875946"/>
                      <c:h val="0.13342975063474244"/>
                    </c:manualLayout>
                  </c15:layout>
                </c:ext>
                <c:ext xmlns:c16="http://schemas.microsoft.com/office/drawing/2014/chart" uri="{C3380CC4-5D6E-409C-BE32-E72D297353CC}">
                  <c16:uniqueId val="{00000005-50E8-4EFA-95FB-BD69D8982AD3}"/>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Nei</c:v>
                </c:pt>
                <c:pt idx="2">
                  <c:v>Ikke relevant/husker ikke</c:v>
                </c:pt>
              </c:strCache>
            </c:strRef>
          </c:cat>
          <c:val>
            <c:numRef>
              <c:f>Sheet1!$B$2:$B$4</c:f>
              <c:numCache>
                <c:formatCode>0%</c:formatCode>
                <c:ptCount val="3"/>
                <c:pt idx="0">
                  <c:v>0.63</c:v>
                </c:pt>
                <c:pt idx="1">
                  <c:v>0.37</c:v>
                </c:pt>
                <c:pt idx="2">
                  <c:v>0</c:v>
                </c:pt>
              </c:numCache>
            </c:numRef>
          </c:val>
          <c:extLst>
            <c:ext xmlns:c16="http://schemas.microsoft.com/office/drawing/2014/chart" uri="{C3380CC4-5D6E-409C-BE32-E72D297353CC}">
              <c16:uniqueId val="{00000008-50E8-4EFA-95FB-BD69D8982AD3}"/>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2025</a:t>
            </a:r>
          </a:p>
        </c:rich>
      </c:tx>
      <c:layout>
        <c:manualLayout>
          <c:xMode val="edge"/>
          <c:yMode val="edge"/>
          <c:x val="0.45479789257234882"/>
          <c:y val="1.454275211277847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9189463146126357"/>
          <c:y val="6.5193562925846382E-2"/>
          <c:w val="0.61621065977703304"/>
          <c:h val="0.84537044990588295"/>
        </c:manualLayout>
      </c:layout>
      <c:doughnutChart>
        <c:varyColors val="1"/>
        <c:ser>
          <c:idx val="0"/>
          <c:order val="0"/>
          <c:tx>
            <c:strRef>
              <c:f>Sheet1!$B$1</c:f>
              <c:strCache>
                <c:ptCount val="1"/>
                <c:pt idx="0">
                  <c:v>2025</c:v>
                </c:pt>
              </c:strCache>
            </c:strRef>
          </c:tx>
          <c:spPr>
            <a:solidFill>
              <a:srgbClr val="66BAB3"/>
            </a:solidFill>
          </c:spPr>
          <c:dPt>
            <c:idx val="0"/>
            <c:bubble3D val="0"/>
            <c:spPr>
              <a:solidFill>
                <a:srgbClr val="267E6F"/>
              </a:solidFill>
              <a:ln w="19050">
                <a:solidFill>
                  <a:schemeClr val="lt1"/>
                </a:solidFill>
              </a:ln>
              <a:effectLst/>
            </c:spPr>
            <c:extLst>
              <c:ext xmlns:c16="http://schemas.microsoft.com/office/drawing/2014/chart" uri="{C3380CC4-5D6E-409C-BE32-E72D297353CC}">
                <c16:uniqueId val="{00000001-DA75-4807-8C56-7C47C3BD811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DA75-4807-8C56-7C47C3BD8119}"/>
              </c:ext>
            </c:extLst>
          </c:dPt>
          <c:dPt>
            <c:idx val="2"/>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5-DA75-4807-8C56-7C47C3BD8119}"/>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DA75-4807-8C56-7C47C3BD8119}"/>
              </c:ext>
            </c:extLst>
          </c:dPt>
          <c:dLbls>
            <c:dLbl>
              <c:idx val="0"/>
              <c:layout>
                <c:manualLayout>
                  <c:x val="0.17480722669288268"/>
                  <c:y val="0.12575780477729406"/>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25810029180760541"/>
                      <c:h val="0.2329411084382601"/>
                    </c:manualLayout>
                  </c15:layout>
                </c:ext>
                <c:ext xmlns:c16="http://schemas.microsoft.com/office/drawing/2014/chart" uri="{C3380CC4-5D6E-409C-BE32-E72D297353CC}">
                  <c16:uniqueId val="{00000001-DA75-4807-8C56-7C47C3BD8119}"/>
                </c:ext>
              </c:extLst>
            </c:dLbl>
            <c:dLbl>
              <c:idx val="1"/>
              <c:layout>
                <c:manualLayout>
                  <c:x val="-0.10702692048629296"/>
                  <c:y val="-0.1181598609163251"/>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33336846012981003"/>
                      <c:h val="0.25294082788910521"/>
                    </c:manualLayout>
                  </c15:layout>
                </c:ext>
                <c:ext xmlns:c16="http://schemas.microsoft.com/office/drawing/2014/chart" uri="{C3380CC4-5D6E-409C-BE32-E72D297353CC}">
                  <c16:uniqueId val="{00000003-DA75-4807-8C56-7C47C3BD8119}"/>
                </c:ext>
              </c:extLst>
            </c:dLbl>
            <c:dLbl>
              <c:idx val="2"/>
              <c:layout>
                <c:manualLayout>
                  <c:x val="-0.17618295116429569"/>
                  <c:y val="-6.6192352516311254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extLst>
                <c:ext xmlns:c15="http://schemas.microsoft.com/office/drawing/2012/chart" uri="{CE6537A1-D6FC-4f65-9D91-7224C49458BB}">
                  <c15:layout>
                    <c:manualLayout>
                      <c:w val="0.2457991578875946"/>
                      <c:h val="0.13342975063474244"/>
                    </c:manualLayout>
                  </c15:layout>
                </c:ext>
                <c:ext xmlns:c16="http://schemas.microsoft.com/office/drawing/2014/chart" uri="{C3380CC4-5D6E-409C-BE32-E72D297353CC}">
                  <c16:uniqueId val="{00000005-DA75-4807-8C56-7C47C3BD8119}"/>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Nei</c:v>
                </c:pt>
              </c:strCache>
            </c:strRef>
          </c:cat>
          <c:val>
            <c:numRef>
              <c:f>Sheet1!$B$2:$B$3</c:f>
              <c:numCache>
                <c:formatCode>0%</c:formatCode>
                <c:ptCount val="2"/>
                <c:pt idx="0">
                  <c:v>0.7</c:v>
                </c:pt>
                <c:pt idx="1">
                  <c:v>0.28999999999999998</c:v>
                </c:pt>
              </c:numCache>
            </c:numRef>
          </c:val>
          <c:extLst>
            <c:ext xmlns:c16="http://schemas.microsoft.com/office/drawing/2014/chart" uri="{C3380CC4-5D6E-409C-BE32-E72D297353CC}">
              <c16:uniqueId val="{00000008-DA75-4807-8C56-7C47C3BD8119}"/>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2024</a:t>
            </a:r>
          </a:p>
        </c:rich>
      </c:tx>
      <c:layout>
        <c:manualLayout>
          <c:xMode val="edge"/>
          <c:yMode val="edge"/>
          <c:x val="0.45479789257234882"/>
          <c:y val="1.454275211277847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9189463146126357"/>
          <c:y val="6.5193562925846382E-2"/>
          <c:w val="0.61621065977703304"/>
          <c:h val="0.84537044990588295"/>
        </c:manualLayout>
      </c:layout>
      <c:doughnutChart>
        <c:varyColors val="1"/>
        <c:ser>
          <c:idx val="0"/>
          <c:order val="0"/>
          <c:tx>
            <c:strRef>
              <c:f>Sheet1!$B$1</c:f>
              <c:strCache>
                <c:ptCount val="1"/>
                <c:pt idx="0">
                  <c:v>2024</c:v>
                </c:pt>
              </c:strCache>
            </c:strRef>
          </c:tx>
          <c:spPr>
            <a:solidFill>
              <a:srgbClr val="66BAB3"/>
            </a:solidFill>
          </c:spPr>
          <c:dPt>
            <c:idx val="0"/>
            <c:bubble3D val="0"/>
            <c:spPr>
              <a:solidFill>
                <a:srgbClr val="267E6F"/>
              </a:solidFill>
              <a:ln w="19050">
                <a:solidFill>
                  <a:schemeClr val="lt1"/>
                </a:solidFill>
              </a:ln>
              <a:effectLst/>
            </c:spPr>
            <c:extLst>
              <c:ext xmlns:c16="http://schemas.microsoft.com/office/drawing/2014/chart" uri="{C3380CC4-5D6E-409C-BE32-E72D297353CC}">
                <c16:uniqueId val="{00000001-50E8-4EFA-95FB-BD69D8982AD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50E8-4EFA-95FB-BD69D8982AD3}"/>
              </c:ext>
            </c:extLst>
          </c:dPt>
          <c:dPt>
            <c:idx val="2"/>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5-50E8-4EFA-95FB-BD69D8982AD3}"/>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50E8-4EFA-95FB-BD69D8982AD3}"/>
              </c:ext>
            </c:extLst>
          </c:dPt>
          <c:dLbls>
            <c:dLbl>
              <c:idx val="0"/>
              <c:layout>
                <c:manualLayout>
                  <c:x val="0.13279099961405558"/>
                  <c:y val="0.20392509738347833"/>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26557749579266543"/>
                      <c:h val="0.2329411084382601"/>
                    </c:manualLayout>
                  </c15:layout>
                </c:ext>
                <c:ext xmlns:c16="http://schemas.microsoft.com/office/drawing/2014/chart" uri="{C3380CC4-5D6E-409C-BE32-E72D297353CC}">
                  <c16:uniqueId val="{00000001-50E8-4EFA-95FB-BD69D8982AD3}"/>
                </c:ext>
              </c:extLst>
            </c:dLbl>
            <c:dLbl>
              <c:idx val="1"/>
              <c:layout>
                <c:manualLayout>
                  <c:x val="-9.940110313152388E-2"/>
                  <c:y val="-0.1272490809868116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32574264277504095"/>
                      <c:h val="0.25294082788910521"/>
                    </c:manualLayout>
                  </c15:layout>
                </c:ext>
                <c:ext xmlns:c16="http://schemas.microsoft.com/office/drawing/2014/chart" uri="{C3380CC4-5D6E-409C-BE32-E72D297353CC}">
                  <c16:uniqueId val="{00000003-50E8-4EFA-95FB-BD69D8982AD3}"/>
                </c:ext>
              </c:extLst>
            </c:dLbl>
            <c:dLbl>
              <c:idx val="2"/>
              <c:layout>
                <c:manualLayout>
                  <c:x val="-0.18762167719644932"/>
                  <c:y val="-8.0735104629089685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extLst>
                <c:ext xmlns:c15="http://schemas.microsoft.com/office/drawing/2012/chart" uri="{CE6537A1-D6FC-4f65-9D91-7224C49458BB}">
                  <c15:layout>
                    <c:manualLayout>
                      <c:w val="0.2457991578875946"/>
                      <c:h val="0.13342975063474244"/>
                    </c:manualLayout>
                  </c15:layout>
                </c:ext>
                <c:ext xmlns:c16="http://schemas.microsoft.com/office/drawing/2014/chart" uri="{C3380CC4-5D6E-409C-BE32-E72D297353CC}">
                  <c16:uniqueId val="{00000005-50E8-4EFA-95FB-BD69D8982AD3}"/>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Nei</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8-50E8-4EFA-95FB-BD69D8982AD3}"/>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2025</a:t>
            </a:r>
          </a:p>
        </c:rich>
      </c:tx>
      <c:layout>
        <c:manualLayout>
          <c:xMode val="edge"/>
          <c:yMode val="edge"/>
          <c:x val="0.45479789257234882"/>
          <c:y val="1.454275211277847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9189463146126357"/>
          <c:y val="6.5193562925846382E-2"/>
          <c:w val="0.61621065977703304"/>
          <c:h val="0.84537044990588295"/>
        </c:manualLayout>
      </c:layout>
      <c:doughnutChart>
        <c:varyColors val="1"/>
        <c:ser>
          <c:idx val="0"/>
          <c:order val="0"/>
          <c:tx>
            <c:strRef>
              <c:f>Sheet1!$B$1</c:f>
              <c:strCache>
                <c:ptCount val="1"/>
                <c:pt idx="0">
                  <c:v>2025</c:v>
                </c:pt>
              </c:strCache>
            </c:strRef>
          </c:tx>
          <c:spPr>
            <a:solidFill>
              <a:srgbClr val="66BAB3"/>
            </a:solidFill>
          </c:spPr>
          <c:dPt>
            <c:idx val="0"/>
            <c:bubble3D val="0"/>
            <c:spPr>
              <a:solidFill>
                <a:srgbClr val="267E6F"/>
              </a:solidFill>
              <a:ln w="19050">
                <a:solidFill>
                  <a:schemeClr val="lt1"/>
                </a:solidFill>
              </a:ln>
              <a:effectLst/>
            </c:spPr>
            <c:extLst>
              <c:ext xmlns:c16="http://schemas.microsoft.com/office/drawing/2014/chart" uri="{C3380CC4-5D6E-409C-BE32-E72D297353CC}">
                <c16:uniqueId val="{00000001-DA75-4807-8C56-7C47C3BD811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DA75-4807-8C56-7C47C3BD8119}"/>
              </c:ext>
            </c:extLst>
          </c:dPt>
          <c:dPt>
            <c:idx val="2"/>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5-DA75-4807-8C56-7C47C3BD8119}"/>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DA75-4807-8C56-7C47C3BD8119}"/>
              </c:ext>
            </c:extLst>
          </c:dPt>
          <c:dLbls>
            <c:dLbl>
              <c:idx val="0"/>
              <c:layout>
                <c:manualLayout>
                  <c:x val="0.1308626285561941"/>
                  <c:y val="0.18574665724250525"/>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2731594797090961"/>
                      <c:h val="0.2329411084382601"/>
                    </c:manualLayout>
                  </c15:layout>
                </c:ext>
                <c:ext xmlns:c16="http://schemas.microsoft.com/office/drawing/2014/chart" uri="{C3380CC4-5D6E-409C-BE32-E72D297353CC}">
                  <c16:uniqueId val="{00000001-DA75-4807-8C56-7C47C3BD8119}"/>
                </c:ext>
              </c:extLst>
            </c:dLbl>
            <c:dLbl>
              <c:idx val="1"/>
              <c:layout>
                <c:manualLayout>
                  <c:x val="-7.9383332575255025E-2"/>
                  <c:y val="-0.13633830105729819"/>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33146200579111773"/>
                      <c:h val="0.25294082788910521"/>
                    </c:manualLayout>
                  </c15:layout>
                </c:ext>
                <c:ext xmlns:c16="http://schemas.microsoft.com/office/drawing/2014/chart" uri="{C3380CC4-5D6E-409C-BE32-E72D297353CC}">
                  <c16:uniqueId val="{00000003-DA75-4807-8C56-7C47C3BD8119}"/>
                </c:ext>
              </c:extLst>
            </c:dLbl>
            <c:dLbl>
              <c:idx val="2"/>
              <c:layout>
                <c:manualLayout>
                  <c:x val="-0.13233450137437344"/>
                  <c:y val="-5.710313244582467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extLst>
                <c:ext xmlns:c15="http://schemas.microsoft.com/office/drawing/2012/chart" uri="{CE6537A1-D6FC-4f65-9D91-7224C49458BB}">
                  <c15:layout>
                    <c:manualLayout>
                      <c:w val="0.2457991578875946"/>
                      <c:h val="0.13342975063474244"/>
                    </c:manualLayout>
                  </c15:layout>
                </c:ext>
                <c:ext xmlns:c16="http://schemas.microsoft.com/office/drawing/2014/chart" uri="{C3380CC4-5D6E-409C-BE32-E72D297353CC}">
                  <c16:uniqueId val="{00000005-DA75-4807-8C56-7C47C3BD8119}"/>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Nei</c:v>
                </c:pt>
              </c:strCache>
            </c:strRef>
          </c:cat>
          <c:val>
            <c:numRef>
              <c:f>Sheet1!$B$2:$B$3</c:f>
              <c:numCache>
                <c:formatCode>0%</c:formatCode>
                <c:ptCount val="2"/>
                <c:pt idx="0">
                  <c:v>0.64</c:v>
                </c:pt>
                <c:pt idx="1">
                  <c:v>0.36</c:v>
                </c:pt>
              </c:numCache>
            </c:numRef>
          </c:val>
          <c:extLst>
            <c:ext xmlns:c16="http://schemas.microsoft.com/office/drawing/2014/chart" uri="{C3380CC4-5D6E-409C-BE32-E72D297353CC}">
              <c16:uniqueId val="{00000008-DA75-4807-8C56-7C47C3BD8119}"/>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2024</a:t>
            </a:r>
          </a:p>
        </c:rich>
      </c:tx>
      <c:layout>
        <c:manualLayout>
          <c:xMode val="edge"/>
          <c:yMode val="edge"/>
          <c:x val="0.45479789257234882"/>
          <c:y val="1.454275211277847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9189463146126357"/>
          <c:y val="6.5193562925846382E-2"/>
          <c:w val="0.61621065977703304"/>
          <c:h val="0.84537044990588295"/>
        </c:manualLayout>
      </c:layout>
      <c:doughnutChart>
        <c:varyColors val="1"/>
        <c:ser>
          <c:idx val="0"/>
          <c:order val="0"/>
          <c:tx>
            <c:strRef>
              <c:f>Sheet1!$B$1</c:f>
              <c:strCache>
                <c:ptCount val="1"/>
                <c:pt idx="0">
                  <c:v>2024</c:v>
                </c:pt>
              </c:strCache>
            </c:strRef>
          </c:tx>
          <c:spPr>
            <a:solidFill>
              <a:srgbClr val="66BAB3"/>
            </a:solidFill>
          </c:spPr>
          <c:dPt>
            <c:idx val="0"/>
            <c:bubble3D val="0"/>
            <c:spPr>
              <a:solidFill>
                <a:srgbClr val="267E6F"/>
              </a:solidFill>
              <a:ln w="19050">
                <a:solidFill>
                  <a:schemeClr val="lt1"/>
                </a:solidFill>
              </a:ln>
              <a:effectLst/>
            </c:spPr>
            <c:extLst>
              <c:ext xmlns:c16="http://schemas.microsoft.com/office/drawing/2014/chart" uri="{C3380CC4-5D6E-409C-BE32-E72D297353CC}">
                <c16:uniqueId val="{00000001-50E8-4EFA-95FB-BD69D8982AD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50E8-4EFA-95FB-BD69D8982AD3}"/>
              </c:ext>
            </c:extLst>
          </c:dPt>
          <c:dPt>
            <c:idx val="2"/>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5-50E8-4EFA-95FB-BD69D8982AD3}"/>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50E8-4EFA-95FB-BD69D8982AD3}"/>
              </c:ext>
            </c:extLst>
          </c:dPt>
          <c:dLbls>
            <c:dLbl>
              <c:idx val="0"/>
              <c:layout>
                <c:manualLayout>
                  <c:x val="0.1811379310707173"/>
                  <c:y val="8.9400924495347756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3355808478497822"/>
                      <c:h val="0.2329411084382601"/>
                    </c:manualLayout>
                  </c15:layout>
                </c:ext>
                <c:ext xmlns:c16="http://schemas.microsoft.com/office/drawing/2014/chart" uri="{C3380CC4-5D6E-409C-BE32-E72D297353CC}">
                  <c16:uniqueId val="{00000001-50E8-4EFA-95FB-BD69D8982AD3}"/>
                </c:ext>
              </c:extLst>
            </c:dLbl>
            <c:dLbl>
              <c:idx val="1"/>
              <c:layout>
                <c:manualLayout>
                  <c:x val="-0.22903999816259835"/>
                  <c:y val="-5.9988852465211205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23804574319519645"/>
                      <c:h val="0.25294082788910521"/>
                    </c:manualLayout>
                  </c15:layout>
                </c:ext>
                <c:ext xmlns:c16="http://schemas.microsoft.com/office/drawing/2014/chart" uri="{C3380CC4-5D6E-409C-BE32-E72D297353CC}">
                  <c16:uniqueId val="{00000003-50E8-4EFA-95FB-BD69D8982AD3}"/>
                </c:ext>
              </c:extLst>
            </c:dLbl>
            <c:dLbl>
              <c:idx val="2"/>
              <c:layout>
                <c:manualLayout>
                  <c:x val="-0.1819023141803725"/>
                  <c:y val="-6.9828040544505865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extLst>
                <c:ext xmlns:c15="http://schemas.microsoft.com/office/drawing/2012/chart" uri="{CE6537A1-D6FC-4f65-9D91-7224C49458BB}">
                  <c15:layout>
                    <c:manualLayout>
                      <c:w val="0.2457991578875946"/>
                      <c:h val="0.13342975063474244"/>
                    </c:manualLayout>
                  </c15:layout>
                </c:ext>
                <c:ext xmlns:c16="http://schemas.microsoft.com/office/drawing/2014/chart" uri="{C3380CC4-5D6E-409C-BE32-E72D297353CC}">
                  <c16:uniqueId val="{00000005-50E8-4EFA-95FB-BD69D8982AD3}"/>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Nei</c:v>
                </c:pt>
              </c:strCache>
            </c:strRef>
          </c:cat>
          <c:val>
            <c:numRef>
              <c:f>Sheet1!$B$2:$B$3</c:f>
              <c:numCache>
                <c:formatCode>0%</c:formatCode>
                <c:ptCount val="2"/>
                <c:pt idx="0">
                  <c:v>0.79</c:v>
                </c:pt>
                <c:pt idx="1">
                  <c:v>0.21</c:v>
                </c:pt>
              </c:numCache>
            </c:numRef>
          </c:val>
          <c:extLst>
            <c:ext xmlns:c16="http://schemas.microsoft.com/office/drawing/2014/chart" uri="{C3380CC4-5D6E-409C-BE32-E72D297353CC}">
              <c16:uniqueId val="{00000008-50E8-4EFA-95FB-BD69D8982AD3}"/>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2025</a:t>
            </a:r>
          </a:p>
        </c:rich>
      </c:tx>
      <c:layout>
        <c:manualLayout>
          <c:xMode val="edge"/>
          <c:yMode val="edge"/>
          <c:x val="0.45479789257234882"/>
          <c:y val="1.454275211277847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9189463146126357"/>
          <c:y val="6.5193562925846382E-2"/>
          <c:w val="0.61621065977703304"/>
          <c:h val="0.84537044990588295"/>
        </c:manualLayout>
      </c:layout>
      <c:doughnutChart>
        <c:varyColors val="1"/>
        <c:ser>
          <c:idx val="0"/>
          <c:order val="0"/>
          <c:tx>
            <c:strRef>
              <c:f>Sheet1!$B$1</c:f>
              <c:strCache>
                <c:ptCount val="1"/>
                <c:pt idx="0">
                  <c:v>2025</c:v>
                </c:pt>
              </c:strCache>
            </c:strRef>
          </c:tx>
          <c:spPr>
            <a:solidFill>
              <a:srgbClr val="66BAB3"/>
            </a:solidFill>
          </c:spPr>
          <c:dPt>
            <c:idx val="0"/>
            <c:bubble3D val="0"/>
            <c:spPr>
              <a:solidFill>
                <a:srgbClr val="267E6F"/>
              </a:solidFill>
              <a:ln w="19050">
                <a:solidFill>
                  <a:schemeClr val="lt1"/>
                </a:solidFill>
              </a:ln>
              <a:effectLst/>
            </c:spPr>
            <c:extLst>
              <c:ext xmlns:c16="http://schemas.microsoft.com/office/drawing/2014/chart" uri="{C3380CC4-5D6E-409C-BE32-E72D297353CC}">
                <c16:uniqueId val="{00000001-DA75-4807-8C56-7C47C3BD811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DA75-4807-8C56-7C47C3BD8119}"/>
              </c:ext>
            </c:extLst>
          </c:dPt>
          <c:dPt>
            <c:idx val="2"/>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5-DA75-4807-8C56-7C47C3BD8119}"/>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DA75-4807-8C56-7C47C3BD8119}"/>
              </c:ext>
            </c:extLst>
          </c:dPt>
          <c:dLbls>
            <c:dLbl>
              <c:idx val="0"/>
              <c:layout>
                <c:manualLayout>
                  <c:x val="0.20045121420875917"/>
                  <c:y val="9.8490144565834437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22931703449976815"/>
                      <c:h val="0.2329411084382601"/>
                    </c:manualLayout>
                  </c15:layout>
                </c:ext>
                <c:ext xmlns:c16="http://schemas.microsoft.com/office/drawing/2014/chart" uri="{C3380CC4-5D6E-409C-BE32-E72D297353CC}">
                  <c16:uniqueId val="{00000001-DA75-4807-8C56-7C47C3BD8119}"/>
                </c:ext>
              </c:extLst>
            </c:dLbl>
            <c:dLbl>
              <c:idx val="1"/>
              <c:layout>
                <c:manualLayout>
                  <c:x val="-0.16136079408176526"/>
                  <c:y val="-8.1802980634378908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30477164504942594"/>
                      <c:h val="0.25294082788910521"/>
                    </c:manualLayout>
                  </c15:layout>
                </c:ext>
                <c:ext xmlns:c16="http://schemas.microsoft.com/office/drawing/2014/chart" uri="{C3380CC4-5D6E-409C-BE32-E72D297353CC}">
                  <c16:uniqueId val="{00000003-DA75-4807-8C56-7C47C3BD8119}"/>
                </c:ext>
              </c:extLst>
            </c:dLbl>
            <c:dLbl>
              <c:idx val="2"/>
              <c:layout>
                <c:manualLayout>
                  <c:x val="-0.12089577534221983"/>
                  <c:y val="-5.1649600403532746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extLst>
                <c:ext xmlns:c15="http://schemas.microsoft.com/office/drawing/2012/chart" uri="{CE6537A1-D6FC-4f65-9D91-7224C49458BB}">
                  <c15:layout>
                    <c:manualLayout>
                      <c:w val="0.2457991578875946"/>
                      <c:h val="0.13342975063474244"/>
                    </c:manualLayout>
                  </c15:layout>
                </c:ext>
                <c:ext xmlns:c16="http://schemas.microsoft.com/office/drawing/2014/chart" uri="{C3380CC4-5D6E-409C-BE32-E72D297353CC}">
                  <c16:uniqueId val="{00000005-DA75-4807-8C56-7C47C3BD8119}"/>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Nei</c:v>
                </c:pt>
              </c:strCache>
            </c:strRef>
          </c:cat>
          <c:val>
            <c:numRef>
              <c:f>Sheet1!$B$2:$B$3</c:f>
              <c:numCache>
                <c:formatCode>0%</c:formatCode>
                <c:ptCount val="2"/>
                <c:pt idx="0">
                  <c:v>0.73</c:v>
                </c:pt>
                <c:pt idx="1">
                  <c:v>0.27</c:v>
                </c:pt>
              </c:numCache>
            </c:numRef>
          </c:val>
          <c:extLst>
            <c:ext xmlns:c16="http://schemas.microsoft.com/office/drawing/2014/chart" uri="{C3380CC4-5D6E-409C-BE32-E72D297353CC}">
              <c16:uniqueId val="{00000008-DA75-4807-8C56-7C47C3BD8119}"/>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6893178599496"/>
          <c:y val="5.3500145815106447E-2"/>
          <c:w val="0.69352091676466432"/>
          <c:h val="0.94072865134282457"/>
        </c:manualLayout>
      </c:layout>
      <c:barChart>
        <c:barDir val="bar"/>
        <c:grouping val="clustered"/>
        <c:varyColors val="0"/>
        <c:ser>
          <c:idx val="1"/>
          <c:order val="0"/>
          <c:tx>
            <c:strRef>
              <c:f>Sheet1!$B$1</c:f>
              <c:strCache>
                <c:ptCount val="1"/>
                <c:pt idx="0">
                  <c:v>Panel september 2025</c:v>
                </c:pt>
              </c:strCache>
            </c:strRef>
          </c:tx>
          <c:spPr>
            <a:solidFill>
              <a:srgbClr val="4A7E9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Sheet1!$A$2:$A$4</c:f>
              <c:strCache>
                <c:ptCount val="3"/>
                <c:pt idx="0">
                  <c:v>Ja</c:v>
                </c:pt>
                <c:pt idx="1">
                  <c:v>Nei</c:v>
                </c:pt>
                <c:pt idx="2">
                  <c:v>Vet ikke</c:v>
                </c:pt>
              </c:strCache>
            </c:strRef>
          </c:cat>
          <c:val>
            <c:numRef>
              <c:f>Sheet1!$B$2:$B$4</c:f>
              <c:numCache>
                <c:formatCode>0%</c:formatCode>
                <c:ptCount val="3"/>
                <c:pt idx="0">
                  <c:v>0.53094645018656472</c:v>
                </c:pt>
                <c:pt idx="1">
                  <c:v>0.37825995618378827</c:v>
                </c:pt>
                <c:pt idx="2">
                  <c:v>9.0793593629642705E-2</c:v>
                </c:pt>
              </c:numCache>
            </c:numRef>
          </c:val>
          <c:extLst xmlns:c15="http://schemas.microsoft.com/office/drawing/2012/chart">
            <c:ext xmlns:c16="http://schemas.microsoft.com/office/drawing/2014/chart" uri="{C3380CC4-5D6E-409C-BE32-E72D297353CC}">
              <c16:uniqueId val="{00000001-4FC3-41EA-8FAD-5129DCAF20EE}"/>
            </c:ext>
          </c:extLst>
        </c:ser>
        <c:dLbls>
          <c:dLblPos val="outEnd"/>
          <c:showLegendKey val="0"/>
          <c:showVal val="1"/>
          <c:showCatName val="0"/>
          <c:showSerName val="0"/>
          <c:showPercent val="0"/>
          <c:showBubbleSize val="0"/>
        </c:dLbls>
        <c:gapWidth val="150"/>
        <c:overlap val="-20"/>
        <c:axId val="232634464"/>
        <c:axId val="232634856"/>
        <c:extLst/>
      </c:barChart>
      <c:catAx>
        <c:axId val="232634464"/>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4999"/>
              </a:schemeClr>
            </a:solidFill>
            <a:prstDash val="solid"/>
            <a:round/>
          </a:ln>
          <a:effectLst/>
        </c:spPr>
        <c:txPr>
          <a:bodyPr rot="-60000000" spcFirstLastPara="1" vertOverflow="ellipsis" vert="horz" wrap="square" anchor="ctr" anchorCtr="1"/>
          <a:lstStyle/>
          <a:p>
            <a:pPr algn="ctr">
              <a:defRPr sz="2400" b="0" i="0" u="none" strike="noStrike" kern="1200" baseline="0">
                <a:solidFill>
                  <a:schemeClr val="tx1"/>
                </a:solidFill>
                <a:latin typeface="+mn-lt"/>
                <a:ea typeface="+mn-ea"/>
                <a:cs typeface="+mn-cs"/>
              </a:defRPr>
            </a:pPr>
            <a:endParaRPr lang="nb-NO"/>
          </a:p>
        </c:txPr>
        <c:crossAx val="232634856"/>
        <c:crosses val="autoZero"/>
        <c:auto val="1"/>
        <c:lblAlgn val="ctr"/>
        <c:lblOffset val="100"/>
        <c:noMultiLvlLbl val="0"/>
      </c:catAx>
      <c:valAx>
        <c:axId val="232634856"/>
        <c:scaling>
          <c:orientation val="minMax"/>
          <c:max val="1"/>
        </c:scaling>
        <c:delete val="1"/>
        <c:axPos val="t"/>
        <c:majorGridlines>
          <c:spPr>
            <a:ln w="9525" cap="flat" cmpd="sng" algn="ctr">
              <a:noFill/>
              <a:prstDash val="solid"/>
              <a:round/>
            </a:ln>
            <a:effectLst/>
          </c:spPr>
        </c:majorGridlines>
        <c:numFmt formatCode="0%" sourceLinked="1"/>
        <c:majorTickMark val="out"/>
        <c:minorTickMark val="none"/>
        <c:tickLblPos val="nextTo"/>
        <c:crossAx val="232634464"/>
        <c:crosses val="autoZero"/>
        <c:crossBetween val="between"/>
      </c:valAx>
      <c:spPr>
        <a:noFill/>
        <a:ln>
          <a:noFill/>
        </a:ln>
        <a:effectLst/>
      </c:spPr>
    </c:plotArea>
    <c:plotVisOnly val="1"/>
    <c:dispBlanksAs val="gap"/>
    <c:showDLblsOverMax val="0"/>
  </c:chart>
  <c:spPr>
    <a:noFill/>
    <a:ln w="12700" cap="flat" cmpd="sng" algn="ctr">
      <a:noFill/>
      <a:prstDash val="solid"/>
    </a:ln>
    <a:effectLst/>
  </c:spPr>
  <c:txPr>
    <a:bodyPr/>
    <a:lstStyle/>
    <a:p>
      <a:pPr>
        <a:defRPr sz="2400"/>
      </a:pPr>
      <a:endParaRPr lang="nb-N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6893178599496"/>
          <c:y val="5.3500145815106447E-2"/>
          <c:w val="0.69352091676466432"/>
          <c:h val="0.94072865134282457"/>
        </c:manualLayout>
      </c:layout>
      <c:barChart>
        <c:barDir val="bar"/>
        <c:grouping val="clustered"/>
        <c:varyColors val="0"/>
        <c:ser>
          <c:idx val="1"/>
          <c:order val="0"/>
          <c:tx>
            <c:strRef>
              <c:f>Sheet1!$B$1</c:f>
              <c:strCache>
                <c:ptCount val="1"/>
                <c:pt idx="0">
                  <c:v>Panel september 2025</c:v>
                </c:pt>
              </c:strCache>
            </c:strRef>
          </c:tx>
          <c:spPr>
            <a:solidFill>
              <a:srgbClr val="4A7E9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Sheet1!$A$2:$A$4</c:f>
              <c:strCache>
                <c:ptCount val="3"/>
                <c:pt idx="0">
                  <c:v>Ja</c:v>
                </c:pt>
                <c:pt idx="1">
                  <c:v>Nei</c:v>
                </c:pt>
                <c:pt idx="2">
                  <c:v>Vet ikke</c:v>
                </c:pt>
              </c:strCache>
            </c:strRef>
          </c:cat>
          <c:val>
            <c:numRef>
              <c:f>Sheet1!$B$2:$B$4</c:f>
              <c:numCache>
                <c:formatCode>0%</c:formatCode>
                <c:ptCount val="3"/>
                <c:pt idx="0">
                  <c:v>0.6405840791333075</c:v>
                </c:pt>
                <c:pt idx="1">
                  <c:v>0.1910692416391907</c:v>
                </c:pt>
                <c:pt idx="2">
                  <c:v>0.16834667922750907</c:v>
                </c:pt>
              </c:numCache>
            </c:numRef>
          </c:val>
          <c:extLst xmlns:c15="http://schemas.microsoft.com/office/drawing/2012/chart">
            <c:ext xmlns:c16="http://schemas.microsoft.com/office/drawing/2014/chart" uri="{C3380CC4-5D6E-409C-BE32-E72D297353CC}">
              <c16:uniqueId val="{00000001-4FC3-41EA-8FAD-5129DCAF20EE}"/>
            </c:ext>
          </c:extLst>
        </c:ser>
        <c:dLbls>
          <c:dLblPos val="outEnd"/>
          <c:showLegendKey val="0"/>
          <c:showVal val="1"/>
          <c:showCatName val="0"/>
          <c:showSerName val="0"/>
          <c:showPercent val="0"/>
          <c:showBubbleSize val="0"/>
        </c:dLbls>
        <c:gapWidth val="150"/>
        <c:overlap val="-20"/>
        <c:axId val="232634464"/>
        <c:axId val="232634856"/>
        <c:extLst/>
      </c:barChart>
      <c:catAx>
        <c:axId val="232634464"/>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4999"/>
              </a:schemeClr>
            </a:solidFill>
            <a:prstDash val="solid"/>
            <a:round/>
          </a:ln>
          <a:effectLst/>
        </c:spPr>
        <c:txPr>
          <a:bodyPr rot="-60000000" spcFirstLastPara="1" vertOverflow="ellipsis" vert="horz" wrap="square" anchor="ctr" anchorCtr="1"/>
          <a:lstStyle/>
          <a:p>
            <a:pPr algn="ctr">
              <a:defRPr sz="2400" b="0" i="0" u="none" strike="noStrike" kern="1200" baseline="0">
                <a:solidFill>
                  <a:schemeClr val="tx1"/>
                </a:solidFill>
                <a:latin typeface="+mn-lt"/>
                <a:ea typeface="+mn-ea"/>
                <a:cs typeface="+mn-cs"/>
              </a:defRPr>
            </a:pPr>
            <a:endParaRPr lang="nb-NO"/>
          </a:p>
        </c:txPr>
        <c:crossAx val="232634856"/>
        <c:crosses val="autoZero"/>
        <c:auto val="1"/>
        <c:lblAlgn val="ctr"/>
        <c:lblOffset val="100"/>
        <c:noMultiLvlLbl val="0"/>
      </c:catAx>
      <c:valAx>
        <c:axId val="232634856"/>
        <c:scaling>
          <c:orientation val="minMax"/>
          <c:max val="1"/>
        </c:scaling>
        <c:delete val="1"/>
        <c:axPos val="t"/>
        <c:majorGridlines>
          <c:spPr>
            <a:ln w="9525" cap="flat" cmpd="sng" algn="ctr">
              <a:noFill/>
              <a:prstDash val="solid"/>
              <a:round/>
            </a:ln>
            <a:effectLst/>
          </c:spPr>
        </c:majorGridlines>
        <c:numFmt formatCode="0%" sourceLinked="1"/>
        <c:majorTickMark val="out"/>
        <c:minorTickMark val="none"/>
        <c:tickLblPos val="nextTo"/>
        <c:crossAx val="232634464"/>
        <c:crosses val="autoZero"/>
        <c:crossBetween val="between"/>
      </c:valAx>
      <c:spPr>
        <a:noFill/>
        <a:ln>
          <a:noFill/>
        </a:ln>
        <a:effectLst/>
      </c:spPr>
    </c:plotArea>
    <c:plotVisOnly val="1"/>
    <c:dispBlanksAs val="gap"/>
    <c:showDLblsOverMax val="0"/>
  </c:chart>
  <c:spPr>
    <a:noFill/>
    <a:ln w="12700" cap="flat" cmpd="sng" algn="ctr">
      <a:noFill/>
      <a:prstDash val="solid"/>
    </a:ln>
    <a:effectLst/>
  </c:spPr>
  <c:txPr>
    <a:bodyPr/>
    <a:lstStyle/>
    <a:p>
      <a:pPr>
        <a:defRPr sz="2400"/>
      </a:pPr>
      <a:endParaRPr lang="nb-N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37604593017936"/>
          <c:y val="8.4418025226183704E-2"/>
          <c:w val="0.61257034804510846"/>
          <c:h val="0.84805975705028425"/>
        </c:manualLayout>
      </c:layout>
      <c:barChart>
        <c:barDir val="bar"/>
        <c:grouping val="percentStacked"/>
        <c:varyColors val="0"/>
        <c:ser>
          <c:idx val="1"/>
          <c:order val="0"/>
          <c:tx>
            <c:strRef>
              <c:f>Sheet1!$B$1:$B$2</c:f>
              <c:strCache>
                <c:ptCount val="2"/>
                <c:pt idx="0">
                  <c:v>Vet ikke</c:v>
                </c:pt>
              </c:strCache>
            </c:strRef>
          </c:tx>
          <c:spPr>
            <a:solidFill>
              <a:srgbClr val="BFBFBF"/>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6"/>
                <c:pt idx="0">
                  <c:v>Vanlig ansatt (n=776)</c:v>
                </c:pt>
                <c:pt idx="1">
                  <c:v>Lederstilling (n=170)</c:v>
                </c:pt>
                <c:pt idx="3">
                  <c:v>Selvstendig næringsdrivende (n=48)</c:v>
                </c:pt>
                <c:pt idx="4">
                  <c:v>Offentlig sektor (n=532)</c:v>
                </c:pt>
                <c:pt idx="5">
                  <c:v>Privat sektor (n=411)</c:v>
                </c:pt>
                <c:pt idx="7">
                  <c:v>60 år + (n=189)</c:v>
                </c:pt>
                <c:pt idx="8">
                  <c:v>45-59 år  (n=295)</c:v>
                </c:pt>
                <c:pt idx="9">
                  <c:v>35-44 år (n=328)</c:v>
                </c:pt>
                <c:pt idx="10">
                  <c:v>Under 35 år (n=188)</c:v>
                </c:pt>
                <c:pt idx="12">
                  <c:v>Kvinne (n=477)</c:v>
                </c:pt>
                <c:pt idx="13">
                  <c:v>Mann (n=523)</c:v>
                </c:pt>
                <c:pt idx="15">
                  <c:v>Total (n=1000)</c:v>
                </c:pt>
              </c:strCache>
              <c:extLst/>
            </c:strRef>
          </c:cat>
          <c:val>
            <c:numRef>
              <c:f>Sheet1!$B$3:$B$19</c:f>
              <c:numCache>
                <c:formatCode>0%</c:formatCode>
                <c:ptCount val="16"/>
                <c:pt idx="0">
                  <c:v>3.7331993144418325E-2</c:v>
                </c:pt>
                <c:pt idx="1">
                  <c:v>2.8759630653414109E-2</c:v>
                </c:pt>
                <c:pt idx="3">
                  <c:v>1.3572770933389013E-2</c:v>
                </c:pt>
                <c:pt idx="4">
                  <c:v>2.8557471912223499E-2</c:v>
                </c:pt>
                <c:pt idx="5">
                  <c:v>4.6343091446552805E-2</c:v>
                </c:pt>
                <c:pt idx="7">
                  <c:v>3.4978336679699712E-2</c:v>
                </c:pt>
                <c:pt idx="8">
                  <c:v>5.1028360383559471E-2</c:v>
                </c:pt>
                <c:pt idx="9">
                  <c:v>3.8292548971745818E-2</c:v>
                </c:pt>
                <c:pt idx="10">
                  <c:v>5.653333333333321E-3</c:v>
                </c:pt>
                <c:pt idx="12">
                  <c:v>2.9596845240592647E-2</c:v>
                </c:pt>
                <c:pt idx="13">
                  <c:v>4.0505651284208827E-2</c:v>
                </c:pt>
                <c:pt idx="15">
                  <c:v>3.5303062132989116E-2</c:v>
                </c:pt>
              </c:numCache>
              <c:extLst/>
            </c:numRef>
          </c:val>
          <c:extLst>
            <c:ext xmlns:c16="http://schemas.microsoft.com/office/drawing/2014/chart" uri="{C3380CC4-5D6E-409C-BE32-E72D297353CC}">
              <c16:uniqueId val="{00000000-302A-4D1A-AAA1-CD09520EE2CF}"/>
            </c:ext>
          </c:extLst>
        </c:ser>
        <c:ser>
          <c:idx val="2"/>
          <c:order val="1"/>
          <c:tx>
            <c:strRef>
              <c:f>Sheet1!$C$1:$C$2</c:f>
              <c:strCache>
                <c:ptCount val="2"/>
                <c:pt idx="0">
                  <c:v>1 - Svært negativ</c:v>
                </c:pt>
              </c:strCache>
            </c:strRef>
          </c:tx>
          <c:spPr>
            <a:solidFill>
              <a:srgbClr val="AB1644"/>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6"/>
                <c:pt idx="0">
                  <c:v>Vanlig ansatt (n=776)</c:v>
                </c:pt>
                <c:pt idx="1">
                  <c:v>Lederstilling (n=170)</c:v>
                </c:pt>
                <c:pt idx="3">
                  <c:v>Selvstendig næringsdrivende (n=48)</c:v>
                </c:pt>
                <c:pt idx="4">
                  <c:v>Offentlig sektor (n=532)</c:v>
                </c:pt>
                <c:pt idx="5">
                  <c:v>Privat sektor (n=411)</c:v>
                </c:pt>
                <c:pt idx="7">
                  <c:v>60 år + (n=189)</c:v>
                </c:pt>
                <c:pt idx="8">
                  <c:v>45-59 år  (n=295)</c:v>
                </c:pt>
                <c:pt idx="9">
                  <c:v>35-44 år (n=328)</c:v>
                </c:pt>
                <c:pt idx="10">
                  <c:v>Under 35 år (n=188)</c:v>
                </c:pt>
                <c:pt idx="12">
                  <c:v>Kvinne (n=477)</c:v>
                </c:pt>
                <c:pt idx="13">
                  <c:v>Mann (n=523)</c:v>
                </c:pt>
                <c:pt idx="15">
                  <c:v>Total (n=1000)</c:v>
                </c:pt>
              </c:strCache>
              <c:extLst/>
            </c:strRef>
          </c:cat>
          <c:val>
            <c:numRef>
              <c:f>Sheet1!$C$3:$C$19</c:f>
              <c:numCache>
                <c:formatCode>0%</c:formatCode>
                <c:ptCount val="16"/>
                <c:pt idx="0">
                  <c:v>0.18856715763972126</c:v>
                </c:pt>
                <c:pt idx="1">
                  <c:v>0.36170087631594433</c:v>
                </c:pt>
                <c:pt idx="3">
                  <c:v>0.22134057214449773</c:v>
                </c:pt>
                <c:pt idx="4">
                  <c:v>0.20952166234547107</c:v>
                </c:pt>
                <c:pt idx="5">
                  <c:v>0.23293124821207167</c:v>
                </c:pt>
                <c:pt idx="7">
                  <c:v>0.27882278347247047</c:v>
                </c:pt>
                <c:pt idx="8">
                  <c:v>0.25798800528580484</c:v>
                </c:pt>
                <c:pt idx="9">
                  <c:v>0.15606883505217517</c:v>
                </c:pt>
                <c:pt idx="10">
                  <c:v>0.21210666666666622</c:v>
                </c:pt>
                <c:pt idx="12">
                  <c:v>0.15872383269706894</c:v>
                </c:pt>
                <c:pt idx="13">
                  <c:v>0.27569852167759878</c:v>
                </c:pt>
                <c:pt idx="15">
                  <c:v>0.21991136720586596</c:v>
                </c:pt>
              </c:numCache>
              <c:extLst/>
            </c:numRef>
          </c:val>
          <c:extLst>
            <c:ext xmlns:c16="http://schemas.microsoft.com/office/drawing/2014/chart" uri="{C3380CC4-5D6E-409C-BE32-E72D297353CC}">
              <c16:uniqueId val="{00000001-302A-4D1A-AAA1-CD09520EE2CF}"/>
            </c:ext>
          </c:extLst>
        </c:ser>
        <c:ser>
          <c:idx val="0"/>
          <c:order val="2"/>
          <c:tx>
            <c:strRef>
              <c:f>Sheet1!$D$1:$D$2</c:f>
              <c:strCache>
                <c:ptCount val="2"/>
                <c:pt idx="0">
                  <c:v>2</c:v>
                </c:pt>
              </c:strCache>
            </c:strRef>
          </c:tx>
          <c:spPr>
            <a:solidFill>
              <a:srgbClr val="F190AE"/>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6"/>
                <c:pt idx="0">
                  <c:v>Vanlig ansatt (n=776)</c:v>
                </c:pt>
                <c:pt idx="1">
                  <c:v>Lederstilling (n=170)</c:v>
                </c:pt>
                <c:pt idx="3">
                  <c:v>Selvstendig næringsdrivende (n=48)</c:v>
                </c:pt>
                <c:pt idx="4">
                  <c:v>Offentlig sektor (n=532)</c:v>
                </c:pt>
                <c:pt idx="5">
                  <c:v>Privat sektor (n=411)</c:v>
                </c:pt>
                <c:pt idx="7">
                  <c:v>60 år + (n=189)</c:v>
                </c:pt>
                <c:pt idx="8">
                  <c:v>45-59 år  (n=295)</c:v>
                </c:pt>
                <c:pt idx="9">
                  <c:v>35-44 år (n=328)</c:v>
                </c:pt>
                <c:pt idx="10">
                  <c:v>Under 35 år (n=188)</c:v>
                </c:pt>
                <c:pt idx="12">
                  <c:v>Kvinne (n=477)</c:v>
                </c:pt>
                <c:pt idx="13">
                  <c:v>Mann (n=523)</c:v>
                </c:pt>
                <c:pt idx="15">
                  <c:v>Total (n=1000)</c:v>
                </c:pt>
              </c:strCache>
              <c:extLst/>
            </c:strRef>
          </c:cat>
          <c:val>
            <c:numRef>
              <c:f>Sheet1!$D$3:$D$19</c:f>
              <c:numCache>
                <c:formatCode>0%</c:formatCode>
                <c:ptCount val="16"/>
                <c:pt idx="0">
                  <c:v>0.21600237110346565</c:v>
                </c:pt>
                <c:pt idx="1">
                  <c:v>0.24454508027995078</c:v>
                </c:pt>
                <c:pt idx="3">
                  <c:v>0.29922739611609933</c:v>
                </c:pt>
                <c:pt idx="4">
                  <c:v>0.22693796264983376</c:v>
                </c:pt>
                <c:pt idx="5">
                  <c:v>0.21729283875274119</c:v>
                </c:pt>
                <c:pt idx="7">
                  <c:v>0.29271901088449609</c:v>
                </c:pt>
                <c:pt idx="8">
                  <c:v>0.25541286890522685</c:v>
                </c:pt>
                <c:pt idx="9">
                  <c:v>0.18066149996948766</c:v>
                </c:pt>
                <c:pt idx="10">
                  <c:v>0.19349333333333291</c:v>
                </c:pt>
                <c:pt idx="12">
                  <c:v>0.22395855183118921</c:v>
                </c:pt>
                <c:pt idx="13">
                  <c:v>0.22853755091893085</c:v>
                </c:pt>
                <c:pt idx="15">
                  <c:v>0.22635375088782883</c:v>
                </c:pt>
              </c:numCache>
              <c:extLst/>
            </c:numRef>
          </c:val>
          <c:extLst>
            <c:ext xmlns:c16="http://schemas.microsoft.com/office/drawing/2014/chart" uri="{C3380CC4-5D6E-409C-BE32-E72D297353CC}">
              <c16:uniqueId val="{00000002-302A-4D1A-AAA1-CD09520EE2CF}"/>
            </c:ext>
          </c:extLst>
        </c:ser>
        <c:ser>
          <c:idx val="3"/>
          <c:order val="3"/>
          <c:tx>
            <c:strRef>
              <c:f>Sheet1!$E$1:$E$2</c:f>
              <c:strCache>
                <c:ptCount val="2"/>
                <c:pt idx="0">
                  <c:v>3</c:v>
                </c:pt>
              </c:strCache>
            </c:strRef>
          </c:tx>
          <c:spPr>
            <a:solidFill>
              <a:srgbClr val="FBE1E5"/>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6"/>
                <c:pt idx="0">
                  <c:v>Vanlig ansatt (n=776)</c:v>
                </c:pt>
                <c:pt idx="1">
                  <c:v>Lederstilling (n=170)</c:v>
                </c:pt>
                <c:pt idx="3">
                  <c:v>Selvstendig næringsdrivende (n=48)</c:v>
                </c:pt>
                <c:pt idx="4">
                  <c:v>Offentlig sektor (n=532)</c:v>
                </c:pt>
                <c:pt idx="5">
                  <c:v>Privat sektor (n=411)</c:v>
                </c:pt>
                <c:pt idx="7">
                  <c:v>60 år + (n=189)</c:v>
                </c:pt>
                <c:pt idx="8">
                  <c:v>45-59 år  (n=295)</c:v>
                </c:pt>
                <c:pt idx="9">
                  <c:v>35-44 år (n=328)</c:v>
                </c:pt>
                <c:pt idx="10">
                  <c:v>Under 35 år (n=188)</c:v>
                </c:pt>
                <c:pt idx="12">
                  <c:v>Kvinne (n=477)</c:v>
                </c:pt>
                <c:pt idx="13">
                  <c:v>Mann (n=523)</c:v>
                </c:pt>
                <c:pt idx="15">
                  <c:v>Total (n=1000)</c:v>
                </c:pt>
              </c:strCache>
              <c:extLst/>
            </c:strRef>
          </c:cat>
          <c:val>
            <c:numRef>
              <c:f>Sheet1!$E$3:$E$19</c:f>
              <c:numCache>
                <c:formatCode>0%</c:formatCode>
                <c:ptCount val="16"/>
                <c:pt idx="0">
                  <c:v>0.20837360343294592</c:v>
                </c:pt>
                <c:pt idx="1">
                  <c:v>0.18108569076045403</c:v>
                </c:pt>
                <c:pt idx="3">
                  <c:v>0.20108582167467104</c:v>
                </c:pt>
                <c:pt idx="4">
                  <c:v>0.19251869387141696</c:v>
                </c:pt>
                <c:pt idx="5">
                  <c:v>0.21645847239439264</c:v>
                </c:pt>
                <c:pt idx="7">
                  <c:v>0.23893057170030527</c:v>
                </c:pt>
                <c:pt idx="8">
                  <c:v>0.16999288449157882</c:v>
                </c:pt>
                <c:pt idx="9">
                  <c:v>0.2310367974614019</c:v>
                </c:pt>
                <c:pt idx="10">
                  <c:v>0.16954666666666632</c:v>
                </c:pt>
                <c:pt idx="12">
                  <c:v>0.19027142677350534</c:v>
                </c:pt>
                <c:pt idx="13">
                  <c:v>0.21455755512631661</c:v>
                </c:pt>
                <c:pt idx="15">
                  <c:v>0.20297510078729111</c:v>
                </c:pt>
              </c:numCache>
              <c:extLst/>
            </c:numRef>
          </c:val>
          <c:extLst>
            <c:ext xmlns:c16="http://schemas.microsoft.com/office/drawing/2014/chart" uri="{C3380CC4-5D6E-409C-BE32-E72D297353CC}">
              <c16:uniqueId val="{00000003-302A-4D1A-AAA1-CD09520EE2CF}"/>
            </c:ext>
          </c:extLst>
        </c:ser>
        <c:ser>
          <c:idx val="5"/>
          <c:order val="4"/>
          <c:tx>
            <c:strRef>
              <c:f>Sheet1!$F$1:$F$2</c:f>
              <c:strCache>
                <c:ptCount val="2"/>
                <c:pt idx="0">
                  <c:v>4</c:v>
                </c:pt>
              </c:strCache>
            </c:strRef>
          </c:tx>
          <c:spPr>
            <a:solidFill>
              <a:srgbClr val="66BAB3"/>
            </a:solidFill>
          </c:spPr>
          <c:invertIfNegative val="0"/>
          <c:dLbls>
            <c:spPr>
              <a:noFill/>
              <a:ln>
                <a:noFill/>
              </a:ln>
              <a:effectLst/>
            </c:spPr>
            <c:txPr>
              <a:bodyPr/>
              <a:lstStyle/>
              <a:p>
                <a:pPr>
                  <a:defRPr sz="2000" spc="0" baseline="0">
                    <a:solidFill>
                      <a:schemeClr val="bg1"/>
                    </a:solidFill>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6"/>
                <c:pt idx="0">
                  <c:v>Vanlig ansatt (n=776)</c:v>
                </c:pt>
                <c:pt idx="1">
                  <c:v>Lederstilling (n=170)</c:v>
                </c:pt>
                <c:pt idx="3">
                  <c:v>Selvstendig næringsdrivende (n=48)</c:v>
                </c:pt>
                <c:pt idx="4">
                  <c:v>Offentlig sektor (n=532)</c:v>
                </c:pt>
                <c:pt idx="5">
                  <c:v>Privat sektor (n=411)</c:v>
                </c:pt>
                <c:pt idx="7">
                  <c:v>60 år + (n=189)</c:v>
                </c:pt>
                <c:pt idx="8">
                  <c:v>45-59 år  (n=295)</c:v>
                </c:pt>
                <c:pt idx="9">
                  <c:v>35-44 år (n=328)</c:v>
                </c:pt>
                <c:pt idx="10">
                  <c:v>Under 35 år (n=188)</c:v>
                </c:pt>
                <c:pt idx="12">
                  <c:v>Kvinne (n=477)</c:v>
                </c:pt>
                <c:pt idx="13">
                  <c:v>Mann (n=523)</c:v>
                </c:pt>
                <c:pt idx="15">
                  <c:v>Total (n=1000)</c:v>
                </c:pt>
              </c:strCache>
              <c:extLst/>
            </c:strRef>
          </c:cat>
          <c:val>
            <c:numRef>
              <c:f>Sheet1!$F$3:$F$19</c:f>
              <c:numCache>
                <c:formatCode>0%</c:formatCode>
                <c:ptCount val="16"/>
                <c:pt idx="0">
                  <c:v>0.2174198786098126</c:v>
                </c:pt>
                <c:pt idx="1">
                  <c:v>0.1470328765511969</c:v>
                </c:pt>
                <c:pt idx="3">
                  <c:v>0.20755898935059505</c:v>
                </c:pt>
                <c:pt idx="4">
                  <c:v>0.22823432157216503</c:v>
                </c:pt>
                <c:pt idx="5">
                  <c:v>0.17221321636311612</c:v>
                </c:pt>
                <c:pt idx="7">
                  <c:v>0.12839480080312726</c:v>
                </c:pt>
                <c:pt idx="8">
                  <c:v>0.161454274387557</c:v>
                </c:pt>
                <c:pt idx="9">
                  <c:v>0.24671996094465068</c:v>
                </c:pt>
                <c:pt idx="10">
                  <c:v>0.27119999999999927</c:v>
                </c:pt>
                <c:pt idx="12">
                  <c:v>0.2507865922725202</c:v>
                </c:pt>
                <c:pt idx="13">
                  <c:v>0.16083688729943166</c:v>
                </c:pt>
                <c:pt idx="15">
                  <c:v>0.20373538209137387</c:v>
                </c:pt>
              </c:numCache>
              <c:extLst/>
            </c:numRef>
          </c:val>
          <c:extLst>
            <c:ext xmlns:c16="http://schemas.microsoft.com/office/drawing/2014/chart" uri="{C3380CC4-5D6E-409C-BE32-E72D297353CC}">
              <c16:uniqueId val="{00000005-302A-4D1A-AAA1-CD09520EE2CF}"/>
            </c:ext>
          </c:extLst>
        </c:ser>
        <c:ser>
          <c:idx val="6"/>
          <c:order val="5"/>
          <c:tx>
            <c:strRef>
              <c:f>Sheet1!$G$1:$G$2</c:f>
              <c:strCache>
                <c:ptCount val="2"/>
                <c:pt idx="0">
                  <c:v>5 - Svært positiv</c:v>
                </c:pt>
              </c:strCache>
            </c:strRef>
          </c:tx>
          <c:spPr>
            <a:solidFill>
              <a:srgbClr val="3B857E"/>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6"/>
                <c:pt idx="0">
                  <c:v>Vanlig ansatt (n=776)</c:v>
                </c:pt>
                <c:pt idx="1">
                  <c:v>Lederstilling (n=170)</c:v>
                </c:pt>
                <c:pt idx="3">
                  <c:v>Selvstendig næringsdrivende (n=48)</c:v>
                </c:pt>
                <c:pt idx="4">
                  <c:v>Offentlig sektor (n=532)</c:v>
                </c:pt>
                <c:pt idx="5">
                  <c:v>Privat sektor (n=411)</c:v>
                </c:pt>
                <c:pt idx="7">
                  <c:v>60 år + (n=189)</c:v>
                </c:pt>
                <c:pt idx="8">
                  <c:v>45-59 år  (n=295)</c:v>
                </c:pt>
                <c:pt idx="9">
                  <c:v>35-44 år (n=328)</c:v>
                </c:pt>
                <c:pt idx="10">
                  <c:v>Under 35 år (n=188)</c:v>
                </c:pt>
                <c:pt idx="12">
                  <c:v>Kvinne (n=477)</c:v>
                </c:pt>
                <c:pt idx="13">
                  <c:v>Mann (n=523)</c:v>
                </c:pt>
                <c:pt idx="15">
                  <c:v>Total (n=1000)</c:v>
                </c:pt>
              </c:strCache>
              <c:extLst/>
            </c:strRef>
          </c:cat>
          <c:val>
            <c:numRef>
              <c:f>Sheet1!$G$3:$G$19</c:f>
              <c:numCache>
                <c:formatCode>0%</c:formatCode>
                <c:ptCount val="16"/>
                <c:pt idx="0">
                  <c:v>0.13230499606963841</c:v>
                </c:pt>
                <c:pt idx="1">
                  <c:v>3.6875845439040177E-2</c:v>
                </c:pt>
                <c:pt idx="3">
                  <c:v>5.721444978074753E-2</c:v>
                </c:pt>
                <c:pt idx="4">
                  <c:v>0.11422988764889398</c:v>
                </c:pt>
                <c:pt idx="5">
                  <c:v>0.11476113283112407</c:v>
                </c:pt>
                <c:pt idx="7">
                  <c:v>2.6154496459896304E-2</c:v>
                </c:pt>
                <c:pt idx="8">
                  <c:v>0.10412360654626704</c:v>
                </c:pt>
                <c:pt idx="9">
                  <c:v>0.14722035760053667</c:v>
                </c:pt>
                <c:pt idx="10">
                  <c:v>0.14799999999999969</c:v>
                </c:pt>
                <c:pt idx="12">
                  <c:v>0.14666275118513367</c:v>
                </c:pt>
                <c:pt idx="13">
                  <c:v>7.9863833693510869E-2</c:v>
                </c:pt>
                <c:pt idx="15">
                  <c:v>0.11172133689465062</c:v>
                </c:pt>
              </c:numCache>
              <c:extLst/>
            </c:numRef>
          </c:val>
          <c:extLst>
            <c:ext xmlns:c16="http://schemas.microsoft.com/office/drawing/2014/chart" uri="{C3380CC4-5D6E-409C-BE32-E72D297353CC}">
              <c16:uniqueId val="{00000000-8A09-4742-B9C5-5EF43126AF16}"/>
            </c:ext>
          </c:extLst>
        </c:ser>
        <c:dLbls>
          <c:showLegendKey val="0"/>
          <c:showVal val="1"/>
          <c:showCatName val="0"/>
          <c:showSerName val="0"/>
          <c:showPercent val="0"/>
          <c:showBubbleSize val="0"/>
        </c:dLbls>
        <c:gapWidth val="85"/>
        <c:overlap val="100"/>
        <c:axId val="-1992668608"/>
        <c:axId val="-1992675136"/>
      </c:barChart>
      <c:catAx>
        <c:axId val="-1992668608"/>
        <c:scaling>
          <c:orientation val="minMax"/>
        </c:scaling>
        <c:delete val="0"/>
        <c:axPos val="l"/>
        <c:majorGridlines>
          <c:spPr>
            <a:ln w="3175">
              <a:solidFill>
                <a:schemeClr val="bg1">
                  <a:lumMod val="75000"/>
                </a:schemeClr>
              </a:solidFill>
              <a:prstDash val="dash"/>
            </a:ln>
          </c:spPr>
        </c:majorGridlines>
        <c:numFmt formatCode="General" sourceLinked="0"/>
        <c:majorTickMark val="out"/>
        <c:minorTickMark val="none"/>
        <c:tickLblPos val="nextTo"/>
        <c:spPr>
          <a:ln>
            <a:noFill/>
          </a:ln>
        </c:spPr>
        <c:txPr>
          <a:bodyPr/>
          <a:lstStyle/>
          <a:p>
            <a:pPr>
              <a:defRPr sz="2200" b="0"/>
            </a:pPr>
            <a:endParaRPr lang="nb-NO"/>
          </a:p>
        </c:txPr>
        <c:crossAx val="-1992675136"/>
        <c:crosses val="autoZero"/>
        <c:auto val="1"/>
        <c:lblAlgn val="ctr"/>
        <c:lblOffset val="100"/>
        <c:noMultiLvlLbl val="0"/>
      </c:catAx>
      <c:valAx>
        <c:axId val="-1992675136"/>
        <c:scaling>
          <c:orientation val="minMax"/>
          <c:max val="1"/>
          <c:min val="0"/>
        </c:scaling>
        <c:delete val="0"/>
        <c:axPos val="b"/>
        <c:majorGridlines>
          <c:spPr>
            <a:ln w="3175">
              <a:solidFill>
                <a:schemeClr val="bg1">
                  <a:lumMod val="75000"/>
                </a:schemeClr>
              </a:solidFill>
              <a:prstDash val="dash"/>
            </a:ln>
          </c:spPr>
        </c:majorGridlines>
        <c:numFmt formatCode="0%" sourceLinked="1"/>
        <c:majorTickMark val="out"/>
        <c:minorTickMark val="none"/>
        <c:tickLblPos val="nextTo"/>
        <c:spPr>
          <a:ln>
            <a:noFill/>
          </a:ln>
        </c:spPr>
        <c:crossAx val="-1992668608"/>
        <c:crosses val="autoZero"/>
        <c:crossBetween val="between"/>
        <c:majorUnit val="0.1"/>
      </c:valAx>
    </c:plotArea>
    <c:legend>
      <c:legendPos val="t"/>
      <c:layout>
        <c:manualLayout>
          <c:xMode val="edge"/>
          <c:yMode val="edge"/>
          <c:x val="0.34524231315922882"/>
          <c:y val="1.0298104048382786E-2"/>
          <c:w val="0.63644267046569591"/>
          <c:h val="4.7874252388343475E-2"/>
        </c:manualLayout>
      </c:layout>
      <c:overlay val="0"/>
      <c:txPr>
        <a:bodyPr/>
        <a:lstStyle/>
        <a:p>
          <a:pPr>
            <a:defRPr sz="2400"/>
          </a:pPr>
          <a:endParaRPr lang="nb-NO"/>
        </a:p>
      </c:txPr>
    </c:legend>
    <c:plotVisOnly val="1"/>
    <c:dispBlanksAs val="gap"/>
    <c:showDLblsOverMax val="0"/>
  </c:chart>
  <c:spPr>
    <a:noFill/>
  </c:spPr>
  <c:txPr>
    <a:bodyPr/>
    <a:lstStyle/>
    <a:p>
      <a:pPr>
        <a:defRPr sz="1900">
          <a:latin typeface="+mj-lt"/>
          <a:ea typeface="Calibri"/>
          <a:cs typeface="Calibri"/>
        </a:defRPr>
      </a:pPr>
      <a:endParaRPr lang="nb-NO"/>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37604593017936"/>
          <c:y val="8.4418025226183704E-2"/>
          <c:w val="0.61257034804510846"/>
          <c:h val="0.84805975705028425"/>
        </c:manualLayout>
      </c:layout>
      <c:barChart>
        <c:barDir val="bar"/>
        <c:grouping val="percentStacked"/>
        <c:varyColors val="0"/>
        <c:ser>
          <c:idx val="1"/>
          <c:order val="0"/>
          <c:tx>
            <c:strRef>
              <c:f>Sheet1!$B$1:$B$2</c:f>
              <c:strCache>
                <c:ptCount val="2"/>
                <c:pt idx="0">
                  <c:v>Vet ikke/ikke relevant </c:v>
                </c:pt>
              </c:strCache>
            </c:strRef>
          </c:tx>
          <c:spPr>
            <a:solidFill>
              <a:srgbClr val="BFBFBF"/>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(n=1241)</c:v>
                </c:pt>
                <c:pt idx="17">
                  <c:v>Total (n=952)</c:v>
                </c:pt>
              </c:strCache>
            </c:strRef>
          </c:cat>
          <c:val>
            <c:numRef>
              <c:f>Sheet1!$B$3:$B$20</c:f>
              <c:numCache>
                <c:formatCode>0%</c:formatCode>
                <c:ptCount val="18"/>
                <c:pt idx="0">
                  <c:v>0.02</c:v>
                </c:pt>
                <c:pt idx="1">
                  <c:v>0.01</c:v>
                </c:pt>
                <c:pt idx="3">
                  <c:v>6.1110525761247517E-3</c:v>
                </c:pt>
                <c:pt idx="4">
                  <c:v>0.01</c:v>
                </c:pt>
                <c:pt idx="5">
                  <c:v>0.03</c:v>
                </c:pt>
                <c:pt idx="6">
                  <c:v>0.03</c:v>
                </c:pt>
                <c:pt idx="8">
                  <c:v>0.03</c:v>
                </c:pt>
                <c:pt idx="9">
                  <c:v>0.02</c:v>
                </c:pt>
                <c:pt idx="10">
                  <c:v>0.01</c:v>
                </c:pt>
                <c:pt idx="11">
                  <c:v>0.03</c:v>
                </c:pt>
                <c:pt idx="13">
                  <c:v>6.9391666391302852E-3</c:v>
                </c:pt>
                <c:pt idx="14">
                  <c:v>0.03</c:v>
                </c:pt>
                <c:pt idx="16">
                  <c:v>0.02</c:v>
                </c:pt>
                <c:pt idx="17">
                  <c:v>0.02</c:v>
                </c:pt>
              </c:numCache>
            </c:numRef>
          </c:val>
          <c:extLst>
            <c:ext xmlns:c16="http://schemas.microsoft.com/office/drawing/2014/chart" uri="{C3380CC4-5D6E-409C-BE32-E72D297353CC}">
              <c16:uniqueId val="{00000000-302A-4D1A-AAA1-CD09520EE2CF}"/>
            </c:ext>
          </c:extLst>
        </c:ser>
        <c:ser>
          <c:idx val="2"/>
          <c:order val="1"/>
          <c:tx>
            <c:strRef>
              <c:f>Sheet1!$C$1:$C$2</c:f>
              <c:strCache>
                <c:ptCount val="2"/>
                <c:pt idx="0">
                  <c:v>1 - I svært liten grad</c:v>
                </c:pt>
              </c:strCache>
            </c:strRef>
          </c:tx>
          <c:spPr>
            <a:solidFill>
              <a:srgbClr val="AB1644"/>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(n=1241)</c:v>
                </c:pt>
                <c:pt idx="17">
                  <c:v>Total (n=952)</c:v>
                </c:pt>
              </c:strCache>
            </c:strRef>
          </c:cat>
          <c:val>
            <c:numRef>
              <c:f>Sheet1!$C$3:$C$20</c:f>
              <c:numCache>
                <c:formatCode>0%</c:formatCode>
                <c:ptCount val="18"/>
                <c:pt idx="0">
                  <c:v>1.8131209649360238E-2</c:v>
                </c:pt>
                <c:pt idx="1">
                  <c:v>9.5277304005175582E-3</c:v>
                </c:pt>
                <c:pt idx="3">
                  <c:v>3.1750786281264036E-2</c:v>
                </c:pt>
                <c:pt idx="4">
                  <c:v>1.9237415044349664E-2</c:v>
                </c:pt>
                <c:pt idx="5">
                  <c:v>2.1652199356285907E-2</c:v>
                </c:pt>
                <c:pt idx="6">
                  <c:v>1.4041193859063581E-2</c:v>
                </c:pt>
                <c:pt idx="8">
                  <c:v>2.2006713912719057E-2</c:v>
                </c:pt>
                <c:pt idx="9">
                  <c:v>2.5138102230613083E-2</c:v>
                </c:pt>
                <c:pt idx="10">
                  <c:v>1.6885435919927291E-2</c:v>
                </c:pt>
                <c:pt idx="11">
                  <c:v>7.2178831133853883E-3</c:v>
                </c:pt>
                <c:pt idx="13">
                  <c:v>2.085265132728116E-2</c:v>
                </c:pt>
                <c:pt idx="14">
                  <c:v>1.5962787647794081E-2</c:v>
                </c:pt>
                <c:pt idx="16">
                  <c:v>0.01</c:v>
                </c:pt>
                <c:pt idx="17">
                  <c:v>1.8345346418139355E-2</c:v>
                </c:pt>
              </c:numCache>
            </c:numRef>
          </c:val>
          <c:extLst>
            <c:ext xmlns:c16="http://schemas.microsoft.com/office/drawing/2014/chart" uri="{C3380CC4-5D6E-409C-BE32-E72D297353CC}">
              <c16:uniqueId val="{00000001-302A-4D1A-AAA1-CD09520EE2CF}"/>
            </c:ext>
          </c:extLst>
        </c:ser>
        <c:ser>
          <c:idx val="0"/>
          <c:order val="2"/>
          <c:tx>
            <c:strRef>
              <c:f>Sheet1!$D$1:$D$2</c:f>
              <c:strCache>
                <c:ptCount val="2"/>
                <c:pt idx="0">
                  <c:v>2</c:v>
                </c:pt>
              </c:strCache>
            </c:strRef>
          </c:tx>
          <c:spPr>
            <a:solidFill>
              <a:srgbClr val="F190AE"/>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(n=1241)</c:v>
                </c:pt>
                <c:pt idx="17">
                  <c:v>Total (n=952)</c:v>
                </c:pt>
              </c:strCache>
            </c:strRef>
          </c:cat>
          <c:val>
            <c:numRef>
              <c:f>Sheet1!$D$3:$D$20</c:f>
              <c:numCache>
                <c:formatCode>0%</c:formatCode>
                <c:ptCount val="18"/>
                <c:pt idx="0">
                  <c:v>4.2151518665996673E-2</c:v>
                </c:pt>
                <c:pt idx="1">
                  <c:v>4.3521731459154278E-2</c:v>
                </c:pt>
                <c:pt idx="3">
                  <c:v>3.8789875692676348E-2</c:v>
                </c:pt>
                <c:pt idx="4">
                  <c:v>6.4316706984602179E-2</c:v>
                </c:pt>
                <c:pt idx="5">
                  <c:v>4.5742709450892295E-2</c:v>
                </c:pt>
                <c:pt idx="6">
                  <c:v>2.946505196910456E-2</c:v>
                </c:pt>
                <c:pt idx="8">
                  <c:v>2.4431182394628791E-2</c:v>
                </c:pt>
                <c:pt idx="9">
                  <c:v>7.370113978043448E-2</c:v>
                </c:pt>
                <c:pt idx="10">
                  <c:v>3.2831051658782549E-2</c:v>
                </c:pt>
                <c:pt idx="11">
                  <c:v>3.0110422838674867E-2</c:v>
                </c:pt>
                <c:pt idx="13">
                  <c:v>5.0244754490760171E-2</c:v>
                </c:pt>
                <c:pt idx="14">
                  <c:v>3.6433679637712296E-2</c:v>
                </c:pt>
                <c:pt idx="16">
                  <c:v>0.03</c:v>
                </c:pt>
                <c:pt idx="17">
                  <c:v>4.3163048731796348E-2</c:v>
                </c:pt>
              </c:numCache>
            </c:numRef>
          </c:val>
          <c:extLst>
            <c:ext xmlns:c16="http://schemas.microsoft.com/office/drawing/2014/chart" uri="{C3380CC4-5D6E-409C-BE32-E72D297353CC}">
              <c16:uniqueId val="{00000002-302A-4D1A-AAA1-CD09520EE2CF}"/>
            </c:ext>
          </c:extLst>
        </c:ser>
        <c:ser>
          <c:idx val="3"/>
          <c:order val="3"/>
          <c:tx>
            <c:strRef>
              <c:f>Sheet1!$E$1:$E$2</c:f>
              <c:strCache>
                <c:ptCount val="2"/>
                <c:pt idx="0">
                  <c:v>3</c:v>
                </c:pt>
              </c:strCache>
            </c:strRef>
          </c:tx>
          <c:spPr>
            <a:solidFill>
              <a:srgbClr val="FBE1E5"/>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(n=1241)</c:v>
                </c:pt>
                <c:pt idx="17">
                  <c:v>Total (n=952)</c:v>
                </c:pt>
              </c:strCache>
            </c:strRef>
          </c:cat>
          <c:val>
            <c:numRef>
              <c:f>Sheet1!$E$3:$E$20</c:f>
              <c:numCache>
                <c:formatCode>0%</c:formatCode>
                <c:ptCount val="18"/>
                <c:pt idx="0">
                  <c:v>0.1395600572157577</c:v>
                </c:pt>
                <c:pt idx="1">
                  <c:v>0.11374463330000591</c:v>
                </c:pt>
                <c:pt idx="3">
                  <c:v>0.12954919874194995</c:v>
                </c:pt>
                <c:pt idx="4">
                  <c:v>7.9906308796989331E-2</c:v>
                </c:pt>
                <c:pt idx="5">
                  <c:v>0.14371403491660931</c:v>
                </c:pt>
                <c:pt idx="6">
                  <c:v>0.16379803566320192</c:v>
                </c:pt>
                <c:pt idx="8">
                  <c:v>0.15746611960711113</c:v>
                </c:pt>
                <c:pt idx="9">
                  <c:v>0.13624921334172344</c:v>
                </c:pt>
                <c:pt idx="10">
                  <c:v>0.11747752263400246</c:v>
                </c:pt>
                <c:pt idx="11">
                  <c:v>0.13918664152976004</c:v>
                </c:pt>
                <c:pt idx="13">
                  <c:v>0.13945614905225151</c:v>
                </c:pt>
                <c:pt idx="14">
                  <c:v>0.1290342411016166</c:v>
                </c:pt>
                <c:pt idx="16">
                  <c:v>0.12</c:v>
                </c:pt>
                <c:pt idx="17">
                  <c:v>0.1341122575493302</c:v>
                </c:pt>
              </c:numCache>
            </c:numRef>
          </c:val>
          <c:extLst>
            <c:ext xmlns:c16="http://schemas.microsoft.com/office/drawing/2014/chart" uri="{C3380CC4-5D6E-409C-BE32-E72D297353CC}">
              <c16:uniqueId val="{00000003-302A-4D1A-AAA1-CD09520EE2CF}"/>
            </c:ext>
          </c:extLst>
        </c:ser>
        <c:ser>
          <c:idx val="5"/>
          <c:order val="4"/>
          <c:tx>
            <c:strRef>
              <c:f>Sheet1!$F$1:$F$2</c:f>
              <c:strCache>
                <c:ptCount val="2"/>
                <c:pt idx="0">
                  <c:v>4</c:v>
                </c:pt>
              </c:strCache>
            </c:strRef>
          </c:tx>
          <c:spPr>
            <a:solidFill>
              <a:srgbClr val="66BAB3"/>
            </a:solidFill>
          </c:spPr>
          <c:invertIfNegative val="0"/>
          <c:dLbls>
            <c:spPr>
              <a:noFill/>
              <a:ln>
                <a:noFill/>
              </a:ln>
              <a:effectLst/>
            </c:spPr>
            <c:txPr>
              <a:bodyPr/>
              <a:lstStyle/>
              <a:p>
                <a:pPr>
                  <a:defRPr sz="2000" spc="0" baseline="0">
                    <a:solidFill>
                      <a:schemeClr val="bg1"/>
                    </a:solidFill>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(n=1241)</c:v>
                </c:pt>
                <c:pt idx="17">
                  <c:v>Total (n=952)</c:v>
                </c:pt>
              </c:strCache>
            </c:strRef>
          </c:cat>
          <c:val>
            <c:numRef>
              <c:f>Sheet1!$F$3:$F$20</c:f>
              <c:numCache>
                <c:formatCode>0%</c:formatCode>
                <c:ptCount val="18"/>
                <c:pt idx="0">
                  <c:v>0.49364054586925588</c:v>
                </c:pt>
                <c:pt idx="1">
                  <c:v>0.40457566311827342</c:v>
                </c:pt>
                <c:pt idx="3">
                  <c:v>0.49752883031301465</c:v>
                </c:pt>
                <c:pt idx="4">
                  <c:v>0.50677725300464416</c:v>
                </c:pt>
                <c:pt idx="5">
                  <c:v>0.5556422510484712</c:v>
                </c:pt>
                <c:pt idx="6">
                  <c:v>0.41508534375893918</c:v>
                </c:pt>
                <c:pt idx="8">
                  <c:v>0.47357951013303329</c:v>
                </c:pt>
                <c:pt idx="9">
                  <c:v>0.41088035801691836</c:v>
                </c:pt>
                <c:pt idx="10">
                  <c:v>0.54916825913975031</c:v>
                </c:pt>
                <c:pt idx="11">
                  <c:v>0.45386479935362112</c:v>
                </c:pt>
                <c:pt idx="13">
                  <c:v>0.51307873115822256</c:v>
                </c:pt>
                <c:pt idx="14">
                  <c:v>0.4412409581770862</c:v>
                </c:pt>
                <c:pt idx="16">
                  <c:v>0.45</c:v>
                </c:pt>
                <c:pt idx="17">
                  <c:v>0.47624351188349534</c:v>
                </c:pt>
              </c:numCache>
            </c:numRef>
          </c:val>
          <c:extLst>
            <c:ext xmlns:c16="http://schemas.microsoft.com/office/drawing/2014/chart" uri="{C3380CC4-5D6E-409C-BE32-E72D297353CC}">
              <c16:uniqueId val="{00000005-302A-4D1A-AAA1-CD09520EE2CF}"/>
            </c:ext>
          </c:extLst>
        </c:ser>
        <c:ser>
          <c:idx val="6"/>
          <c:order val="5"/>
          <c:tx>
            <c:strRef>
              <c:f>Sheet1!$G$1:$G$2</c:f>
              <c:strCache>
                <c:ptCount val="2"/>
                <c:pt idx="0">
                  <c:v>5 - I svært stor grad</c:v>
                </c:pt>
              </c:strCache>
            </c:strRef>
          </c:tx>
          <c:spPr>
            <a:solidFill>
              <a:srgbClr val="3B857E"/>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(n=1241)</c:v>
                </c:pt>
                <c:pt idx="17">
                  <c:v>Total (n=952)</c:v>
                </c:pt>
              </c:strCache>
            </c:strRef>
          </c:cat>
          <c:val>
            <c:numRef>
              <c:f>Sheet1!$G$3:$G$20</c:f>
              <c:numCache>
                <c:formatCode>0%</c:formatCode>
                <c:ptCount val="18"/>
                <c:pt idx="0">
                  <c:v>0.28165874151106424</c:v>
                </c:pt>
                <c:pt idx="1">
                  <c:v>0.42045521378580297</c:v>
                </c:pt>
                <c:pt idx="3">
                  <c:v>0.28740452298936636</c:v>
                </c:pt>
                <c:pt idx="4">
                  <c:v>0.32215950543332039</c:v>
                </c:pt>
                <c:pt idx="5">
                  <c:v>0.2074027114015404</c:v>
                </c:pt>
                <c:pt idx="6">
                  <c:v>0.34619052159816815</c:v>
                </c:pt>
                <c:pt idx="8">
                  <c:v>0.28981723237597828</c:v>
                </c:pt>
                <c:pt idx="9">
                  <c:v>0.32931263548003437</c:v>
                </c:pt>
                <c:pt idx="10">
                  <c:v>0.27135741361486104</c:v>
                </c:pt>
                <c:pt idx="11">
                  <c:v>0.34155669270131889</c:v>
                </c:pt>
                <c:pt idx="13">
                  <c:v>0.26135898044120792</c:v>
                </c:pt>
                <c:pt idx="14">
                  <c:v>0.34761582754451703</c:v>
                </c:pt>
                <c:pt idx="16">
                  <c:v>0.38</c:v>
                </c:pt>
                <c:pt idx="17">
                  <c:v>0.30558766049551411</c:v>
                </c:pt>
              </c:numCache>
            </c:numRef>
          </c:val>
          <c:extLst>
            <c:ext xmlns:c16="http://schemas.microsoft.com/office/drawing/2014/chart" uri="{C3380CC4-5D6E-409C-BE32-E72D297353CC}">
              <c16:uniqueId val="{00000000-8A09-4742-B9C5-5EF43126AF16}"/>
            </c:ext>
          </c:extLst>
        </c:ser>
        <c:dLbls>
          <c:showLegendKey val="0"/>
          <c:showVal val="1"/>
          <c:showCatName val="0"/>
          <c:showSerName val="0"/>
          <c:showPercent val="0"/>
          <c:showBubbleSize val="0"/>
        </c:dLbls>
        <c:gapWidth val="85"/>
        <c:overlap val="100"/>
        <c:axId val="-1992668608"/>
        <c:axId val="-1992675136"/>
      </c:barChart>
      <c:catAx>
        <c:axId val="-1992668608"/>
        <c:scaling>
          <c:orientation val="minMax"/>
        </c:scaling>
        <c:delete val="0"/>
        <c:axPos val="l"/>
        <c:majorGridlines>
          <c:spPr>
            <a:ln w="3175">
              <a:solidFill>
                <a:schemeClr val="bg1">
                  <a:lumMod val="75000"/>
                </a:schemeClr>
              </a:solidFill>
              <a:prstDash val="dash"/>
            </a:ln>
          </c:spPr>
        </c:majorGridlines>
        <c:numFmt formatCode="General" sourceLinked="0"/>
        <c:majorTickMark val="out"/>
        <c:minorTickMark val="none"/>
        <c:tickLblPos val="nextTo"/>
        <c:spPr>
          <a:ln>
            <a:noFill/>
          </a:ln>
        </c:spPr>
        <c:txPr>
          <a:bodyPr/>
          <a:lstStyle/>
          <a:p>
            <a:pPr>
              <a:defRPr sz="2200" b="0"/>
            </a:pPr>
            <a:endParaRPr lang="nb-NO"/>
          </a:p>
        </c:txPr>
        <c:crossAx val="-1992675136"/>
        <c:crosses val="autoZero"/>
        <c:auto val="1"/>
        <c:lblAlgn val="ctr"/>
        <c:lblOffset val="100"/>
        <c:noMultiLvlLbl val="0"/>
      </c:catAx>
      <c:valAx>
        <c:axId val="-1992675136"/>
        <c:scaling>
          <c:orientation val="minMax"/>
          <c:max val="1"/>
          <c:min val="0"/>
        </c:scaling>
        <c:delete val="0"/>
        <c:axPos val="b"/>
        <c:majorGridlines>
          <c:spPr>
            <a:ln w="3175">
              <a:solidFill>
                <a:schemeClr val="bg1">
                  <a:lumMod val="75000"/>
                </a:schemeClr>
              </a:solidFill>
              <a:prstDash val="dash"/>
            </a:ln>
          </c:spPr>
        </c:majorGridlines>
        <c:numFmt formatCode="0%" sourceLinked="1"/>
        <c:majorTickMark val="out"/>
        <c:minorTickMark val="none"/>
        <c:tickLblPos val="nextTo"/>
        <c:spPr>
          <a:ln>
            <a:noFill/>
          </a:ln>
        </c:spPr>
        <c:crossAx val="-1992668608"/>
        <c:crosses val="autoZero"/>
        <c:crossBetween val="between"/>
        <c:majorUnit val="0.1"/>
      </c:valAx>
    </c:plotArea>
    <c:legend>
      <c:legendPos val="t"/>
      <c:layout>
        <c:manualLayout>
          <c:xMode val="edge"/>
          <c:yMode val="edge"/>
          <c:x val="0.34524231315922882"/>
          <c:y val="1.0298104048382786E-2"/>
          <c:w val="0.63644267046569591"/>
          <c:h val="4.7874252388343475E-2"/>
        </c:manualLayout>
      </c:layout>
      <c:overlay val="0"/>
      <c:txPr>
        <a:bodyPr/>
        <a:lstStyle/>
        <a:p>
          <a:pPr>
            <a:defRPr sz="2400"/>
          </a:pPr>
          <a:endParaRPr lang="nb-NO"/>
        </a:p>
      </c:txPr>
    </c:legend>
    <c:plotVisOnly val="1"/>
    <c:dispBlanksAs val="gap"/>
    <c:showDLblsOverMax val="0"/>
  </c:chart>
  <c:spPr>
    <a:noFill/>
  </c:spPr>
  <c:txPr>
    <a:bodyPr/>
    <a:lstStyle/>
    <a:p>
      <a:pPr>
        <a:defRPr sz="1900">
          <a:latin typeface="+mj-lt"/>
          <a:ea typeface="Calibri"/>
          <a:cs typeface="Calibri"/>
        </a:defRPr>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16758024191478"/>
          <c:y val="5.3500145815106447E-2"/>
          <c:w val="0.41962226830874444"/>
          <c:h val="0.94072865134282457"/>
        </c:manualLayout>
      </c:layout>
      <c:barChart>
        <c:barDir val="bar"/>
        <c:grouping val="clustered"/>
        <c:varyColors val="0"/>
        <c:ser>
          <c:idx val="1"/>
          <c:order val="0"/>
          <c:tx>
            <c:strRef>
              <c:f>Sheet1!$B$1</c:f>
              <c:strCache>
                <c:ptCount val="1"/>
                <c:pt idx="0">
                  <c:v>Panel september 2025</c:v>
                </c:pt>
              </c:strCache>
            </c:strRef>
          </c:tx>
          <c:spPr>
            <a:solidFill>
              <a:srgbClr val="4A7E9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Sheet1!$A$2:$A$16</c:f>
              <c:strCache>
                <c:ptCount val="15"/>
                <c:pt idx="0">
                  <c:v>Tekna</c:v>
                </c:pt>
                <c:pt idx="1">
                  <c:v>Samfunnsviterne</c:v>
                </c:pt>
                <c:pt idx="2">
                  <c:v>Econa</c:v>
                </c:pt>
                <c:pt idx="3">
                  <c:v>Juristforbundet</c:v>
                </c:pt>
                <c:pt idx="4">
                  <c:v>Den norske legeforening</c:v>
                </c:pt>
                <c:pt idx="5">
                  <c:v>Norsk Lektorlag</c:v>
                </c:pt>
                <c:pt idx="6">
                  <c:v>Norsk psykologforening</c:v>
                </c:pt>
                <c:pt idx="7">
                  <c:v>Naturviterne</c:v>
                </c:pt>
                <c:pt idx="8">
                  <c:v>Arkitektenes fagforbund</c:v>
                </c:pt>
                <c:pt idx="9">
                  <c:v>Ønsker ikke å svare</c:v>
                </c:pt>
                <c:pt idx="10">
                  <c:v>Den norske tannlegeforening</c:v>
                </c:pt>
                <c:pt idx="11">
                  <c:v>Vet ikke</c:v>
                </c:pt>
                <c:pt idx="12">
                  <c:v>Samfunnsøkonomene</c:v>
                </c:pt>
                <c:pt idx="13">
                  <c:v>Den norske veterinærforening</c:v>
                </c:pt>
                <c:pt idx="14">
                  <c:v>Krigsskoleutdannede offiserers landsforening</c:v>
                </c:pt>
              </c:strCache>
            </c:strRef>
          </c:cat>
          <c:val>
            <c:numRef>
              <c:f>Sheet1!$B$2:$B$16</c:f>
              <c:numCache>
                <c:formatCode>0%</c:formatCode>
                <c:ptCount val="15"/>
                <c:pt idx="0">
                  <c:v>0.40206032095751221</c:v>
                </c:pt>
                <c:pt idx="1">
                  <c:v>0.15285676005597365</c:v>
                </c:pt>
                <c:pt idx="2">
                  <c:v>0.10239080596659393</c:v>
                </c:pt>
                <c:pt idx="3">
                  <c:v>7.3867865543215908E-2</c:v>
                </c:pt>
                <c:pt idx="4">
                  <c:v>6.4459463482894983E-2</c:v>
                </c:pt>
                <c:pt idx="5">
                  <c:v>5.7522255634620399E-2</c:v>
                </c:pt>
                <c:pt idx="6">
                  <c:v>3.3078274332330883E-2</c:v>
                </c:pt>
                <c:pt idx="7">
                  <c:v>2.703426921130192E-2</c:v>
                </c:pt>
                <c:pt idx="8">
                  <c:v>2.2419388453866023E-2</c:v>
                </c:pt>
                <c:pt idx="9">
                  <c:v>1.9293178908506216E-2</c:v>
                </c:pt>
                <c:pt idx="10">
                  <c:v>1.8459523029743602E-2</c:v>
                </c:pt>
                <c:pt idx="11">
                  <c:v>1.2534611605680739E-2</c:v>
                </c:pt>
                <c:pt idx="12">
                  <c:v>6.9372078482746128E-3</c:v>
                </c:pt>
                <c:pt idx="13">
                  <c:v>4.1385059695715496E-3</c:v>
                </c:pt>
                <c:pt idx="14">
                  <c:v>2.9475689999106723E-3</c:v>
                </c:pt>
              </c:numCache>
            </c:numRef>
          </c:val>
          <c:extLst xmlns:c15="http://schemas.microsoft.com/office/drawing/2012/chart">
            <c:ext xmlns:c16="http://schemas.microsoft.com/office/drawing/2014/chart" uri="{C3380CC4-5D6E-409C-BE32-E72D297353CC}">
              <c16:uniqueId val="{00000001-4FC3-41EA-8FAD-5129DCAF20EE}"/>
            </c:ext>
          </c:extLst>
        </c:ser>
        <c:dLbls>
          <c:dLblPos val="outEnd"/>
          <c:showLegendKey val="0"/>
          <c:showVal val="1"/>
          <c:showCatName val="0"/>
          <c:showSerName val="0"/>
          <c:showPercent val="0"/>
          <c:showBubbleSize val="0"/>
        </c:dLbls>
        <c:gapWidth val="150"/>
        <c:overlap val="-20"/>
        <c:axId val="232634464"/>
        <c:axId val="232634856"/>
        <c:extLst/>
      </c:barChart>
      <c:catAx>
        <c:axId val="232634464"/>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4999"/>
              </a:schemeClr>
            </a:solidFill>
            <a:prstDash val="solid"/>
            <a:round/>
          </a:ln>
          <a:effectLst/>
        </c:spPr>
        <c:txPr>
          <a:bodyPr rot="-60000000" spcFirstLastPara="1" vertOverflow="ellipsis" vert="horz" wrap="square" anchor="ctr" anchorCtr="1"/>
          <a:lstStyle/>
          <a:p>
            <a:pPr algn="ctr">
              <a:defRPr sz="2400" b="0" i="0" u="none" strike="noStrike" kern="1200" baseline="0">
                <a:solidFill>
                  <a:schemeClr val="tx1"/>
                </a:solidFill>
                <a:latin typeface="+mn-lt"/>
                <a:ea typeface="+mn-ea"/>
                <a:cs typeface="+mn-cs"/>
              </a:defRPr>
            </a:pPr>
            <a:endParaRPr lang="nb-NO"/>
          </a:p>
        </c:txPr>
        <c:crossAx val="232634856"/>
        <c:crosses val="autoZero"/>
        <c:auto val="1"/>
        <c:lblAlgn val="ctr"/>
        <c:lblOffset val="100"/>
        <c:noMultiLvlLbl val="0"/>
      </c:catAx>
      <c:valAx>
        <c:axId val="232634856"/>
        <c:scaling>
          <c:orientation val="minMax"/>
          <c:max val="1"/>
        </c:scaling>
        <c:delete val="1"/>
        <c:axPos val="t"/>
        <c:majorGridlines>
          <c:spPr>
            <a:ln w="9525" cap="flat" cmpd="sng" algn="ctr">
              <a:noFill/>
              <a:prstDash val="solid"/>
              <a:round/>
            </a:ln>
            <a:effectLst/>
          </c:spPr>
        </c:majorGridlines>
        <c:numFmt formatCode="0%" sourceLinked="1"/>
        <c:majorTickMark val="out"/>
        <c:minorTickMark val="none"/>
        <c:tickLblPos val="nextTo"/>
        <c:crossAx val="232634464"/>
        <c:crosses val="autoZero"/>
        <c:crossBetween val="between"/>
      </c:valAx>
      <c:spPr>
        <a:noFill/>
        <a:ln>
          <a:noFill/>
        </a:ln>
        <a:effectLst/>
      </c:spPr>
    </c:plotArea>
    <c:plotVisOnly val="1"/>
    <c:dispBlanksAs val="gap"/>
    <c:showDLblsOverMax val="0"/>
  </c:chart>
  <c:spPr>
    <a:noFill/>
    <a:ln w="12700" cap="flat" cmpd="sng" algn="ctr">
      <a:noFill/>
      <a:prstDash val="solid"/>
    </a:ln>
    <a:effectLst/>
  </c:spPr>
  <c:txPr>
    <a:bodyPr/>
    <a:lstStyle/>
    <a:p>
      <a:pPr>
        <a:defRPr sz="2400"/>
      </a:pPr>
      <a:endParaRPr lang="nb-NO"/>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37604593017936"/>
          <c:y val="8.4418025226183704E-2"/>
          <c:w val="0.61257034804510846"/>
          <c:h val="0.84805975705028425"/>
        </c:manualLayout>
      </c:layout>
      <c:barChart>
        <c:barDir val="bar"/>
        <c:grouping val="percentStacked"/>
        <c:varyColors val="0"/>
        <c:ser>
          <c:idx val="1"/>
          <c:order val="0"/>
          <c:tx>
            <c:strRef>
              <c:f>Sheet1!$B$1:$B$2</c:f>
              <c:strCache>
                <c:ptCount val="2"/>
                <c:pt idx="0">
                  <c:v>Vet ikke/ikke relevant </c:v>
                </c:pt>
              </c:strCache>
            </c:strRef>
          </c:tx>
          <c:spPr>
            <a:solidFill>
              <a:srgbClr val="BFBFBF"/>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2024 (n=1241)</c:v>
                </c:pt>
                <c:pt idx="17">
                  <c:v>Total 2025 (n=952)</c:v>
                </c:pt>
              </c:strCache>
            </c:strRef>
          </c:cat>
          <c:val>
            <c:numRef>
              <c:f>Sheet1!$B$3:$B$20</c:f>
              <c:numCache>
                <c:formatCode>0%</c:formatCode>
                <c:ptCount val="18"/>
                <c:pt idx="0">
                  <c:v>0.15</c:v>
                </c:pt>
                <c:pt idx="1">
                  <c:v>7.0000000000000007E-2</c:v>
                </c:pt>
                <c:pt idx="3">
                  <c:v>0.08</c:v>
                </c:pt>
                <c:pt idx="4">
                  <c:v>0.11</c:v>
                </c:pt>
                <c:pt idx="5">
                  <c:v>0.12</c:v>
                </c:pt>
                <c:pt idx="6">
                  <c:v>0.17</c:v>
                </c:pt>
                <c:pt idx="8">
                  <c:v>0.14000000000000001</c:v>
                </c:pt>
                <c:pt idx="9">
                  <c:v>0.13</c:v>
                </c:pt>
                <c:pt idx="10">
                  <c:v>0.11</c:v>
                </c:pt>
                <c:pt idx="11">
                  <c:v>0.16</c:v>
                </c:pt>
                <c:pt idx="13">
                  <c:v>0.13</c:v>
                </c:pt>
                <c:pt idx="14">
                  <c:v>0.14000000000000001</c:v>
                </c:pt>
                <c:pt idx="16">
                  <c:v>0.12</c:v>
                </c:pt>
                <c:pt idx="17">
                  <c:v>0.14000000000000001</c:v>
                </c:pt>
              </c:numCache>
            </c:numRef>
          </c:val>
          <c:extLst>
            <c:ext xmlns:c16="http://schemas.microsoft.com/office/drawing/2014/chart" uri="{C3380CC4-5D6E-409C-BE32-E72D297353CC}">
              <c16:uniqueId val="{00000000-302A-4D1A-AAA1-CD09520EE2CF}"/>
            </c:ext>
          </c:extLst>
        </c:ser>
        <c:ser>
          <c:idx val="2"/>
          <c:order val="1"/>
          <c:tx>
            <c:strRef>
              <c:f>Sheet1!$C$1:$C$2</c:f>
              <c:strCache>
                <c:ptCount val="2"/>
                <c:pt idx="0">
                  <c:v>1 - I svært liten grad</c:v>
                </c:pt>
              </c:strCache>
            </c:strRef>
          </c:tx>
          <c:spPr>
            <a:solidFill>
              <a:srgbClr val="AB1644"/>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2024 (n=1241)</c:v>
                </c:pt>
                <c:pt idx="17">
                  <c:v>Total 2025 (n=952)</c:v>
                </c:pt>
              </c:strCache>
            </c:strRef>
          </c:cat>
          <c:val>
            <c:numRef>
              <c:f>Sheet1!$C$3:$C$20</c:f>
              <c:numCache>
                <c:formatCode>0%</c:formatCode>
                <c:ptCount val="18"/>
                <c:pt idx="0">
                  <c:v>4.813082305640401E-2</c:v>
                </c:pt>
                <c:pt idx="1">
                  <c:v>1.2997706287125804E-2</c:v>
                </c:pt>
                <c:pt idx="3">
                  <c:v>8.4019769357495874E-2</c:v>
                </c:pt>
                <c:pt idx="4">
                  <c:v>4.6077640824789622E-2</c:v>
                </c:pt>
                <c:pt idx="5">
                  <c:v>3.4331415195552419E-2</c:v>
                </c:pt>
                <c:pt idx="6">
                  <c:v>0.1762420139219984</c:v>
                </c:pt>
                <c:pt idx="8">
                  <c:v>3.6864354096729952E-2</c:v>
                </c:pt>
                <c:pt idx="9">
                  <c:v>5.3038249073491049E-2</c:v>
                </c:pt>
                <c:pt idx="10">
                  <c:v>4.5330660067040417E-2</c:v>
                </c:pt>
                <c:pt idx="11">
                  <c:v>7.2178831133853883E-3</c:v>
                </c:pt>
                <c:pt idx="13">
                  <c:v>6.1479740366161904E-2</c:v>
                </c:pt>
                <c:pt idx="14">
                  <c:v>2.626995348455971E-2</c:v>
                </c:pt>
                <c:pt idx="16">
                  <c:v>0.03</c:v>
                </c:pt>
                <c:pt idx="17">
                  <c:v>4.3425725513270307E-2</c:v>
                </c:pt>
              </c:numCache>
            </c:numRef>
          </c:val>
          <c:extLst>
            <c:ext xmlns:c16="http://schemas.microsoft.com/office/drawing/2014/chart" uri="{C3380CC4-5D6E-409C-BE32-E72D297353CC}">
              <c16:uniqueId val="{00000001-302A-4D1A-AAA1-CD09520EE2CF}"/>
            </c:ext>
          </c:extLst>
        </c:ser>
        <c:ser>
          <c:idx val="0"/>
          <c:order val="2"/>
          <c:tx>
            <c:strRef>
              <c:f>Sheet1!$D$1:$D$2</c:f>
              <c:strCache>
                <c:ptCount val="2"/>
                <c:pt idx="0">
                  <c:v>2</c:v>
                </c:pt>
              </c:strCache>
            </c:strRef>
          </c:tx>
          <c:spPr>
            <a:solidFill>
              <a:srgbClr val="F190AE"/>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2024 (n=1241)</c:v>
                </c:pt>
                <c:pt idx="17">
                  <c:v>Total 2025 (n=952)</c:v>
                </c:pt>
              </c:strCache>
            </c:strRef>
          </c:cat>
          <c:val>
            <c:numRef>
              <c:f>Sheet1!$D$3:$D$20</c:f>
              <c:numCache>
                <c:formatCode>0%</c:formatCode>
                <c:ptCount val="18"/>
                <c:pt idx="0">
                  <c:v>0.13946985219262653</c:v>
                </c:pt>
                <c:pt idx="1">
                  <c:v>0.12950655766629421</c:v>
                </c:pt>
                <c:pt idx="3">
                  <c:v>0.15441066347161897</c:v>
                </c:pt>
                <c:pt idx="4">
                  <c:v>9.968129631762819E-2</c:v>
                </c:pt>
                <c:pt idx="5">
                  <c:v>0.10250658343899319</c:v>
                </c:pt>
                <c:pt idx="6">
                  <c:v>0.15483455707065871</c:v>
                </c:pt>
                <c:pt idx="8">
                  <c:v>0.10238716896680312</c:v>
                </c:pt>
                <c:pt idx="9">
                  <c:v>0.12135514998951043</c:v>
                </c:pt>
                <c:pt idx="10">
                  <c:v>0.14861689796685534</c:v>
                </c:pt>
                <c:pt idx="11">
                  <c:v>3.0110422838674867E-2</c:v>
                </c:pt>
                <c:pt idx="13">
                  <c:v>0.15575873892135653</c:v>
                </c:pt>
                <c:pt idx="14">
                  <c:v>0.1208786705190466</c:v>
                </c:pt>
                <c:pt idx="16">
                  <c:v>0.12</c:v>
                </c:pt>
                <c:pt idx="17">
                  <c:v>0.13787378906003689</c:v>
                </c:pt>
              </c:numCache>
            </c:numRef>
          </c:val>
          <c:extLst>
            <c:ext xmlns:c16="http://schemas.microsoft.com/office/drawing/2014/chart" uri="{C3380CC4-5D6E-409C-BE32-E72D297353CC}">
              <c16:uniqueId val="{00000002-302A-4D1A-AAA1-CD09520EE2CF}"/>
            </c:ext>
          </c:extLst>
        </c:ser>
        <c:ser>
          <c:idx val="3"/>
          <c:order val="3"/>
          <c:tx>
            <c:strRef>
              <c:f>Sheet1!$E$1:$E$2</c:f>
              <c:strCache>
                <c:ptCount val="2"/>
                <c:pt idx="0">
                  <c:v>3</c:v>
                </c:pt>
              </c:strCache>
            </c:strRef>
          </c:tx>
          <c:spPr>
            <a:solidFill>
              <a:srgbClr val="FBE1E5"/>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2024 (n=1241)</c:v>
                </c:pt>
                <c:pt idx="17">
                  <c:v>Total 2025 (n=952)</c:v>
                </c:pt>
              </c:strCache>
            </c:strRef>
          </c:cat>
          <c:val>
            <c:numRef>
              <c:f>Sheet1!$E$3:$E$20</c:f>
              <c:numCache>
                <c:formatCode>0%</c:formatCode>
                <c:ptCount val="18"/>
                <c:pt idx="0">
                  <c:v>0.17156995399543848</c:v>
                </c:pt>
                <c:pt idx="1">
                  <c:v>0.13338822560724578</c:v>
                </c:pt>
                <c:pt idx="3">
                  <c:v>0.21147221806200389</c:v>
                </c:pt>
                <c:pt idx="4">
                  <c:v>0.1461429174826244</c:v>
                </c:pt>
                <c:pt idx="5">
                  <c:v>0.19248024968301902</c:v>
                </c:pt>
                <c:pt idx="6">
                  <c:v>0.3168923429007332</c:v>
                </c:pt>
                <c:pt idx="8">
                  <c:v>0.23318413527290724</c:v>
                </c:pt>
                <c:pt idx="9">
                  <c:v>0.14705265366058218</c:v>
                </c:pt>
                <c:pt idx="10">
                  <c:v>0.14332257761348297</c:v>
                </c:pt>
                <c:pt idx="11">
                  <c:v>0.13918664152976004</c:v>
                </c:pt>
                <c:pt idx="13">
                  <c:v>0.148836607508681</c:v>
                </c:pt>
                <c:pt idx="14">
                  <c:v>0.17946353558328706</c:v>
                </c:pt>
                <c:pt idx="16">
                  <c:v>0.21</c:v>
                </c:pt>
                <c:pt idx="17">
                  <c:v>0.16454073591527046</c:v>
                </c:pt>
              </c:numCache>
            </c:numRef>
          </c:val>
          <c:extLst>
            <c:ext xmlns:c16="http://schemas.microsoft.com/office/drawing/2014/chart" uri="{C3380CC4-5D6E-409C-BE32-E72D297353CC}">
              <c16:uniqueId val="{00000003-302A-4D1A-AAA1-CD09520EE2CF}"/>
            </c:ext>
          </c:extLst>
        </c:ser>
        <c:ser>
          <c:idx val="5"/>
          <c:order val="4"/>
          <c:tx>
            <c:strRef>
              <c:f>Sheet1!$F$1:$F$2</c:f>
              <c:strCache>
                <c:ptCount val="2"/>
                <c:pt idx="0">
                  <c:v>4</c:v>
                </c:pt>
              </c:strCache>
            </c:strRef>
          </c:tx>
          <c:spPr>
            <a:solidFill>
              <a:srgbClr val="66BAB3"/>
            </a:solidFill>
          </c:spPr>
          <c:invertIfNegative val="0"/>
          <c:dLbls>
            <c:spPr>
              <a:noFill/>
              <a:ln>
                <a:noFill/>
              </a:ln>
              <a:effectLst/>
            </c:spPr>
            <c:txPr>
              <a:bodyPr/>
              <a:lstStyle/>
              <a:p>
                <a:pPr>
                  <a:defRPr sz="2000" spc="0" baseline="0">
                    <a:solidFill>
                      <a:schemeClr val="bg1"/>
                    </a:solidFill>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2024 (n=1241)</c:v>
                </c:pt>
                <c:pt idx="17">
                  <c:v>Total 2025 (n=952)</c:v>
                </c:pt>
              </c:strCache>
            </c:strRef>
          </c:cat>
          <c:val>
            <c:numRef>
              <c:f>Sheet1!$F$3:$F$20</c:f>
              <c:numCache>
                <c:formatCode>0%</c:formatCode>
                <c:ptCount val="18"/>
                <c:pt idx="0">
                  <c:v>0.35910619708509151</c:v>
                </c:pt>
                <c:pt idx="1">
                  <c:v>0.43598188554960943</c:v>
                </c:pt>
                <c:pt idx="3">
                  <c:v>0.32439718436423531</c:v>
                </c:pt>
                <c:pt idx="4">
                  <c:v>0.45881810851284205</c:v>
                </c:pt>
                <c:pt idx="5">
                  <c:v>0.39071491270847469</c:v>
                </c:pt>
                <c:pt idx="6">
                  <c:v>0.14849337274721056</c:v>
                </c:pt>
                <c:pt idx="8">
                  <c:v>0.3673380579385791</c:v>
                </c:pt>
                <c:pt idx="9">
                  <c:v>0.36752674638136951</c:v>
                </c:pt>
                <c:pt idx="10">
                  <c:v>0.41280035086619987</c:v>
                </c:pt>
                <c:pt idx="11">
                  <c:v>0.45386479935362112</c:v>
                </c:pt>
                <c:pt idx="13">
                  <c:v>0.38017812088931469</c:v>
                </c:pt>
                <c:pt idx="14">
                  <c:v>0.36454171021085585</c:v>
                </c:pt>
                <c:pt idx="16">
                  <c:v>0.36</c:v>
                </c:pt>
                <c:pt idx="17">
                  <c:v>0.37216046399226677</c:v>
                </c:pt>
              </c:numCache>
            </c:numRef>
          </c:val>
          <c:extLst>
            <c:ext xmlns:c16="http://schemas.microsoft.com/office/drawing/2014/chart" uri="{C3380CC4-5D6E-409C-BE32-E72D297353CC}">
              <c16:uniqueId val="{00000005-302A-4D1A-AAA1-CD09520EE2CF}"/>
            </c:ext>
          </c:extLst>
        </c:ser>
        <c:ser>
          <c:idx val="6"/>
          <c:order val="5"/>
          <c:tx>
            <c:strRef>
              <c:f>Sheet1!$G$1:$G$2</c:f>
              <c:strCache>
                <c:ptCount val="2"/>
                <c:pt idx="0">
                  <c:v>5 - I svært stor grad</c:v>
                </c:pt>
              </c:strCache>
            </c:strRef>
          </c:tx>
          <c:spPr>
            <a:solidFill>
              <a:srgbClr val="3B857E"/>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2024 (n=1241)</c:v>
                </c:pt>
                <c:pt idx="17">
                  <c:v>Total 2025 (n=952)</c:v>
                </c:pt>
              </c:strCache>
            </c:strRef>
          </c:cat>
          <c:val>
            <c:numRef>
              <c:f>Sheet1!$G$3:$G$20</c:f>
              <c:numCache>
                <c:formatCode>0%</c:formatCode>
                <c:ptCount val="18"/>
                <c:pt idx="0">
                  <c:v>0.1341477558278891</c:v>
                </c:pt>
                <c:pt idx="1">
                  <c:v>0.22107863318237958</c:v>
                </c:pt>
                <c:pt idx="3">
                  <c:v>0.14856971693874493</c:v>
                </c:pt>
                <c:pt idx="4">
                  <c:v>0.14372384133932292</c:v>
                </c:pt>
                <c:pt idx="5">
                  <c:v>0.15629571832634301</c:v>
                </c:pt>
                <c:pt idx="6">
                  <c:v>0.1259416420329931</c:v>
                </c:pt>
                <c:pt idx="8">
                  <c:v>0.11593932612209333</c:v>
                </c:pt>
                <c:pt idx="9">
                  <c:v>0.17663100482483632</c:v>
                </c:pt>
                <c:pt idx="10">
                  <c:v>0.1420068293599821</c:v>
                </c:pt>
                <c:pt idx="11">
                  <c:v>0.34155669270131889</c:v>
                </c:pt>
                <c:pt idx="13">
                  <c:v>0.12548250059301846</c:v>
                </c:pt>
                <c:pt idx="14">
                  <c:v>0.1711030511669841</c:v>
                </c:pt>
                <c:pt idx="16">
                  <c:v>0.16</c:v>
                </c:pt>
                <c:pt idx="17">
                  <c:v>0.148874692668165</c:v>
                </c:pt>
              </c:numCache>
            </c:numRef>
          </c:val>
          <c:extLst>
            <c:ext xmlns:c16="http://schemas.microsoft.com/office/drawing/2014/chart" uri="{C3380CC4-5D6E-409C-BE32-E72D297353CC}">
              <c16:uniqueId val="{00000000-8A09-4742-B9C5-5EF43126AF16}"/>
            </c:ext>
          </c:extLst>
        </c:ser>
        <c:dLbls>
          <c:showLegendKey val="0"/>
          <c:showVal val="1"/>
          <c:showCatName val="0"/>
          <c:showSerName val="0"/>
          <c:showPercent val="0"/>
          <c:showBubbleSize val="0"/>
        </c:dLbls>
        <c:gapWidth val="85"/>
        <c:overlap val="100"/>
        <c:axId val="-1992668608"/>
        <c:axId val="-1992675136"/>
      </c:barChart>
      <c:catAx>
        <c:axId val="-1992668608"/>
        <c:scaling>
          <c:orientation val="minMax"/>
        </c:scaling>
        <c:delete val="0"/>
        <c:axPos val="l"/>
        <c:majorGridlines>
          <c:spPr>
            <a:ln w="3175">
              <a:solidFill>
                <a:schemeClr val="bg1">
                  <a:lumMod val="75000"/>
                </a:schemeClr>
              </a:solidFill>
              <a:prstDash val="dash"/>
            </a:ln>
          </c:spPr>
        </c:majorGridlines>
        <c:numFmt formatCode="General" sourceLinked="0"/>
        <c:majorTickMark val="out"/>
        <c:minorTickMark val="none"/>
        <c:tickLblPos val="nextTo"/>
        <c:spPr>
          <a:ln>
            <a:noFill/>
          </a:ln>
        </c:spPr>
        <c:txPr>
          <a:bodyPr/>
          <a:lstStyle/>
          <a:p>
            <a:pPr>
              <a:defRPr sz="2200" b="0"/>
            </a:pPr>
            <a:endParaRPr lang="nb-NO"/>
          </a:p>
        </c:txPr>
        <c:crossAx val="-1992675136"/>
        <c:crosses val="autoZero"/>
        <c:auto val="1"/>
        <c:lblAlgn val="ctr"/>
        <c:lblOffset val="100"/>
        <c:noMultiLvlLbl val="0"/>
      </c:catAx>
      <c:valAx>
        <c:axId val="-1992675136"/>
        <c:scaling>
          <c:orientation val="minMax"/>
          <c:max val="1"/>
          <c:min val="0"/>
        </c:scaling>
        <c:delete val="0"/>
        <c:axPos val="b"/>
        <c:majorGridlines>
          <c:spPr>
            <a:ln w="3175">
              <a:solidFill>
                <a:schemeClr val="bg1">
                  <a:lumMod val="75000"/>
                </a:schemeClr>
              </a:solidFill>
              <a:prstDash val="dash"/>
            </a:ln>
          </c:spPr>
        </c:majorGridlines>
        <c:numFmt formatCode="0%" sourceLinked="1"/>
        <c:majorTickMark val="out"/>
        <c:minorTickMark val="none"/>
        <c:tickLblPos val="nextTo"/>
        <c:spPr>
          <a:ln>
            <a:noFill/>
          </a:ln>
        </c:spPr>
        <c:crossAx val="-1992668608"/>
        <c:crosses val="autoZero"/>
        <c:crossBetween val="between"/>
        <c:majorUnit val="0.1"/>
      </c:valAx>
    </c:plotArea>
    <c:legend>
      <c:legendPos val="t"/>
      <c:layout>
        <c:manualLayout>
          <c:xMode val="edge"/>
          <c:yMode val="edge"/>
          <c:x val="0.34524231315922882"/>
          <c:y val="1.0298104048382786E-2"/>
          <c:w val="0.63644267046569591"/>
          <c:h val="4.7874252388343475E-2"/>
        </c:manualLayout>
      </c:layout>
      <c:overlay val="0"/>
      <c:txPr>
        <a:bodyPr/>
        <a:lstStyle/>
        <a:p>
          <a:pPr>
            <a:defRPr sz="2400"/>
          </a:pPr>
          <a:endParaRPr lang="nb-NO"/>
        </a:p>
      </c:txPr>
    </c:legend>
    <c:plotVisOnly val="1"/>
    <c:dispBlanksAs val="gap"/>
    <c:showDLblsOverMax val="0"/>
  </c:chart>
  <c:spPr>
    <a:noFill/>
  </c:spPr>
  <c:txPr>
    <a:bodyPr/>
    <a:lstStyle/>
    <a:p>
      <a:pPr>
        <a:defRPr sz="1900">
          <a:latin typeface="+mj-lt"/>
          <a:ea typeface="Calibri"/>
          <a:cs typeface="Calibri"/>
        </a:defRPr>
      </a:pPr>
      <a:endParaRPr lang="nb-NO"/>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37604593017936"/>
          <c:y val="8.4418025226183704E-2"/>
          <c:w val="0.61257034804510846"/>
          <c:h val="0.84805975705028425"/>
        </c:manualLayout>
      </c:layout>
      <c:barChart>
        <c:barDir val="bar"/>
        <c:grouping val="percentStacked"/>
        <c:varyColors val="0"/>
        <c:ser>
          <c:idx val="1"/>
          <c:order val="0"/>
          <c:tx>
            <c:strRef>
              <c:f>Sheet1!$B$1:$B$2</c:f>
              <c:strCache>
                <c:ptCount val="2"/>
                <c:pt idx="0">
                  <c:v>Vet ikke/ikke relevant </c:v>
                </c:pt>
              </c:strCache>
            </c:strRef>
          </c:tx>
          <c:spPr>
            <a:solidFill>
              <a:srgbClr val="BFBFBF"/>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2024 (n=1241)</c:v>
                </c:pt>
                <c:pt idx="17">
                  <c:v>Total 2025 (n=952)</c:v>
                </c:pt>
              </c:strCache>
            </c:strRef>
          </c:cat>
          <c:val>
            <c:numRef>
              <c:f>Sheet1!$B$3:$B$20</c:f>
              <c:numCache>
                <c:formatCode>0%</c:formatCode>
                <c:ptCount val="18"/>
                <c:pt idx="0">
                  <c:v>0.16</c:v>
                </c:pt>
                <c:pt idx="1">
                  <c:v>0.06</c:v>
                </c:pt>
                <c:pt idx="3">
                  <c:v>7.0000000000000007E-2</c:v>
                </c:pt>
                <c:pt idx="4">
                  <c:v>9.9527704181545606E-2</c:v>
                </c:pt>
                <c:pt idx="5">
                  <c:v>0.12620696381546825</c:v>
                </c:pt>
                <c:pt idx="6">
                  <c:v>0.18134356822732886</c:v>
                </c:pt>
                <c:pt idx="8">
                  <c:v>0.15093870446350816</c:v>
                </c:pt>
                <c:pt idx="9">
                  <c:v>0.14498986084889073</c:v>
                </c:pt>
                <c:pt idx="10">
                  <c:v>0.12</c:v>
                </c:pt>
                <c:pt idx="11">
                  <c:v>0.15577699973067569</c:v>
                </c:pt>
                <c:pt idx="13">
                  <c:v>0.14685269445582685</c:v>
                </c:pt>
                <c:pt idx="14">
                  <c:v>0.13</c:v>
                </c:pt>
                <c:pt idx="16">
                  <c:v>0.13</c:v>
                </c:pt>
                <c:pt idx="17">
                  <c:v>0.13894551032845043</c:v>
                </c:pt>
              </c:numCache>
            </c:numRef>
          </c:val>
          <c:extLst>
            <c:ext xmlns:c16="http://schemas.microsoft.com/office/drawing/2014/chart" uri="{C3380CC4-5D6E-409C-BE32-E72D297353CC}">
              <c16:uniqueId val="{00000000-302A-4D1A-AAA1-CD09520EE2CF}"/>
            </c:ext>
          </c:extLst>
        </c:ser>
        <c:ser>
          <c:idx val="2"/>
          <c:order val="1"/>
          <c:tx>
            <c:strRef>
              <c:f>Sheet1!$C$1:$C$2</c:f>
              <c:strCache>
                <c:ptCount val="2"/>
                <c:pt idx="0">
                  <c:v>1 - I svært liten grad</c:v>
                </c:pt>
              </c:strCache>
            </c:strRef>
          </c:tx>
          <c:spPr>
            <a:solidFill>
              <a:srgbClr val="AB1644"/>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2024 (n=1241)</c:v>
                </c:pt>
                <c:pt idx="17">
                  <c:v>Total 2025 (n=952)</c:v>
                </c:pt>
              </c:strCache>
            </c:strRef>
          </c:cat>
          <c:val>
            <c:numRef>
              <c:f>Sheet1!$C$3:$C$20</c:f>
              <c:numCache>
                <c:formatCode>0%</c:formatCode>
                <c:ptCount val="18"/>
                <c:pt idx="0">
                  <c:v>4.4780350768675765E-2</c:v>
                </c:pt>
                <c:pt idx="1">
                  <c:v>1.7585132035523147E-2</c:v>
                </c:pt>
                <c:pt idx="3">
                  <c:v>8.1623483600419336E-2</c:v>
                </c:pt>
                <c:pt idx="4">
                  <c:v>3.912759666705052E-2</c:v>
                </c:pt>
                <c:pt idx="5">
                  <c:v>4.2865502779674117E-2</c:v>
                </c:pt>
                <c:pt idx="6">
                  <c:v>3.8261657289978018E-2</c:v>
                </c:pt>
                <c:pt idx="8">
                  <c:v>3.767251025736653E-2</c:v>
                </c:pt>
                <c:pt idx="9">
                  <c:v>6.2268372841059696E-2</c:v>
                </c:pt>
                <c:pt idx="10">
                  <c:v>4.2573854202562496E-2</c:v>
                </c:pt>
                <c:pt idx="11">
                  <c:v>1.6267169404793936E-2</c:v>
                </c:pt>
                <c:pt idx="13">
                  <c:v>5.6261186466263213E-2</c:v>
                </c:pt>
                <c:pt idx="14">
                  <c:v>2.9487100674166485E-2</c:v>
                </c:pt>
                <c:pt idx="16">
                  <c:v>0.03</c:v>
                </c:pt>
                <c:pt idx="17">
                  <c:v>4.2532624456258931E-2</c:v>
                </c:pt>
              </c:numCache>
            </c:numRef>
          </c:val>
          <c:extLst>
            <c:ext xmlns:c16="http://schemas.microsoft.com/office/drawing/2014/chart" uri="{C3380CC4-5D6E-409C-BE32-E72D297353CC}">
              <c16:uniqueId val="{00000001-302A-4D1A-AAA1-CD09520EE2CF}"/>
            </c:ext>
          </c:extLst>
        </c:ser>
        <c:ser>
          <c:idx val="0"/>
          <c:order val="2"/>
          <c:tx>
            <c:strRef>
              <c:f>Sheet1!$D$1:$D$2</c:f>
              <c:strCache>
                <c:ptCount val="2"/>
                <c:pt idx="0">
                  <c:v>2</c:v>
                </c:pt>
              </c:strCache>
            </c:strRef>
          </c:tx>
          <c:spPr>
            <a:solidFill>
              <a:srgbClr val="F190AE"/>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2024 (n=1241)</c:v>
                </c:pt>
                <c:pt idx="17">
                  <c:v>Total 2025 (n=952)</c:v>
                </c:pt>
              </c:strCache>
            </c:strRef>
          </c:cat>
          <c:val>
            <c:numRef>
              <c:f>Sheet1!$D$3:$D$20</c:f>
              <c:numCache>
                <c:formatCode>0%</c:formatCode>
                <c:ptCount val="18"/>
                <c:pt idx="0">
                  <c:v>0.11191866084199971</c:v>
                </c:pt>
                <c:pt idx="1">
                  <c:v>6.7164618008586738E-2</c:v>
                </c:pt>
                <c:pt idx="3">
                  <c:v>0.16025161000449301</c:v>
                </c:pt>
                <c:pt idx="4">
                  <c:v>0.10467304074031376</c:v>
                </c:pt>
                <c:pt idx="5">
                  <c:v>6.4030039988295928E-2</c:v>
                </c:pt>
                <c:pt idx="6">
                  <c:v>0.11247258510536837</c:v>
                </c:pt>
                <c:pt idx="8">
                  <c:v>5.8125077707322947E-2</c:v>
                </c:pt>
                <c:pt idx="9">
                  <c:v>9.2790713936087788E-2</c:v>
                </c:pt>
                <c:pt idx="10">
                  <c:v>0.10331756523918402</c:v>
                </c:pt>
                <c:pt idx="11">
                  <c:v>0.15836251009964955</c:v>
                </c:pt>
                <c:pt idx="13">
                  <c:v>0.11155198067841293</c:v>
                </c:pt>
                <c:pt idx="14">
                  <c:v>9.536689821929864E-2</c:v>
                </c:pt>
                <c:pt idx="16">
                  <c:v>0.1</c:v>
                </c:pt>
                <c:pt idx="17">
                  <c:v>0.10325298926177279</c:v>
                </c:pt>
              </c:numCache>
            </c:numRef>
          </c:val>
          <c:extLst>
            <c:ext xmlns:c16="http://schemas.microsoft.com/office/drawing/2014/chart" uri="{C3380CC4-5D6E-409C-BE32-E72D297353CC}">
              <c16:uniqueId val="{00000002-302A-4D1A-AAA1-CD09520EE2CF}"/>
            </c:ext>
          </c:extLst>
        </c:ser>
        <c:ser>
          <c:idx val="3"/>
          <c:order val="3"/>
          <c:tx>
            <c:strRef>
              <c:f>Sheet1!$E$1:$E$2</c:f>
              <c:strCache>
                <c:ptCount val="2"/>
                <c:pt idx="0">
                  <c:v>3</c:v>
                </c:pt>
              </c:strCache>
            </c:strRef>
          </c:tx>
          <c:spPr>
            <a:solidFill>
              <a:srgbClr val="FBE1E5"/>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2024 (n=1241)</c:v>
                </c:pt>
                <c:pt idx="17">
                  <c:v>Total 2025 (n=952)</c:v>
                </c:pt>
              </c:strCache>
            </c:strRef>
          </c:cat>
          <c:val>
            <c:numRef>
              <c:f>Sheet1!$E$3:$E$20</c:f>
              <c:numCache>
                <c:formatCode>0%</c:formatCode>
                <c:ptCount val="18"/>
                <c:pt idx="0">
                  <c:v>0.19176299274493913</c:v>
                </c:pt>
                <c:pt idx="1">
                  <c:v>0.15473739928247957</c:v>
                </c:pt>
                <c:pt idx="3">
                  <c:v>0.19260146772502618</c:v>
                </c:pt>
                <c:pt idx="4">
                  <c:v>0.20965326575279275</c:v>
                </c:pt>
                <c:pt idx="5">
                  <c:v>0.17550960694430848</c:v>
                </c:pt>
                <c:pt idx="6">
                  <c:v>0.17085439115094858</c:v>
                </c:pt>
                <c:pt idx="8">
                  <c:v>0.20918811388785202</c:v>
                </c:pt>
                <c:pt idx="9">
                  <c:v>0.17474302496328817</c:v>
                </c:pt>
                <c:pt idx="10">
                  <c:v>0.18473732025938996</c:v>
                </c:pt>
                <c:pt idx="11">
                  <c:v>0.17516832749797967</c:v>
                </c:pt>
                <c:pt idx="13">
                  <c:v>0.18666034114678973</c:v>
                </c:pt>
                <c:pt idx="14">
                  <c:v>0.18147169115386966</c:v>
                </c:pt>
                <c:pt idx="16">
                  <c:v>0.22</c:v>
                </c:pt>
                <c:pt idx="17">
                  <c:v>0.18399983188685939</c:v>
                </c:pt>
              </c:numCache>
            </c:numRef>
          </c:val>
          <c:extLst>
            <c:ext xmlns:c16="http://schemas.microsoft.com/office/drawing/2014/chart" uri="{C3380CC4-5D6E-409C-BE32-E72D297353CC}">
              <c16:uniqueId val="{00000003-302A-4D1A-AAA1-CD09520EE2CF}"/>
            </c:ext>
          </c:extLst>
        </c:ser>
        <c:ser>
          <c:idx val="5"/>
          <c:order val="4"/>
          <c:tx>
            <c:strRef>
              <c:f>Sheet1!$F$1:$F$2</c:f>
              <c:strCache>
                <c:ptCount val="2"/>
                <c:pt idx="0">
                  <c:v>4</c:v>
                </c:pt>
              </c:strCache>
            </c:strRef>
          </c:tx>
          <c:spPr>
            <a:solidFill>
              <a:srgbClr val="66BAB3"/>
            </a:solidFill>
          </c:spPr>
          <c:invertIfNegative val="0"/>
          <c:dLbls>
            <c:spPr>
              <a:noFill/>
              <a:ln>
                <a:noFill/>
              </a:ln>
              <a:effectLst/>
            </c:spPr>
            <c:txPr>
              <a:bodyPr/>
              <a:lstStyle/>
              <a:p>
                <a:pPr>
                  <a:defRPr sz="2000" spc="0" baseline="0">
                    <a:solidFill>
                      <a:schemeClr val="bg1"/>
                    </a:solidFill>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2024 (n=1241)</c:v>
                </c:pt>
                <c:pt idx="17">
                  <c:v>Total 2025 (n=952)</c:v>
                </c:pt>
              </c:strCache>
            </c:strRef>
          </c:cat>
          <c:val>
            <c:numRef>
              <c:f>Sheet1!$F$3:$F$20</c:f>
              <c:numCache>
                <c:formatCode>0%</c:formatCode>
                <c:ptCount val="18"/>
                <c:pt idx="0">
                  <c:v>0.37114212445716144</c:v>
                </c:pt>
                <c:pt idx="1">
                  <c:v>0.46491795565488481</c:v>
                </c:pt>
                <c:pt idx="3">
                  <c:v>0.36588288153362269</c:v>
                </c:pt>
                <c:pt idx="4">
                  <c:v>0.40820949967361497</c:v>
                </c:pt>
                <c:pt idx="5">
                  <c:v>0.42275431581000555</c:v>
                </c:pt>
                <c:pt idx="6">
                  <c:v>0.36004100314675214</c:v>
                </c:pt>
                <c:pt idx="8">
                  <c:v>0.42017903767250908</c:v>
                </c:pt>
                <c:pt idx="9">
                  <c:v>0.35661841829242469</c:v>
                </c:pt>
                <c:pt idx="10">
                  <c:v>0.42611447009805331</c:v>
                </c:pt>
                <c:pt idx="11">
                  <c:v>0.33854026393751602</c:v>
                </c:pt>
                <c:pt idx="13">
                  <c:v>0.37567118797576576</c:v>
                </c:pt>
                <c:pt idx="14">
                  <c:v>0.39804512202618736</c:v>
                </c:pt>
                <c:pt idx="16">
                  <c:v>0.38</c:v>
                </c:pt>
                <c:pt idx="17">
                  <c:v>0.38714354760753983</c:v>
                </c:pt>
              </c:numCache>
            </c:numRef>
          </c:val>
          <c:extLst>
            <c:ext xmlns:c16="http://schemas.microsoft.com/office/drawing/2014/chart" uri="{C3380CC4-5D6E-409C-BE32-E72D297353CC}">
              <c16:uniqueId val="{00000005-302A-4D1A-AAA1-CD09520EE2CF}"/>
            </c:ext>
          </c:extLst>
        </c:ser>
        <c:ser>
          <c:idx val="6"/>
          <c:order val="5"/>
          <c:tx>
            <c:strRef>
              <c:f>Sheet1!$G$1:$G$2</c:f>
              <c:strCache>
                <c:ptCount val="2"/>
                <c:pt idx="0">
                  <c:v>5 - I svært stor grad</c:v>
                </c:pt>
              </c:strCache>
            </c:strRef>
          </c:tx>
          <c:spPr>
            <a:solidFill>
              <a:srgbClr val="3B857E"/>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2024 (n=1241)</c:v>
                </c:pt>
                <c:pt idx="17">
                  <c:v>Total 2025 (n=952)</c:v>
                </c:pt>
              </c:strCache>
            </c:strRef>
          </c:cat>
          <c:val>
            <c:numRef>
              <c:f>Sheet1!$G$3:$G$20</c:f>
              <c:numCache>
                <c:formatCode>0%</c:formatCode>
                <c:ptCount val="18"/>
                <c:pt idx="0">
                  <c:v>0.12454736408036003</c:v>
                </c:pt>
                <c:pt idx="1">
                  <c:v>0.23831088631417985</c:v>
                </c:pt>
                <c:pt idx="3">
                  <c:v>0.13419200239628576</c:v>
                </c:pt>
                <c:pt idx="4">
                  <c:v>0.13880889298467872</c:v>
                </c:pt>
                <c:pt idx="5">
                  <c:v>0.16863357066224471</c:v>
                </c:pt>
                <c:pt idx="6">
                  <c:v>0.13702679507962215</c:v>
                </c:pt>
                <c:pt idx="8">
                  <c:v>0.12389655601143806</c:v>
                </c:pt>
                <c:pt idx="9">
                  <c:v>0.16858960911824242</c:v>
                </c:pt>
                <c:pt idx="10">
                  <c:v>0.12555997619122183</c:v>
                </c:pt>
                <c:pt idx="11">
                  <c:v>0.15588472932938294</c:v>
                </c:pt>
                <c:pt idx="13">
                  <c:v>0.12300260927695096</c:v>
                </c:pt>
                <c:pt idx="14">
                  <c:v>0.16419745497018479</c:v>
                </c:pt>
                <c:pt idx="16">
                  <c:v>0.14000000000000001</c:v>
                </c:pt>
                <c:pt idx="17">
                  <c:v>0.14412549645911635</c:v>
                </c:pt>
              </c:numCache>
            </c:numRef>
          </c:val>
          <c:extLst>
            <c:ext xmlns:c16="http://schemas.microsoft.com/office/drawing/2014/chart" uri="{C3380CC4-5D6E-409C-BE32-E72D297353CC}">
              <c16:uniqueId val="{00000000-8A09-4742-B9C5-5EF43126AF16}"/>
            </c:ext>
          </c:extLst>
        </c:ser>
        <c:dLbls>
          <c:showLegendKey val="0"/>
          <c:showVal val="1"/>
          <c:showCatName val="0"/>
          <c:showSerName val="0"/>
          <c:showPercent val="0"/>
          <c:showBubbleSize val="0"/>
        </c:dLbls>
        <c:gapWidth val="85"/>
        <c:overlap val="100"/>
        <c:axId val="-1992668608"/>
        <c:axId val="-1992675136"/>
      </c:barChart>
      <c:catAx>
        <c:axId val="-1992668608"/>
        <c:scaling>
          <c:orientation val="minMax"/>
        </c:scaling>
        <c:delete val="0"/>
        <c:axPos val="l"/>
        <c:majorGridlines>
          <c:spPr>
            <a:ln w="3175">
              <a:solidFill>
                <a:schemeClr val="bg1">
                  <a:lumMod val="75000"/>
                </a:schemeClr>
              </a:solidFill>
              <a:prstDash val="dash"/>
            </a:ln>
          </c:spPr>
        </c:majorGridlines>
        <c:numFmt formatCode="General" sourceLinked="0"/>
        <c:majorTickMark val="out"/>
        <c:minorTickMark val="none"/>
        <c:tickLblPos val="nextTo"/>
        <c:spPr>
          <a:ln>
            <a:noFill/>
          </a:ln>
        </c:spPr>
        <c:txPr>
          <a:bodyPr/>
          <a:lstStyle/>
          <a:p>
            <a:pPr>
              <a:defRPr sz="2200" b="0"/>
            </a:pPr>
            <a:endParaRPr lang="nb-NO"/>
          </a:p>
        </c:txPr>
        <c:crossAx val="-1992675136"/>
        <c:crosses val="autoZero"/>
        <c:auto val="1"/>
        <c:lblAlgn val="ctr"/>
        <c:lblOffset val="100"/>
        <c:noMultiLvlLbl val="0"/>
      </c:catAx>
      <c:valAx>
        <c:axId val="-1992675136"/>
        <c:scaling>
          <c:orientation val="minMax"/>
          <c:max val="1"/>
          <c:min val="0"/>
        </c:scaling>
        <c:delete val="0"/>
        <c:axPos val="b"/>
        <c:majorGridlines>
          <c:spPr>
            <a:ln w="3175">
              <a:solidFill>
                <a:schemeClr val="bg1">
                  <a:lumMod val="75000"/>
                </a:schemeClr>
              </a:solidFill>
              <a:prstDash val="dash"/>
            </a:ln>
          </c:spPr>
        </c:majorGridlines>
        <c:numFmt formatCode="0%" sourceLinked="1"/>
        <c:majorTickMark val="out"/>
        <c:minorTickMark val="none"/>
        <c:tickLblPos val="nextTo"/>
        <c:spPr>
          <a:ln>
            <a:noFill/>
          </a:ln>
        </c:spPr>
        <c:crossAx val="-1992668608"/>
        <c:crosses val="autoZero"/>
        <c:crossBetween val="between"/>
        <c:majorUnit val="0.1"/>
      </c:valAx>
    </c:plotArea>
    <c:legend>
      <c:legendPos val="t"/>
      <c:layout>
        <c:manualLayout>
          <c:xMode val="edge"/>
          <c:yMode val="edge"/>
          <c:x val="0.34524231315922882"/>
          <c:y val="1.0298104048382786E-2"/>
          <c:w val="0.63644267046569591"/>
          <c:h val="4.7874252388343475E-2"/>
        </c:manualLayout>
      </c:layout>
      <c:overlay val="0"/>
      <c:txPr>
        <a:bodyPr/>
        <a:lstStyle/>
        <a:p>
          <a:pPr>
            <a:defRPr sz="2400"/>
          </a:pPr>
          <a:endParaRPr lang="nb-NO"/>
        </a:p>
      </c:txPr>
    </c:legend>
    <c:plotVisOnly val="1"/>
    <c:dispBlanksAs val="gap"/>
    <c:showDLblsOverMax val="0"/>
  </c:chart>
  <c:spPr>
    <a:noFill/>
  </c:spPr>
  <c:txPr>
    <a:bodyPr/>
    <a:lstStyle/>
    <a:p>
      <a:pPr>
        <a:defRPr sz="1900">
          <a:latin typeface="+mj-lt"/>
          <a:ea typeface="Calibri"/>
          <a:cs typeface="Calibri"/>
        </a:defRPr>
      </a:pPr>
      <a:endParaRPr lang="nb-NO"/>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37604593017936"/>
          <c:y val="8.4418025226183704E-2"/>
          <c:w val="0.61257034804510846"/>
          <c:h val="0.84805975705028425"/>
        </c:manualLayout>
      </c:layout>
      <c:barChart>
        <c:barDir val="bar"/>
        <c:grouping val="percentStacked"/>
        <c:varyColors val="0"/>
        <c:ser>
          <c:idx val="1"/>
          <c:order val="0"/>
          <c:tx>
            <c:strRef>
              <c:f>Sheet1!$B$1:$B$2</c:f>
              <c:strCache>
                <c:ptCount val="2"/>
                <c:pt idx="0">
                  <c:v>Vet ikke/ikke relevant </c:v>
                </c:pt>
              </c:strCache>
            </c:strRef>
          </c:tx>
          <c:spPr>
            <a:solidFill>
              <a:srgbClr val="BFBFBF"/>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2024 (n=1241)</c:v>
                </c:pt>
                <c:pt idx="17">
                  <c:v>Total 2025 (n=952)</c:v>
                </c:pt>
              </c:strCache>
            </c:strRef>
          </c:cat>
          <c:val>
            <c:numRef>
              <c:f>Sheet1!$B$3:$B$20</c:f>
              <c:numCache>
                <c:formatCode>0%</c:formatCode>
                <c:ptCount val="18"/>
                <c:pt idx="0">
                  <c:v>0.27</c:v>
                </c:pt>
                <c:pt idx="1">
                  <c:v>0.13</c:v>
                </c:pt>
                <c:pt idx="3">
                  <c:v>0.22</c:v>
                </c:pt>
                <c:pt idx="4">
                  <c:v>0.25</c:v>
                </c:pt>
                <c:pt idx="5">
                  <c:v>0.24</c:v>
                </c:pt>
                <c:pt idx="6">
                  <c:v>0.24</c:v>
                </c:pt>
                <c:pt idx="8">
                  <c:v>0.19</c:v>
                </c:pt>
                <c:pt idx="9">
                  <c:v>0.23</c:v>
                </c:pt>
                <c:pt idx="10">
                  <c:v>0.24</c:v>
                </c:pt>
                <c:pt idx="11">
                  <c:v>0.31</c:v>
                </c:pt>
                <c:pt idx="13">
                  <c:v>0.28999999999999998</c:v>
                </c:pt>
                <c:pt idx="14">
                  <c:v>0.21</c:v>
                </c:pt>
                <c:pt idx="16">
                  <c:v>0.15</c:v>
                </c:pt>
                <c:pt idx="17">
                  <c:v>0.24</c:v>
                </c:pt>
              </c:numCache>
            </c:numRef>
          </c:val>
          <c:extLst>
            <c:ext xmlns:c16="http://schemas.microsoft.com/office/drawing/2014/chart" uri="{C3380CC4-5D6E-409C-BE32-E72D297353CC}">
              <c16:uniqueId val="{00000000-302A-4D1A-AAA1-CD09520EE2CF}"/>
            </c:ext>
          </c:extLst>
        </c:ser>
        <c:ser>
          <c:idx val="2"/>
          <c:order val="1"/>
          <c:tx>
            <c:strRef>
              <c:f>Sheet1!$C$1:$C$2</c:f>
              <c:strCache>
                <c:ptCount val="2"/>
                <c:pt idx="0">
                  <c:v>Mye lavere</c:v>
                </c:pt>
              </c:strCache>
            </c:strRef>
          </c:tx>
          <c:spPr>
            <a:solidFill>
              <a:srgbClr val="AB1644"/>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2024 (n=1241)</c:v>
                </c:pt>
                <c:pt idx="17">
                  <c:v>Total 2025 (n=952)</c:v>
                </c:pt>
              </c:strCache>
            </c:strRef>
          </c:cat>
          <c:val>
            <c:numRef>
              <c:f>Sheet1!$C$3:$C$20</c:f>
              <c:numCache>
                <c:formatCode>0%</c:formatCode>
                <c:ptCount val="18"/>
                <c:pt idx="0">
                  <c:v>1.5309081068542969E-2</c:v>
                </c:pt>
                <c:pt idx="1">
                  <c:v>2.5583720519908256E-2</c:v>
                </c:pt>
                <c:pt idx="3">
                  <c:v>0</c:v>
                </c:pt>
                <c:pt idx="4">
                  <c:v>1.0151187904967574E-2</c:v>
                </c:pt>
                <c:pt idx="5">
                  <c:v>1.6775577879644937E-2</c:v>
                </c:pt>
                <c:pt idx="6">
                  <c:v>2.7248021359778739E-2</c:v>
                </c:pt>
                <c:pt idx="8">
                  <c:v>1.8463259977620231E-2</c:v>
                </c:pt>
                <c:pt idx="9">
                  <c:v>1.3845185651352964E-2</c:v>
                </c:pt>
                <c:pt idx="10">
                  <c:v>2.0644716644215366E-2</c:v>
                </c:pt>
                <c:pt idx="11">
                  <c:v>1.9929975760840248E-2</c:v>
                </c:pt>
                <c:pt idx="13">
                  <c:v>1.300325620511948E-2</c:v>
                </c:pt>
                <c:pt idx="14">
                  <c:v>2.2929857994713195E-2</c:v>
                </c:pt>
                <c:pt idx="16">
                  <c:v>0.02</c:v>
                </c:pt>
                <c:pt idx="17">
                  <c:v>1.8093176707924385E-2</c:v>
                </c:pt>
              </c:numCache>
            </c:numRef>
          </c:val>
          <c:extLst>
            <c:ext xmlns:c16="http://schemas.microsoft.com/office/drawing/2014/chart" uri="{C3380CC4-5D6E-409C-BE32-E72D297353CC}">
              <c16:uniqueId val="{00000001-302A-4D1A-AAA1-CD09520EE2CF}"/>
            </c:ext>
          </c:extLst>
        </c:ser>
        <c:ser>
          <c:idx val="0"/>
          <c:order val="2"/>
          <c:tx>
            <c:strRef>
              <c:f>Sheet1!$D$1:$D$2</c:f>
              <c:strCache>
                <c:ptCount val="2"/>
                <c:pt idx="0">
                  <c:v>Litt lavere</c:v>
                </c:pt>
              </c:strCache>
            </c:strRef>
          </c:tx>
          <c:spPr>
            <a:solidFill>
              <a:srgbClr val="F190AE"/>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2024 (n=1241)</c:v>
                </c:pt>
                <c:pt idx="17">
                  <c:v>Total 2025 (n=952)</c:v>
                </c:pt>
              </c:strCache>
            </c:strRef>
          </c:cat>
          <c:val>
            <c:numRef>
              <c:f>Sheet1!$D$3:$D$20</c:f>
              <c:numCache>
                <c:formatCode>0%</c:formatCode>
                <c:ptCount val="18"/>
                <c:pt idx="0">
                  <c:v>0.15395420162111334</c:v>
                </c:pt>
                <c:pt idx="1">
                  <c:v>0.18426160089395996</c:v>
                </c:pt>
                <c:pt idx="3">
                  <c:v>0.18151864609854723</c:v>
                </c:pt>
                <c:pt idx="4">
                  <c:v>0.11</c:v>
                </c:pt>
                <c:pt idx="5">
                  <c:v>0.14215351604408422</c:v>
                </c:pt>
                <c:pt idx="6">
                  <c:v>0.19531324496996258</c:v>
                </c:pt>
                <c:pt idx="8">
                  <c:v>0.14260847942310031</c:v>
                </c:pt>
                <c:pt idx="9">
                  <c:v>0.18358856024054146</c:v>
                </c:pt>
                <c:pt idx="10">
                  <c:v>0.14435637981266217</c:v>
                </c:pt>
                <c:pt idx="11">
                  <c:v>0.16288715324535386</c:v>
                </c:pt>
                <c:pt idx="13">
                  <c:v>0.12239880965216932</c:v>
                </c:pt>
                <c:pt idx="14">
                  <c:v>0.19468863342964263</c:v>
                </c:pt>
                <c:pt idx="16">
                  <c:v>0.18</c:v>
                </c:pt>
                <c:pt idx="17">
                  <c:v>0.15946582049719385</c:v>
                </c:pt>
              </c:numCache>
            </c:numRef>
          </c:val>
          <c:extLst>
            <c:ext xmlns:c16="http://schemas.microsoft.com/office/drawing/2014/chart" uri="{C3380CC4-5D6E-409C-BE32-E72D297353CC}">
              <c16:uniqueId val="{00000002-302A-4D1A-AAA1-CD09520EE2CF}"/>
            </c:ext>
          </c:extLst>
        </c:ser>
        <c:ser>
          <c:idx val="3"/>
          <c:order val="3"/>
          <c:tx>
            <c:strRef>
              <c:f>Sheet1!$E$1:$E$2</c:f>
              <c:strCache>
                <c:ptCount val="2"/>
                <c:pt idx="0">
                  <c:v>Ingen endring</c:v>
                </c:pt>
              </c:strCache>
            </c:strRef>
          </c:tx>
          <c:spPr>
            <a:solidFill>
              <a:srgbClr val="FBE1E5"/>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2024 (n=1241)</c:v>
                </c:pt>
                <c:pt idx="17">
                  <c:v>Total 2025 (n=952)</c:v>
                </c:pt>
              </c:strCache>
            </c:strRef>
          </c:cat>
          <c:val>
            <c:numRef>
              <c:f>Sheet1!$E$3:$E$20</c:f>
              <c:numCache>
                <c:formatCode>0%</c:formatCode>
                <c:ptCount val="18"/>
                <c:pt idx="0">
                  <c:v>0.50775118877334235</c:v>
                </c:pt>
                <c:pt idx="1">
                  <c:v>0.56078339116626463</c:v>
                </c:pt>
                <c:pt idx="3">
                  <c:v>0.55384154560431309</c:v>
                </c:pt>
                <c:pt idx="4">
                  <c:v>0.54</c:v>
                </c:pt>
                <c:pt idx="5">
                  <c:v>0.55471569296790946</c:v>
                </c:pt>
                <c:pt idx="6">
                  <c:v>0.48154858396109446</c:v>
                </c:pt>
                <c:pt idx="8">
                  <c:v>0.5778938207136618</c:v>
                </c:pt>
                <c:pt idx="9">
                  <c:v>0.50737710649604473</c:v>
                </c:pt>
                <c:pt idx="10">
                  <c:v>0.54268349989035314</c:v>
                </c:pt>
                <c:pt idx="11">
                  <c:v>0.43641260436304763</c:v>
                </c:pt>
                <c:pt idx="13">
                  <c:v>0.51534297975115384</c:v>
                </c:pt>
                <c:pt idx="14">
                  <c:v>0.51914919776234059</c:v>
                </c:pt>
                <c:pt idx="16">
                  <c:v>0.57999999999999996</c:v>
                </c:pt>
                <c:pt idx="17">
                  <c:v>0.51729463929224084</c:v>
                </c:pt>
              </c:numCache>
            </c:numRef>
          </c:val>
          <c:extLst>
            <c:ext xmlns:c16="http://schemas.microsoft.com/office/drawing/2014/chart" uri="{C3380CC4-5D6E-409C-BE32-E72D297353CC}">
              <c16:uniqueId val="{00000003-302A-4D1A-AAA1-CD09520EE2CF}"/>
            </c:ext>
          </c:extLst>
        </c:ser>
        <c:ser>
          <c:idx val="5"/>
          <c:order val="4"/>
          <c:tx>
            <c:strRef>
              <c:f>Sheet1!$F$1:$F$2</c:f>
              <c:strCache>
                <c:ptCount val="2"/>
                <c:pt idx="0">
                  <c:v>Litt høyere</c:v>
                </c:pt>
              </c:strCache>
            </c:strRef>
          </c:tx>
          <c:spPr>
            <a:solidFill>
              <a:srgbClr val="66BAB3"/>
            </a:solidFill>
          </c:spPr>
          <c:invertIfNegative val="0"/>
          <c:dLbls>
            <c:spPr>
              <a:noFill/>
              <a:ln>
                <a:noFill/>
              </a:ln>
              <a:effectLst/>
            </c:spPr>
            <c:txPr>
              <a:bodyPr/>
              <a:lstStyle/>
              <a:p>
                <a:pPr>
                  <a:defRPr sz="2000" spc="0" baseline="0">
                    <a:solidFill>
                      <a:schemeClr val="bg1"/>
                    </a:solidFill>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2024 (n=1241)</c:v>
                </c:pt>
                <c:pt idx="17">
                  <c:v>Total 2025 (n=952)</c:v>
                </c:pt>
              </c:strCache>
            </c:strRef>
          </c:cat>
          <c:val>
            <c:numRef>
              <c:f>Sheet1!$F$3:$F$20</c:f>
              <c:numCache>
                <c:formatCode>0%</c:formatCode>
                <c:ptCount val="18"/>
                <c:pt idx="0">
                  <c:v>3.9522686563317561E-2</c:v>
                </c:pt>
                <c:pt idx="1">
                  <c:v>6.9164265129683045E-2</c:v>
                </c:pt>
                <c:pt idx="3">
                  <c:v>2.0817732514602363E-2</c:v>
                </c:pt>
                <c:pt idx="4">
                  <c:v>5.6717062634989046E-2</c:v>
                </c:pt>
                <c:pt idx="5">
                  <c:v>3.3307324685457822E-2</c:v>
                </c:pt>
                <c:pt idx="6">
                  <c:v>4.5842471631543757E-2</c:v>
                </c:pt>
                <c:pt idx="8">
                  <c:v>5.4768121347755633E-2</c:v>
                </c:pt>
                <c:pt idx="9">
                  <c:v>4.4332564156352429E-2</c:v>
                </c:pt>
                <c:pt idx="10">
                  <c:v>3.057548322420971E-2</c:v>
                </c:pt>
                <c:pt idx="11">
                  <c:v>5.945852134675457E-2</c:v>
                </c:pt>
                <c:pt idx="13">
                  <c:v>5.1926767731223372E-2</c:v>
                </c:pt>
                <c:pt idx="14">
                  <c:v>3.7601688489989925E-2</c:v>
                </c:pt>
                <c:pt idx="16">
                  <c:v>0.05</c:v>
                </c:pt>
                <c:pt idx="17">
                  <c:v>4.4581503351755598E-2</c:v>
                </c:pt>
              </c:numCache>
            </c:numRef>
          </c:val>
          <c:extLst>
            <c:ext xmlns:c16="http://schemas.microsoft.com/office/drawing/2014/chart" uri="{C3380CC4-5D6E-409C-BE32-E72D297353CC}">
              <c16:uniqueId val="{00000005-302A-4D1A-AAA1-CD09520EE2CF}"/>
            </c:ext>
          </c:extLst>
        </c:ser>
        <c:ser>
          <c:idx val="6"/>
          <c:order val="5"/>
          <c:tx>
            <c:strRef>
              <c:f>Sheet1!$G$1:$G$2</c:f>
              <c:strCache>
                <c:ptCount val="2"/>
                <c:pt idx="0">
                  <c:v>Mye høyere</c:v>
                </c:pt>
              </c:strCache>
            </c:strRef>
          </c:tx>
          <c:spPr>
            <a:solidFill>
              <a:srgbClr val="3B857E"/>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Sheet1!$A$3:$A$20</c:f>
              <c:strCache>
                <c:ptCount val="18"/>
                <c:pt idx="0">
                  <c:v>Vanlig ansatt (n=776)</c:v>
                </c:pt>
                <c:pt idx="1">
                  <c:v>Lederstilling (n=170)</c:v>
                </c:pt>
                <c:pt idx="3">
                  <c:v>Helseforetak/sykehus (n=67)</c:v>
                </c:pt>
                <c:pt idx="4">
                  <c:v>Kommune/fylkeskommune (n=261)</c:v>
                </c:pt>
                <c:pt idx="5">
                  <c:v>Stat (n=205)</c:v>
                </c:pt>
                <c:pt idx="6">
                  <c:v>Privat sektor (n=420)</c:v>
                </c:pt>
                <c:pt idx="8">
                  <c:v>60 år + (n=161)</c:v>
                </c:pt>
                <c:pt idx="9">
                  <c:v>45-59 år  (n=286)</c:v>
                </c:pt>
                <c:pt idx="10">
                  <c:v>35-44 år (n=319)</c:v>
                </c:pt>
                <c:pt idx="11">
                  <c:v>Under 35 år (n=186)</c:v>
                </c:pt>
                <c:pt idx="13">
                  <c:v>Kvinne (n=464)</c:v>
                </c:pt>
                <c:pt idx="14">
                  <c:v>Mann (n=488)</c:v>
                </c:pt>
                <c:pt idx="16">
                  <c:v>Total 2024 (n=1241)</c:v>
                </c:pt>
                <c:pt idx="17">
                  <c:v>Total 2025 (n=952)</c:v>
                </c:pt>
              </c:strCache>
            </c:strRef>
          </c:cat>
          <c:val>
            <c:numRef>
              <c:f>Sheet1!$G$3:$G$20</c:f>
              <c:numCache>
                <c:formatCode>0%</c:formatCode>
                <c:ptCount val="18"/>
                <c:pt idx="0">
                  <c:v>1.5205989613535944E-2</c:v>
                </c:pt>
                <c:pt idx="1">
                  <c:v>2.864200435217315E-2</c:v>
                </c:pt>
                <c:pt idx="3">
                  <c:v>2.6658679047476402E-2</c:v>
                </c:pt>
                <c:pt idx="4">
                  <c:v>3.2742980561554974E-2</c:v>
                </c:pt>
                <c:pt idx="5">
                  <c:v>1.5653954940017509E-2</c:v>
                </c:pt>
                <c:pt idx="6">
                  <c:v>9.7740059120816122E-3</c:v>
                </c:pt>
                <c:pt idx="8">
                  <c:v>1.7033445231878597E-2</c:v>
                </c:pt>
                <c:pt idx="9">
                  <c:v>2.0523040346828759E-2</c:v>
                </c:pt>
                <c:pt idx="10">
                  <c:v>1.9986842517464954E-2</c:v>
                </c:pt>
                <c:pt idx="11">
                  <c:v>9.1634849010760102E-3</c:v>
                </c:pt>
                <c:pt idx="13">
                  <c:v>1.1213421603088107E-2</c:v>
                </c:pt>
                <c:pt idx="14">
                  <c:v>2.3503616729165365E-2</c:v>
                </c:pt>
                <c:pt idx="16">
                  <c:v>0.02</c:v>
                </c:pt>
                <c:pt idx="17">
                  <c:v>1.7515287788681732E-2</c:v>
                </c:pt>
              </c:numCache>
            </c:numRef>
          </c:val>
          <c:extLst>
            <c:ext xmlns:c16="http://schemas.microsoft.com/office/drawing/2014/chart" uri="{C3380CC4-5D6E-409C-BE32-E72D297353CC}">
              <c16:uniqueId val="{00000000-8A09-4742-B9C5-5EF43126AF16}"/>
            </c:ext>
          </c:extLst>
        </c:ser>
        <c:dLbls>
          <c:showLegendKey val="0"/>
          <c:showVal val="1"/>
          <c:showCatName val="0"/>
          <c:showSerName val="0"/>
          <c:showPercent val="0"/>
          <c:showBubbleSize val="0"/>
        </c:dLbls>
        <c:gapWidth val="85"/>
        <c:overlap val="100"/>
        <c:axId val="-1992668608"/>
        <c:axId val="-1992675136"/>
      </c:barChart>
      <c:catAx>
        <c:axId val="-1992668608"/>
        <c:scaling>
          <c:orientation val="minMax"/>
        </c:scaling>
        <c:delete val="0"/>
        <c:axPos val="l"/>
        <c:majorGridlines>
          <c:spPr>
            <a:ln w="3175">
              <a:solidFill>
                <a:schemeClr val="bg1">
                  <a:lumMod val="75000"/>
                </a:schemeClr>
              </a:solidFill>
              <a:prstDash val="dash"/>
            </a:ln>
          </c:spPr>
        </c:majorGridlines>
        <c:numFmt formatCode="General" sourceLinked="0"/>
        <c:majorTickMark val="out"/>
        <c:minorTickMark val="none"/>
        <c:tickLblPos val="nextTo"/>
        <c:spPr>
          <a:ln>
            <a:noFill/>
          </a:ln>
        </c:spPr>
        <c:txPr>
          <a:bodyPr/>
          <a:lstStyle/>
          <a:p>
            <a:pPr>
              <a:defRPr sz="2200" b="0"/>
            </a:pPr>
            <a:endParaRPr lang="nb-NO"/>
          </a:p>
        </c:txPr>
        <c:crossAx val="-1992675136"/>
        <c:crosses val="autoZero"/>
        <c:auto val="1"/>
        <c:lblAlgn val="ctr"/>
        <c:lblOffset val="100"/>
        <c:noMultiLvlLbl val="0"/>
      </c:catAx>
      <c:valAx>
        <c:axId val="-1992675136"/>
        <c:scaling>
          <c:orientation val="minMax"/>
          <c:max val="1"/>
          <c:min val="0"/>
        </c:scaling>
        <c:delete val="0"/>
        <c:axPos val="b"/>
        <c:majorGridlines>
          <c:spPr>
            <a:ln w="3175">
              <a:solidFill>
                <a:schemeClr val="bg1">
                  <a:lumMod val="75000"/>
                </a:schemeClr>
              </a:solidFill>
              <a:prstDash val="dash"/>
            </a:ln>
          </c:spPr>
        </c:majorGridlines>
        <c:numFmt formatCode="0%" sourceLinked="1"/>
        <c:majorTickMark val="out"/>
        <c:minorTickMark val="none"/>
        <c:tickLblPos val="nextTo"/>
        <c:spPr>
          <a:ln>
            <a:noFill/>
          </a:ln>
        </c:spPr>
        <c:crossAx val="-1992668608"/>
        <c:crosses val="autoZero"/>
        <c:crossBetween val="between"/>
        <c:majorUnit val="0.1"/>
      </c:valAx>
    </c:plotArea>
    <c:legend>
      <c:legendPos val="t"/>
      <c:layout>
        <c:manualLayout>
          <c:xMode val="edge"/>
          <c:yMode val="edge"/>
          <c:x val="6.2751300988035941E-2"/>
          <c:y val="1.0298104048382786E-2"/>
          <c:w val="0.9189336826368889"/>
          <c:h val="4.7874252388343475E-2"/>
        </c:manualLayout>
      </c:layout>
      <c:overlay val="0"/>
      <c:txPr>
        <a:bodyPr/>
        <a:lstStyle/>
        <a:p>
          <a:pPr>
            <a:defRPr sz="2400"/>
          </a:pPr>
          <a:endParaRPr lang="nb-NO"/>
        </a:p>
      </c:txPr>
    </c:legend>
    <c:plotVisOnly val="1"/>
    <c:dispBlanksAs val="gap"/>
    <c:showDLblsOverMax val="0"/>
  </c:chart>
  <c:spPr>
    <a:noFill/>
  </c:spPr>
  <c:txPr>
    <a:bodyPr/>
    <a:lstStyle/>
    <a:p>
      <a:pPr>
        <a:defRPr sz="1900">
          <a:latin typeface="+mj-lt"/>
          <a:ea typeface="Calibri"/>
          <a:cs typeface="Calibri"/>
        </a:defRPr>
      </a:pPr>
      <a:endParaRPr lang="nb-NO"/>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60617417058533"/>
          <c:y val="0.10493590477200855"/>
          <c:w val="0.58109870651580886"/>
          <c:h val="0.79720084415184822"/>
        </c:manualLayout>
      </c:layout>
      <c:doughnutChart>
        <c:varyColors val="1"/>
        <c:ser>
          <c:idx val="0"/>
          <c:order val="0"/>
          <c:tx>
            <c:strRef>
              <c:f>Sheet1!$B$1</c:f>
              <c:strCache>
                <c:ptCount val="1"/>
                <c:pt idx="0">
                  <c:v>2024</c:v>
                </c:pt>
              </c:strCache>
            </c:strRef>
          </c:tx>
          <c:spPr>
            <a:solidFill>
              <a:srgbClr val="66BAB3"/>
            </a:solidFill>
          </c:spPr>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50E8-4EFA-95FB-BD69D8982AD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50E8-4EFA-95FB-BD69D8982AD3}"/>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50E8-4EFA-95FB-BD69D8982AD3}"/>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50E8-4EFA-95FB-BD69D8982AD3}"/>
              </c:ext>
            </c:extLst>
          </c:dPt>
          <c:dLbls>
            <c:dLbl>
              <c:idx val="0"/>
              <c:layout>
                <c:manualLayout>
                  <c:x val="0.10320980066768845"/>
                  <c:y val="-0.3469707327299408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6527913992881452"/>
                      <c:h val="0.1924535573984591"/>
                    </c:manualLayout>
                  </c15:layout>
                </c:ext>
                <c:ext xmlns:c16="http://schemas.microsoft.com/office/drawing/2014/chart" uri="{C3380CC4-5D6E-409C-BE32-E72D297353CC}">
                  <c16:uniqueId val="{00000001-50E8-4EFA-95FB-BD69D8982AD3}"/>
                </c:ext>
              </c:extLst>
            </c:dLbl>
            <c:dLbl>
              <c:idx val="1"/>
              <c:layout>
                <c:manualLayout>
                  <c:x val="-0.16194464528008842"/>
                  <c:y val="3.5232935785601181E-2"/>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23804562379619623"/>
                      <c:h val="0.35837583238811971"/>
                    </c:manualLayout>
                  </c15:layout>
                </c:ext>
                <c:ext xmlns:c16="http://schemas.microsoft.com/office/drawing/2014/chart" uri="{C3380CC4-5D6E-409C-BE32-E72D297353CC}">
                  <c16:uniqueId val="{00000003-50E8-4EFA-95FB-BD69D8982AD3}"/>
                </c:ext>
              </c:extLst>
            </c:dLbl>
            <c:dLbl>
              <c:idx val="2"/>
              <c:layout>
                <c:manualLayout>
                  <c:x val="-0.16497352871450469"/>
                  <c:y val="-7.7799051429051955E-2"/>
                </c:manualLayout>
              </c:layout>
              <c:showLegendKey val="0"/>
              <c:showVal val="1"/>
              <c:showCatName val="1"/>
              <c:showSerName val="0"/>
              <c:showPercent val="0"/>
              <c:showBubbleSize val="0"/>
              <c:extLst>
                <c:ext xmlns:c15="http://schemas.microsoft.com/office/drawing/2012/chart" uri="{CE6537A1-D6FC-4f65-9D91-7224C49458BB}">
                  <c15:layout>
                    <c:manualLayout>
                      <c:w val="0.33951057552414843"/>
                      <c:h val="0.30336393787536919"/>
                    </c:manualLayout>
                  </c15:layout>
                </c:ext>
                <c:ext xmlns:c16="http://schemas.microsoft.com/office/drawing/2014/chart" uri="{C3380CC4-5D6E-409C-BE32-E72D297353CC}">
                  <c16:uniqueId val="{00000005-50E8-4EFA-95FB-BD69D8982AD3}"/>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Ja</c:v>
                </c:pt>
                <c:pt idx="1">
                  <c:v>Nei</c:v>
                </c:pt>
                <c:pt idx="2">
                  <c:v>Vet ikke</c:v>
                </c:pt>
              </c:strCache>
            </c:strRef>
          </c:cat>
          <c:val>
            <c:numRef>
              <c:f>Sheet1!$B$2:$B$4</c:f>
              <c:numCache>
                <c:formatCode>0%</c:formatCode>
                <c:ptCount val="3"/>
                <c:pt idx="0">
                  <c:v>0.5641387607780215</c:v>
                </c:pt>
                <c:pt idx="1">
                  <c:v>0.19990374974934796</c:v>
                </c:pt>
                <c:pt idx="2">
                  <c:v>0.24</c:v>
                </c:pt>
              </c:numCache>
            </c:numRef>
          </c:val>
          <c:extLst>
            <c:ext xmlns:c16="http://schemas.microsoft.com/office/drawing/2014/chart" uri="{C3380CC4-5D6E-409C-BE32-E72D297353CC}">
              <c16:uniqueId val="{00000008-50E8-4EFA-95FB-BD69D8982AD3}"/>
            </c:ext>
          </c:extLst>
        </c:ser>
        <c:dLbls>
          <c:showLegendKey val="0"/>
          <c:showVal val="1"/>
          <c:showCatName val="0"/>
          <c:showSerName val="0"/>
          <c:showPercent val="0"/>
          <c:showBubbleSize val="0"/>
          <c:showLeaderLines val="0"/>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60617417058533"/>
          <c:y val="0.10493590477200855"/>
          <c:w val="0.58109870651580886"/>
          <c:h val="0.79720084415184822"/>
        </c:manualLayout>
      </c:layout>
      <c:doughnutChart>
        <c:varyColors val="1"/>
        <c:ser>
          <c:idx val="0"/>
          <c:order val="0"/>
          <c:tx>
            <c:strRef>
              <c:f>Sheet1!$B$1</c:f>
              <c:strCache>
                <c:ptCount val="1"/>
                <c:pt idx="0">
                  <c:v>2025</c:v>
                </c:pt>
              </c:strCache>
            </c:strRef>
          </c:tx>
          <c:spPr>
            <a:solidFill>
              <a:srgbClr val="66BAB3"/>
            </a:solidFill>
          </c:spPr>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FD98-46F1-8975-E21E85D854B4}"/>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FD98-46F1-8975-E21E85D854B4}"/>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FD98-46F1-8975-E21E85D854B4}"/>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FD98-46F1-8975-E21E85D854B4}"/>
              </c:ext>
            </c:extLst>
          </c:dPt>
          <c:dLbls>
            <c:dLbl>
              <c:idx val="0"/>
              <c:layout>
                <c:manualLayout>
                  <c:x val="0.12484554019121354"/>
                  <c:y val="-0.21444860681961117"/>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23812790652360291"/>
                      <c:h val="0.36137724059023801"/>
                    </c:manualLayout>
                  </c15:layout>
                </c:ext>
                <c:ext xmlns:c16="http://schemas.microsoft.com/office/drawing/2014/chart" uri="{C3380CC4-5D6E-409C-BE32-E72D297353CC}">
                  <c16:uniqueId val="{00000001-FD98-46F1-8975-E21E85D854B4}"/>
                </c:ext>
              </c:extLst>
            </c:dLbl>
            <c:dLbl>
              <c:idx val="1"/>
              <c:layout>
                <c:manualLayout>
                  <c:x val="-0.2186542998688005"/>
                  <c:y val="3.2219000544928475E-2"/>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23804562379619623"/>
                      <c:h val="0.35837583238811971"/>
                    </c:manualLayout>
                  </c15:layout>
                </c:ext>
                <c:ext xmlns:c16="http://schemas.microsoft.com/office/drawing/2014/chart" uri="{C3380CC4-5D6E-409C-BE32-E72D297353CC}">
                  <c16:uniqueId val="{00000003-FD98-46F1-8975-E21E85D854B4}"/>
                </c:ext>
              </c:extLst>
            </c:dLbl>
            <c:dLbl>
              <c:idx val="2"/>
              <c:layout>
                <c:manualLayout>
                  <c:x val="-0.17192838098516536"/>
                  <c:y val="-1.7111645180000429E-2"/>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extLst>
                <c:ext xmlns:c15="http://schemas.microsoft.com/office/drawing/2012/chart" uri="{CE6537A1-D6FC-4f65-9D91-7224C49458BB}">
                  <c15:layout>
                    <c:manualLayout>
                      <c:w val="0.2570237604245148"/>
                      <c:h val="0.40591741646541624"/>
                    </c:manualLayout>
                  </c15:layout>
                </c:ext>
                <c:ext xmlns:c16="http://schemas.microsoft.com/office/drawing/2014/chart" uri="{C3380CC4-5D6E-409C-BE32-E72D297353CC}">
                  <c16:uniqueId val="{00000005-FD98-46F1-8975-E21E85D854B4}"/>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Ja</c:v>
                </c:pt>
                <c:pt idx="1">
                  <c:v>Nei</c:v>
                </c:pt>
                <c:pt idx="2">
                  <c:v>Vet ikke</c:v>
                </c:pt>
              </c:strCache>
            </c:strRef>
          </c:cat>
          <c:val>
            <c:numRef>
              <c:f>Sheet1!$B$2:$B$4</c:f>
              <c:numCache>
                <c:formatCode>0%</c:formatCode>
                <c:ptCount val="3"/>
                <c:pt idx="0">
                  <c:v>0.45842351902830453</c:v>
                </c:pt>
                <c:pt idx="1">
                  <c:v>0.23487507092273099</c:v>
                </c:pt>
                <c:pt idx="2">
                  <c:v>0.28999999999999998</c:v>
                </c:pt>
              </c:numCache>
            </c:numRef>
          </c:val>
          <c:extLst>
            <c:ext xmlns:c16="http://schemas.microsoft.com/office/drawing/2014/chart" uri="{C3380CC4-5D6E-409C-BE32-E72D297353CC}">
              <c16:uniqueId val="{00000008-FD98-46F1-8975-E21E85D854B4}"/>
            </c:ext>
          </c:extLst>
        </c:ser>
        <c:dLbls>
          <c:showLegendKey val="0"/>
          <c:showVal val="1"/>
          <c:showCatName val="0"/>
          <c:showSerName val="0"/>
          <c:showPercent val="0"/>
          <c:showBubbleSize val="0"/>
          <c:showLeaderLines val="0"/>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65751247044764"/>
          <c:y val="0.10320087700905829"/>
          <c:w val="0.58468497505910477"/>
          <c:h val="0.80212079368540112"/>
        </c:manualLayout>
      </c:layout>
      <c:doughnutChart>
        <c:varyColors val="1"/>
        <c:ser>
          <c:idx val="0"/>
          <c:order val="0"/>
          <c:tx>
            <c:strRef>
              <c:f>Sheet1!$B$1</c:f>
              <c:strCache>
                <c:ptCount val="1"/>
                <c:pt idx="0">
                  <c:v>2024</c:v>
                </c:pt>
              </c:strCache>
            </c:strRef>
          </c:tx>
          <c:spPr>
            <a:solidFill>
              <a:srgbClr val="66BAB3"/>
            </a:solidFill>
          </c:spPr>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C52B-4972-B687-E9861CDBB18D}"/>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C52B-4972-B687-E9861CDBB18D}"/>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C52B-4972-B687-E9861CDBB18D}"/>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C52B-4972-B687-E9861CDBB18D}"/>
              </c:ext>
            </c:extLst>
          </c:dPt>
          <c:dLbls>
            <c:dLbl>
              <c:idx val="0"/>
              <c:layout>
                <c:manualLayout>
                  <c:x val="0.16652805127855402"/>
                  <c:y val="-0.2543655896067581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52B-4972-B687-E9861CDBB18D}"/>
                </c:ext>
              </c:extLst>
            </c:dLbl>
            <c:dLbl>
              <c:idx val="1"/>
              <c:layout>
                <c:manualLayout>
                  <c:x val="-0.16194464528008842"/>
                  <c:y val="3.5232935785601181E-2"/>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23804562379619623"/>
                      <c:h val="0.35837583238811971"/>
                    </c:manualLayout>
                  </c15:layout>
                </c:ext>
                <c:ext xmlns:c16="http://schemas.microsoft.com/office/drawing/2014/chart" uri="{C3380CC4-5D6E-409C-BE32-E72D297353CC}">
                  <c16:uniqueId val="{00000003-C52B-4972-B687-E9861CDBB18D}"/>
                </c:ext>
              </c:extLst>
            </c:dLbl>
            <c:dLbl>
              <c:idx val="2"/>
              <c:layout>
                <c:manualLayout>
                  <c:x val="-0.18554337377568786"/>
                  <c:y val="-0.14498940076523889"/>
                </c:manualLayout>
              </c:layout>
              <c:showLegendKey val="0"/>
              <c:showVal val="1"/>
              <c:showCatName val="1"/>
              <c:showSerName val="0"/>
              <c:showPercent val="0"/>
              <c:showBubbleSize val="0"/>
              <c:extLst>
                <c:ext xmlns:c15="http://schemas.microsoft.com/office/drawing/2012/chart" uri="{CE6537A1-D6FC-4f65-9D91-7224C49458BB}">
                  <c15:layout>
                    <c:manualLayout>
                      <c:w val="0.22866891773401571"/>
                      <c:h val="0.30336393787536919"/>
                    </c:manualLayout>
                  </c15:layout>
                </c:ext>
                <c:ext xmlns:c16="http://schemas.microsoft.com/office/drawing/2014/chart" uri="{C3380CC4-5D6E-409C-BE32-E72D297353CC}">
                  <c16:uniqueId val="{00000005-C52B-4972-B687-E9861CDBB18D}"/>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Ja</c:v>
                </c:pt>
                <c:pt idx="1">
                  <c:v>Nei</c:v>
                </c:pt>
                <c:pt idx="2">
                  <c:v>Vet ikke</c:v>
                </c:pt>
              </c:strCache>
            </c:strRef>
          </c:cat>
          <c:val>
            <c:numRef>
              <c:f>Sheet1!$B$2:$B$4</c:f>
              <c:numCache>
                <c:formatCode>0%</c:formatCode>
                <c:ptCount val="3"/>
                <c:pt idx="0">
                  <c:v>0.63047743623283203</c:v>
                </c:pt>
                <c:pt idx="1">
                  <c:v>3.9099155458242087E-2</c:v>
                </c:pt>
                <c:pt idx="2">
                  <c:v>0.33</c:v>
                </c:pt>
              </c:numCache>
            </c:numRef>
          </c:val>
          <c:extLst>
            <c:ext xmlns:c16="http://schemas.microsoft.com/office/drawing/2014/chart" uri="{C3380CC4-5D6E-409C-BE32-E72D297353CC}">
              <c16:uniqueId val="{00000008-C52B-4972-B687-E9861CDBB18D}"/>
            </c:ext>
          </c:extLst>
        </c:ser>
        <c:dLbls>
          <c:showLegendKey val="0"/>
          <c:showVal val="1"/>
          <c:showCatName val="0"/>
          <c:showSerName val="0"/>
          <c:showPercent val="0"/>
          <c:showBubbleSize val="0"/>
          <c:showLeaderLines val="0"/>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54607732976539"/>
          <c:y val="9.9664550161125645E-2"/>
          <c:w val="0.58468497505910477"/>
          <c:h val="0.80212079368540112"/>
        </c:manualLayout>
      </c:layout>
      <c:doughnutChart>
        <c:varyColors val="1"/>
        <c:ser>
          <c:idx val="0"/>
          <c:order val="0"/>
          <c:tx>
            <c:strRef>
              <c:f>Sheet1!$B$1</c:f>
              <c:strCache>
                <c:ptCount val="1"/>
                <c:pt idx="0">
                  <c:v>2025</c:v>
                </c:pt>
              </c:strCache>
            </c:strRef>
          </c:tx>
          <c:spPr>
            <a:solidFill>
              <a:srgbClr val="66BAB3"/>
            </a:solidFill>
          </c:spPr>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1142-4203-8FB8-2589593EBCF6}"/>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1142-4203-8FB8-2589593EBCF6}"/>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1142-4203-8FB8-2589593EBCF6}"/>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1142-4203-8FB8-2589593EBCF6}"/>
              </c:ext>
            </c:extLst>
          </c:dPt>
          <c:dLbls>
            <c:dLbl>
              <c:idx val="0"/>
              <c:layout>
                <c:manualLayout>
                  <c:x val="0.14332855407757647"/>
                  <c:y val="-0.2502177763581985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142-4203-8FB8-2589593EBCF6}"/>
                </c:ext>
              </c:extLst>
            </c:dLbl>
            <c:dLbl>
              <c:idx val="1"/>
              <c:layout>
                <c:manualLayout>
                  <c:x val="-0.16194464528008842"/>
                  <c:y val="3.5232935785601181E-2"/>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23804562379619623"/>
                      <c:h val="0.35837583238811971"/>
                    </c:manualLayout>
                  </c15:layout>
                </c:ext>
                <c:ext xmlns:c16="http://schemas.microsoft.com/office/drawing/2014/chart" uri="{C3380CC4-5D6E-409C-BE32-E72D297353CC}">
                  <c16:uniqueId val="{00000003-1142-4203-8FB8-2589593EBCF6}"/>
                </c:ext>
              </c:extLst>
            </c:dLbl>
            <c:dLbl>
              <c:idx val="2"/>
              <c:layout>
                <c:manualLayout>
                  <c:x val="-0.16031964046790159"/>
                  <c:y val="-2.1218100313062392E-2"/>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extLst>
                <c:ext xmlns:c15="http://schemas.microsoft.com/office/drawing/2012/chart" uri="{CE6537A1-D6FC-4f65-9D91-7224C49458BB}">
                  <c15:layout>
                    <c:manualLayout>
                      <c:w val="0.20546950098724376"/>
                      <c:h val="0.53676150983892446"/>
                    </c:manualLayout>
                  </c15:layout>
                </c:ext>
                <c:ext xmlns:c16="http://schemas.microsoft.com/office/drawing/2014/chart" uri="{C3380CC4-5D6E-409C-BE32-E72D297353CC}">
                  <c16:uniqueId val="{00000005-1142-4203-8FB8-2589593EBCF6}"/>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Ja</c:v>
                </c:pt>
                <c:pt idx="1">
                  <c:v>Nei</c:v>
                </c:pt>
                <c:pt idx="2">
                  <c:v>Vet ikke</c:v>
                </c:pt>
              </c:strCache>
            </c:strRef>
          </c:cat>
          <c:val>
            <c:numRef>
              <c:f>Sheet1!$B$2:$B$4</c:f>
              <c:numCache>
                <c:formatCode>0%</c:formatCode>
                <c:ptCount val="3"/>
                <c:pt idx="0">
                  <c:v>0.60742608297043643</c:v>
                </c:pt>
                <c:pt idx="1">
                  <c:v>5.4687141874856772E-2</c:v>
                </c:pt>
                <c:pt idx="2">
                  <c:v>0.33</c:v>
                </c:pt>
              </c:numCache>
            </c:numRef>
          </c:val>
          <c:extLst>
            <c:ext xmlns:c16="http://schemas.microsoft.com/office/drawing/2014/chart" uri="{C3380CC4-5D6E-409C-BE32-E72D297353CC}">
              <c16:uniqueId val="{00000008-1142-4203-8FB8-2589593EBCF6}"/>
            </c:ext>
          </c:extLst>
        </c:ser>
        <c:dLbls>
          <c:showLegendKey val="0"/>
          <c:showVal val="1"/>
          <c:showCatName val="0"/>
          <c:showSerName val="0"/>
          <c:showPercent val="0"/>
          <c:showBubbleSize val="0"/>
          <c:showLeaderLines val="0"/>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32828778155933"/>
          <c:y val="0.1102735307049236"/>
          <c:w val="0.64139466044010285"/>
          <c:h val="0.87911748875127849"/>
        </c:manualLayout>
      </c:layout>
      <c:doughnutChart>
        <c:varyColors val="1"/>
        <c:ser>
          <c:idx val="0"/>
          <c:order val="0"/>
          <c:tx>
            <c:strRef>
              <c:f>Sheet1!$B$1</c:f>
              <c:strCache>
                <c:ptCount val="1"/>
                <c:pt idx="0">
                  <c:v>2024</c:v>
                </c:pt>
              </c:strCache>
            </c:strRef>
          </c:tx>
          <c:spPr>
            <a:solidFill>
              <a:srgbClr val="66BAB3"/>
            </a:solidFill>
          </c:spPr>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50E8-4EFA-95FB-BD69D8982AD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50E8-4EFA-95FB-BD69D8982AD3}"/>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50E8-4EFA-95FB-BD69D8982AD3}"/>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50E8-4EFA-95FB-BD69D8982AD3}"/>
              </c:ext>
            </c:extLst>
          </c:dPt>
          <c:dLbls>
            <c:dLbl>
              <c:idx val="0"/>
              <c:layout>
                <c:manualLayout>
                  <c:x val="0.23168139142916527"/>
                  <c:y val="-0.6186071494504631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5962725052609703"/>
                      <c:h val="0.20577885928120118"/>
                    </c:manualLayout>
                  </c15:layout>
                </c:ext>
                <c:ext xmlns:c16="http://schemas.microsoft.com/office/drawing/2014/chart" uri="{C3380CC4-5D6E-409C-BE32-E72D297353CC}">
                  <c16:uniqueId val="{00000001-50E8-4EFA-95FB-BD69D8982AD3}"/>
                </c:ext>
              </c:extLst>
            </c:dLbl>
            <c:dLbl>
              <c:idx val="1"/>
              <c:layout>
                <c:manualLayout>
                  <c:x val="-0.16452232745966588"/>
                  <c:y val="-4.9638890907658183E-2"/>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23804562379619623"/>
                      <c:h val="0.35837583238811971"/>
                    </c:manualLayout>
                  </c15:layout>
                </c:ext>
                <c:ext xmlns:c16="http://schemas.microsoft.com/office/drawing/2014/chart" uri="{C3380CC4-5D6E-409C-BE32-E72D297353CC}">
                  <c16:uniqueId val="{00000003-50E8-4EFA-95FB-BD69D8982AD3}"/>
                </c:ext>
              </c:extLst>
            </c:dLbl>
            <c:dLbl>
              <c:idx val="2"/>
              <c:layout>
                <c:manualLayout>
                  <c:x val="-0.18430637600348132"/>
                  <c:y val="-0.13261197834654165"/>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extLst>
                <c:ext xmlns:c15="http://schemas.microsoft.com/office/drawing/2012/chart" uri="{CE6537A1-D6FC-4f65-9D91-7224C49458BB}">
                  <c15:layout>
                    <c:manualLayout>
                      <c:w val="0.39879797387701016"/>
                      <c:h val="0.20081045928532226"/>
                    </c:manualLayout>
                  </c15:layout>
                </c:ext>
                <c:ext xmlns:c16="http://schemas.microsoft.com/office/drawing/2014/chart" uri="{C3380CC4-5D6E-409C-BE32-E72D297353CC}">
                  <c16:uniqueId val="{00000005-50E8-4EFA-95FB-BD69D8982AD3}"/>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Nei</c:v>
                </c:pt>
                <c:pt idx="2">
                  <c:v>Vet ikke</c:v>
                </c:pt>
              </c:strCache>
            </c:strRef>
          </c:cat>
          <c:val>
            <c:numRef>
              <c:f>Sheet1!$B$2:$B$4</c:f>
              <c:numCache>
                <c:formatCode>0%</c:formatCode>
                <c:ptCount val="3"/>
                <c:pt idx="0">
                  <c:v>0.78</c:v>
                </c:pt>
                <c:pt idx="1">
                  <c:v>0.04</c:v>
                </c:pt>
                <c:pt idx="2">
                  <c:v>0.18</c:v>
                </c:pt>
              </c:numCache>
            </c:numRef>
          </c:val>
          <c:extLst>
            <c:ext xmlns:c16="http://schemas.microsoft.com/office/drawing/2014/chart" uri="{C3380CC4-5D6E-409C-BE32-E72D297353CC}">
              <c16:uniqueId val="{00000008-50E8-4EFA-95FB-BD69D8982AD3}"/>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32828778155933"/>
          <c:y val="0.1102735307049236"/>
          <c:w val="0.64139466044010285"/>
          <c:h val="0.87911748875127849"/>
        </c:manualLayout>
      </c:layout>
      <c:doughnutChart>
        <c:varyColors val="1"/>
        <c:ser>
          <c:idx val="0"/>
          <c:order val="0"/>
          <c:tx>
            <c:strRef>
              <c:f>Sheet1!$B$1</c:f>
              <c:strCache>
                <c:ptCount val="1"/>
                <c:pt idx="0">
                  <c:v>2025</c:v>
                </c:pt>
              </c:strCache>
            </c:strRef>
          </c:tx>
          <c:spPr>
            <a:solidFill>
              <a:srgbClr val="66BAB3"/>
            </a:solidFill>
          </c:spPr>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FCF9-4145-9284-C14A8B3218F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FCF9-4145-9284-C14A8B3218F0}"/>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FCF9-4145-9284-C14A8B3218F0}"/>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FCF9-4145-9284-C14A8B3218F0}"/>
              </c:ext>
            </c:extLst>
          </c:dPt>
          <c:dLbls>
            <c:dLbl>
              <c:idx val="0"/>
              <c:layout>
                <c:manualLayout>
                  <c:x val="0.23168139142916527"/>
                  <c:y val="-0.6186071494504631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5962725052609703"/>
                      <c:h val="0.20577885928120118"/>
                    </c:manualLayout>
                  </c15:layout>
                </c:ext>
                <c:ext xmlns:c16="http://schemas.microsoft.com/office/drawing/2014/chart" uri="{C3380CC4-5D6E-409C-BE32-E72D297353CC}">
                  <c16:uniqueId val="{00000001-FCF9-4145-9284-C14A8B3218F0}"/>
                </c:ext>
              </c:extLst>
            </c:dLbl>
            <c:dLbl>
              <c:idx val="1"/>
              <c:layout>
                <c:manualLayout>
                  <c:x val="-0.16452232745966588"/>
                  <c:y val="-4.9638890907658183E-2"/>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23804562379619623"/>
                      <c:h val="0.35837583238811971"/>
                    </c:manualLayout>
                  </c15:layout>
                </c:ext>
                <c:ext xmlns:c16="http://schemas.microsoft.com/office/drawing/2014/chart" uri="{C3380CC4-5D6E-409C-BE32-E72D297353CC}">
                  <c16:uniqueId val="{00000003-FCF9-4145-9284-C14A8B3218F0}"/>
                </c:ext>
              </c:extLst>
            </c:dLbl>
            <c:dLbl>
              <c:idx val="2"/>
              <c:layout>
                <c:manualLayout>
                  <c:x val="-0.18430637600348132"/>
                  <c:y val="-0.13261197834654165"/>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extLst>
                <c:ext xmlns:c15="http://schemas.microsoft.com/office/drawing/2012/chart" uri="{CE6537A1-D6FC-4f65-9D91-7224C49458BB}">
                  <c15:layout>
                    <c:manualLayout>
                      <c:w val="0.39879797387701016"/>
                      <c:h val="0.20081045928532226"/>
                    </c:manualLayout>
                  </c15:layout>
                </c:ext>
                <c:ext xmlns:c16="http://schemas.microsoft.com/office/drawing/2014/chart" uri="{C3380CC4-5D6E-409C-BE32-E72D297353CC}">
                  <c16:uniqueId val="{00000005-FCF9-4145-9284-C14A8B3218F0}"/>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Nei</c:v>
                </c:pt>
                <c:pt idx="2">
                  <c:v>Vet ikke</c:v>
                </c:pt>
              </c:strCache>
            </c:strRef>
          </c:cat>
          <c:val>
            <c:numRef>
              <c:f>Sheet1!$B$2:$B$4</c:f>
              <c:numCache>
                <c:formatCode>0%</c:formatCode>
                <c:ptCount val="3"/>
                <c:pt idx="0">
                  <c:v>0.76979095917288998</c:v>
                </c:pt>
                <c:pt idx="1">
                  <c:v>2.8111085955776785E-2</c:v>
                </c:pt>
                <c:pt idx="2">
                  <c:v>0.2020979548713295</c:v>
                </c:pt>
              </c:numCache>
            </c:numRef>
          </c:val>
          <c:extLst>
            <c:ext xmlns:c16="http://schemas.microsoft.com/office/drawing/2014/chart" uri="{C3380CC4-5D6E-409C-BE32-E72D297353CC}">
              <c16:uniqueId val="{00000008-FCF9-4145-9284-C14A8B3218F0}"/>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33078388752725"/>
          <c:y val="5.3500145815106447E-2"/>
          <c:w val="0.58945906466313214"/>
          <c:h val="0.94072865134282457"/>
        </c:manualLayout>
      </c:layout>
      <c:barChart>
        <c:barDir val="bar"/>
        <c:grouping val="clustered"/>
        <c:varyColors val="0"/>
        <c:ser>
          <c:idx val="1"/>
          <c:order val="0"/>
          <c:tx>
            <c:strRef>
              <c:f>Sheet1!$B$1</c:f>
              <c:strCache>
                <c:ptCount val="1"/>
                <c:pt idx="0">
                  <c:v>Panel september 2025</c:v>
                </c:pt>
              </c:strCache>
            </c:strRef>
          </c:tx>
          <c:spPr>
            <a:solidFill>
              <a:srgbClr val="4A7E9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Sheet1!$A$2:$A$5</c:f>
              <c:strCache>
                <c:ptCount val="4"/>
                <c:pt idx="0">
                  <c:v>Ja</c:v>
                </c:pt>
                <c:pt idx="1">
                  <c:v>Nei</c:v>
                </c:pt>
                <c:pt idx="2">
                  <c:v>Vet ikke</c:v>
                </c:pt>
                <c:pt idx="3">
                  <c:v>Ikke relevant</c:v>
                </c:pt>
              </c:strCache>
            </c:strRef>
          </c:cat>
          <c:val>
            <c:numRef>
              <c:f>Sheet1!$B$2:$B$5</c:f>
              <c:numCache>
                <c:formatCode>0%</c:formatCode>
                <c:ptCount val="4"/>
                <c:pt idx="0">
                  <c:v>0.38469540000420271</c:v>
                </c:pt>
                <c:pt idx="1">
                  <c:v>0.21093996259482609</c:v>
                </c:pt>
                <c:pt idx="2">
                  <c:v>0.38173240590917684</c:v>
                </c:pt>
                <c:pt idx="3">
                  <c:v>2.263223149179391E-2</c:v>
                </c:pt>
              </c:numCache>
            </c:numRef>
          </c:val>
          <c:extLst xmlns:c15="http://schemas.microsoft.com/office/drawing/2012/chart">
            <c:ext xmlns:c16="http://schemas.microsoft.com/office/drawing/2014/chart" uri="{C3380CC4-5D6E-409C-BE32-E72D297353CC}">
              <c16:uniqueId val="{00000001-4FC3-41EA-8FAD-5129DCAF20EE}"/>
            </c:ext>
          </c:extLst>
        </c:ser>
        <c:dLbls>
          <c:dLblPos val="outEnd"/>
          <c:showLegendKey val="0"/>
          <c:showVal val="1"/>
          <c:showCatName val="0"/>
          <c:showSerName val="0"/>
          <c:showPercent val="0"/>
          <c:showBubbleSize val="0"/>
        </c:dLbls>
        <c:gapWidth val="150"/>
        <c:overlap val="-20"/>
        <c:axId val="232634464"/>
        <c:axId val="232634856"/>
        <c:extLst/>
      </c:barChart>
      <c:catAx>
        <c:axId val="232634464"/>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4999"/>
              </a:schemeClr>
            </a:solidFill>
            <a:prstDash val="solid"/>
            <a:round/>
          </a:ln>
          <a:effectLst/>
        </c:spPr>
        <c:txPr>
          <a:bodyPr rot="-60000000" spcFirstLastPara="1" vertOverflow="ellipsis" vert="horz" wrap="square" anchor="ctr" anchorCtr="1"/>
          <a:lstStyle/>
          <a:p>
            <a:pPr algn="ctr">
              <a:defRPr sz="2400" b="0" i="0" u="none" strike="noStrike" kern="1200" baseline="0">
                <a:solidFill>
                  <a:schemeClr val="tx1"/>
                </a:solidFill>
                <a:latin typeface="+mn-lt"/>
                <a:ea typeface="+mn-ea"/>
                <a:cs typeface="+mn-cs"/>
              </a:defRPr>
            </a:pPr>
            <a:endParaRPr lang="nb-NO"/>
          </a:p>
        </c:txPr>
        <c:crossAx val="232634856"/>
        <c:crosses val="autoZero"/>
        <c:auto val="1"/>
        <c:lblAlgn val="ctr"/>
        <c:lblOffset val="100"/>
        <c:noMultiLvlLbl val="0"/>
      </c:catAx>
      <c:valAx>
        <c:axId val="232634856"/>
        <c:scaling>
          <c:orientation val="minMax"/>
          <c:max val="1"/>
        </c:scaling>
        <c:delete val="1"/>
        <c:axPos val="t"/>
        <c:majorGridlines>
          <c:spPr>
            <a:ln w="9525" cap="flat" cmpd="sng" algn="ctr">
              <a:noFill/>
              <a:prstDash val="solid"/>
              <a:round/>
            </a:ln>
            <a:effectLst/>
          </c:spPr>
        </c:majorGridlines>
        <c:numFmt formatCode="0%" sourceLinked="1"/>
        <c:majorTickMark val="out"/>
        <c:minorTickMark val="none"/>
        <c:tickLblPos val="nextTo"/>
        <c:crossAx val="232634464"/>
        <c:crosses val="autoZero"/>
        <c:crossBetween val="between"/>
      </c:valAx>
      <c:spPr>
        <a:noFill/>
        <a:ln>
          <a:noFill/>
        </a:ln>
        <a:effectLst/>
      </c:spPr>
    </c:plotArea>
    <c:plotVisOnly val="1"/>
    <c:dispBlanksAs val="gap"/>
    <c:showDLblsOverMax val="0"/>
  </c:chart>
  <c:spPr>
    <a:noFill/>
    <a:ln w="12700" cap="flat" cmpd="sng" algn="ctr">
      <a:noFill/>
      <a:prstDash val="solid"/>
    </a:ln>
    <a:effectLst/>
  </c:spPr>
  <c:txPr>
    <a:bodyPr/>
    <a:lstStyle/>
    <a:p>
      <a:pPr>
        <a:defRPr sz="2400"/>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79846376197884E-2"/>
          <c:y val="0.11796632996632997"/>
          <c:w val="0.83151217362111673"/>
          <c:h val="0.86172888994936236"/>
        </c:manualLayout>
      </c:layout>
      <c:lineChart>
        <c:grouping val="standard"/>
        <c:varyColors val="0"/>
        <c:ser>
          <c:idx val="0"/>
          <c:order val="0"/>
          <c:tx>
            <c:strRef>
              <c:f>Sheet1!$A$2</c:f>
              <c:strCache>
                <c:ptCount val="1"/>
                <c:pt idx="0">
                  <c:v>Ja</c:v>
                </c:pt>
              </c:strCache>
            </c:strRef>
          </c:tx>
          <c:spPr>
            <a:ln w="44450" cap="rnd" cmpd="sng" algn="ctr">
              <a:solidFill>
                <a:srgbClr val="00B050"/>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0">
                <a:spAutoFit/>
              </a:bodyPr>
              <a:lstStyle/>
              <a:p>
                <a:pPr algn="ctr">
                  <a:defRPr lang="en-US" sz="2000"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Sheet1!$B$1:$G$1</c:f>
              <c:strCache>
                <c:ptCount val="6"/>
                <c:pt idx="0">
                  <c:v>Panel jan 2022</c:v>
                </c:pt>
                <c:pt idx="1">
                  <c:v>Panel jun 2022</c:v>
                </c:pt>
                <c:pt idx="2">
                  <c:v>Panel sep 2023</c:v>
                </c:pt>
                <c:pt idx="3">
                  <c:v>Panel jun 2024</c:v>
                </c:pt>
                <c:pt idx="4">
                  <c:v>Panel jan 2025 </c:v>
                </c:pt>
                <c:pt idx="5">
                  <c:v>Panel sep 2025</c:v>
                </c:pt>
              </c:strCache>
            </c:strRef>
          </c:cat>
          <c:val>
            <c:numRef>
              <c:f>Sheet1!$B$2:$G$2</c:f>
              <c:numCache>
                <c:formatCode>0%</c:formatCode>
                <c:ptCount val="6"/>
                <c:pt idx="0">
                  <c:v>0.3</c:v>
                </c:pt>
                <c:pt idx="1">
                  <c:v>0.27</c:v>
                </c:pt>
                <c:pt idx="2">
                  <c:v>0.26</c:v>
                </c:pt>
                <c:pt idx="3">
                  <c:v>0.23</c:v>
                </c:pt>
                <c:pt idx="4">
                  <c:v>0.24</c:v>
                </c:pt>
                <c:pt idx="5">
                  <c:v>0.244840591018677</c:v>
                </c:pt>
              </c:numCache>
            </c:numRef>
          </c:val>
          <c:smooth val="0"/>
          <c:extLst xmlns:c15="http://schemas.microsoft.com/office/drawing/2012/chart">
            <c:ext xmlns:c16="http://schemas.microsoft.com/office/drawing/2014/chart" uri="{C3380CC4-5D6E-409C-BE32-E72D297353CC}">
              <c16:uniqueId val="{00000002-F859-4239-8133-83384C8B5C05}"/>
            </c:ext>
          </c:extLst>
        </c:ser>
        <c:ser>
          <c:idx val="2"/>
          <c:order val="1"/>
          <c:tx>
            <c:strRef>
              <c:f>Sheet1!$A$3</c:f>
              <c:strCache>
                <c:ptCount val="1"/>
                <c:pt idx="0">
                  <c:v>Nei</c:v>
                </c:pt>
              </c:strCache>
            </c:strRef>
          </c:tx>
          <c:spPr>
            <a:ln w="44450" cap="rnd" cmpd="sng" algn="ctr">
              <a:solidFill>
                <a:schemeClr val="accent5">
                  <a:lumMod val="75000"/>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0">
                <a:spAutoFit/>
              </a:bodyPr>
              <a:lstStyle/>
              <a:p>
                <a:pPr algn="ctr">
                  <a:defRPr lang="en-US" sz="2000"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Sheet1!$B$1:$G$1</c:f>
              <c:strCache>
                <c:ptCount val="6"/>
                <c:pt idx="0">
                  <c:v>Panel jan 2022</c:v>
                </c:pt>
                <c:pt idx="1">
                  <c:v>Panel jun 2022</c:v>
                </c:pt>
                <c:pt idx="2">
                  <c:v>Panel sep 2023</c:v>
                </c:pt>
                <c:pt idx="3">
                  <c:v>Panel jun 2024</c:v>
                </c:pt>
                <c:pt idx="4">
                  <c:v>Panel jan 2025 </c:v>
                </c:pt>
                <c:pt idx="5">
                  <c:v>Panel sep 2025</c:v>
                </c:pt>
              </c:strCache>
            </c:strRef>
          </c:cat>
          <c:val>
            <c:numRef>
              <c:f>Sheet1!$B$3:$G$3</c:f>
              <c:numCache>
                <c:formatCode>0%</c:formatCode>
                <c:ptCount val="6"/>
                <c:pt idx="0">
                  <c:v>0.56999999999999995</c:v>
                </c:pt>
                <c:pt idx="1">
                  <c:v>0.63</c:v>
                </c:pt>
                <c:pt idx="2">
                  <c:v>0.59</c:v>
                </c:pt>
                <c:pt idx="3">
                  <c:v>0.63</c:v>
                </c:pt>
                <c:pt idx="4">
                  <c:v>0.61</c:v>
                </c:pt>
                <c:pt idx="5">
                  <c:v>0.6164480857917406</c:v>
                </c:pt>
              </c:numCache>
            </c:numRef>
          </c:val>
          <c:smooth val="0"/>
          <c:extLst>
            <c:ext xmlns:c16="http://schemas.microsoft.com/office/drawing/2014/chart" uri="{C3380CC4-5D6E-409C-BE32-E72D297353CC}">
              <c16:uniqueId val="{00000000-F859-4239-8133-83384C8B5C05}"/>
            </c:ext>
          </c:extLst>
        </c:ser>
        <c:ser>
          <c:idx val="1"/>
          <c:order val="2"/>
          <c:tx>
            <c:strRef>
              <c:f>Sheet1!$A$4</c:f>
              <c:strCache>
                <c:ptCount val="1"/>
                <c:pt idx="0">
                  <c:v>Ikke sikker</c:v>
                </c:pt>
              </c:strCache>
            </c:strRef>
          </c:tx>
          <c:spPr>
            <a:ln w="44450" cap="rnd" cmpd="sng" algn="ctr">
              <a:solidFill>
                <a:schemeClr val="bg1">
                  <a:lumMod val="50000"/>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0">
                <a:spAutoFit/>
              </a:bodyPr>
              <a:lstStyle/>
              <a:p>
                <a:pPr algn="ctr">
                  <a:defRPr lang="en-US" sz="2000"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Sheet1!$B$1:$G$1</c:f>
              <c:strCache>
                <c:ptCount val="6"/>
                <c:pt idx="0">
                  <c:v>Panel jan 2022</c:v>
                </c:pt>
                <c:pt idx="1">
                  <c:v>Panel jun 2022</c:v>
                </c:pt>
                <c:pt idx="2">
                  <c:v>Panel sep 2023</c:v>
                </c:pt>
                <c:pt idx="3">
                  <c:v>Panel jun 2024</c:v>
                </c:pt>
                <c:pt idx="4">
                  <c:v>Panel jan 2025 </c:v>
                </c:pt>
                <c:pt idx="5">
                  <c:v>Panel sep 2025</c:v>
                </c:pt>
              </c:strCache>
            </c:strRef>
          </c:cat>
          <c:val>
            <c:numRef>
              <c:f>Sheet1!$B$4:$G$4</c:f>
              <c:numCache>
                <c:formatCode>0%</c:formatCode>
                <c:ptCount val="6"/>
                <c:pt idx="0">
                  <c:v>0.13</c:v>
                </c:pt>
                <c:pt idx="1">
                  <c:v>0.1</c:v>
                </c:pt>
                <c:pt idx="2">
                  <c:v>0.15</c:v>
                </c:pt>
                <c:pt idx="3">
                  <c:v>0.14000000000000001</c:v>
                </c:pt>
                <c:pt idx="4">
                  <c:v>0.15</c:v>
                </c:pt>
                <c:pt idx="5">
                  <c:v>0.13871132318957963</c:v>
                </c:pt>
              </c:numCache>
            </c:numRef>
          </c:val>
          <c:smooth val="0"/>
          <c:extLst>
            <c:ext xmlns:c16="http://schemas.microsoft.com/office/drawing/2014/chart" uri="{C3380CC4-5D6E-409C-BE32-E72D297353CC}">
              <c16:uniqueId val="{00000001-F859-4239-8133-83384C8B5C05}"/>
            </c:ext>
          </c:extLst>
        </c:ser>
        <c:dLbls>
          <c:dLblPos val="t"/>
          <c:showLegendKey val="0"/>
          <c:showVal val="1"/>
          <c:showCatName val="0"/>
          <c:showSerName val="0"/>
          <c:showPercent val="0"/>
          <c:showBubbleSize val="0"/>
        </c:dLbls>
        <c:smooth val="0"/>
        <c:axId val="232634464"/>
        <c:axId val="232634856"/>
      </c:lineChart>
      <c:catAx>
        <c:axId val="23263446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4999"/>
              </a:schemeClr>
            </a:solidFill>
            <a:prstDash val="solid"/>
            <a:round/>
          </a:ln>
          <a:effectLst/>
        </c:spPr>
        <c:txPr>
          <a:bodyPr rot="-60000000" spcFirstLastPara="1" vertOverflow="ellipsis" vert="horz" wrap="square" anchor="ctr" anchorCtr="1"/>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max val="1"/>
        </c:scaling>
        <c:delete val="0"/>
        <c:axPos val="l"/>
        <c:majorGridlines>
          <c:spPr>
            <a:ln w="9525" cap="flat" cmpd="sng" algn="ctr">
              <a:no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4999"/>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b-NO"/>
          </a:p>
        </c:txPr>
        <c:crossAx val="232634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w="12700" cap="flat" cmpd="sng" algn="ctr">
      <a:noFill/>
      <a:prstDash val="solid"/>
    </a:ln>
    <a:effectLst/>
  </c:spPr>
  <c:txPr>
    <a:bodyPr/>
    <a:lstStyle/>
    <a:p>
      <a:pPr>
        <a:defRPr/>
      </a:pPr>
      <a:endParaRPr lang="nb-NO"/>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12671663153518"/>
          <c:y val="7.8909090909090915E-2"/>
          <c:w val="0.40452500424232213"/>
          <c:h val="0.90078612900660127"/>
        </c:manualLayout>
      </c:layout>
      <c:barChart>
        <c:barDir val="bar"/>
        <c:grouping val="clustered"/>
        <c:varyColors val="0"/>
        <c:ser>
          <c:idx val="2"/>
          <c:order val="0"/>
          <c:tx>
            <c:strRef>
              <c:f>Sheet1!$D$1</c:f>
              <c:strCache>
                <c:ptCount val="1"/>
                <c:pt idx="0">
                  <c:v>Panel sept 2025</c:v>
                </c:pt>
              </c:strCache>
            </c:strRef>
          </c:tx>
          <c:spPr>
            <a:solidFill>
              <a:srgbClr val="4A7E9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Sheet1!$A$2:$A$11</c:f>
              <c:strCache>
                <c:ptCount val="10"/>
                <c:pt idx="0">
                  <c:v>Før 62 år</c:v>
                </c:pt>
                <c:pt idx="1">
                  <c:v>62 år</c:v>
                </c:pt>
                <c:pt idx="2">
                  <c:v>63 år</c:v>
                </c:pt>
                <c:pt idx="3">
                  <c:v>64 år</c:v>
                </c:pt>
                <c:pt idx="4">
                  <c:v>65 år</c:v>
                </c:pt>
                <c:pt idx="5">
                  <c:v>66 år</c:v>
                </c:pt>
                <c:pt idx="6">
                  <c:v>67 år</c:v>
                </c:pt>
                <c:pt idx="7">
                  <c:v>68-70 år</c:v>
                </c:pt>
                <c:pt idx="8">
                  <c:v>Etter 70 år</c:v>
                </c:pt>
                <c:pt idx="9">
                  <c:v>Vet ikke</c:v>
                </c:pt>
              </c:strCache>
            </c:strRef>
          </c:cat>
          <c:val>
            <c:numRef>
              <c:f>Sheet1!$D$2:$D$11</c:f>
              <c:numCache>
                <c:formatCode>0%</c:formatCode>
                <c:ptCount val="10"/>
                <c:pt idx="0">
                  <c:v>0.05</c:v>
                </c:pt>
                <c:pt idx="1">
                  <c:v>0.08</c:v>
                </c:pt>
                <c:pt idx="2">
                  <c:v>0.01</c:v>
                </c:pt>
                <c:pt idx="3">
                  <c:v>0.04</c:v>
                </c:pt>
                <c:pt idx="4">
                  <c:v>0.12</c:v>
                </c:pt>
                <c:pt idx="5">
                  <c:v>0.01</c:v>
                </c:pt>
                <c:pt idx="6">
                  <c:v>0.18</c:v>
                </c:pt>
                <c:pt idx="7">
                  <c:v>0.21</c:v>
                </c:pt>
                <c:pt idx="8">
                  <c:v>0.18</c:v>
                </c:pt>
                <c:pt idx="9">
                  <c:v>0.11</c:v>
                </c:pt>
              </c:numCache>
            </c:numRef>
          </c:val>
          <c:extLst>
            <c:ext xmlns:c16="http://schemas.microsoft.com/office/drawing/2014/chart" uri="{C3380CC4-5D6E-409C-BE32-E72D297353CC}">
              <c16:uniqueId val="{00000000-CF0F-44C3-BBFC-46C15053CF1D}"/>
            </c:ext>
          </c:extLst>
        </c:ser>
        <c:ser>
          <c:idx val="0"/>
          <c:order val="1"/>
          <c:tx>
            <c:strRef>
              <c:f>Sheet1!$C$1</c:f>
              <c:strCache>
                <c:ptCount val="1"/>
                <c:pt idx="0">
                  <c:v>Panel des 2023</c:v>
                </c:pt>
              </c:strCache>
            </c:strRef>
          </c:tx>
          <c:spPr>
            <a:solidFill>
              <a:srgbClr val="52AAE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Sheet1!$A$2:$A$11</c:f>
              <c:strCache>
                <c:ptCount val="10"/>
                <c:pt idx="0">
                  <c:v>Før 62 år</c:v>
                </c:pt>
                <c:pt idx="1">
                  <c:v>62 år</c:v>
                </c:pt>
                <c:pt idx="2">
                  <c:v>63 år</c:v>
                </c:pt>
                <c:pt idx="3">
                  <c:v>64 år</c:v>
                </c:pt>
                <c:pt idx="4">
                  <c:v>65 år</c:v>
                </c:pt>
                <c:pt idx="5">
                  <c:v>66 år</c:v>
                </c:pt>
                <c:pt idx="6">
                  <c:v>67 år</c:v>
                </c:pt>
                <c:pt idx="7">
                  <c:v>68-70 år</c:v>
                </c:pt>
                <c:pt idx="8">
                  <c:v>Etter 70 år</c:v>
                </c:pt>
                <c:pt idx="9">
                  <c:v>Vet ikke</c:v>
                </c:pt>
              </c:strCache>
            </c:strRef>
          </c:cat>
          <c:val>
            <c:numRef>
              <c:f>Sheet1!$C$2:$C$11</c:f>
              <c:numCache>
                <c:formatCode>0%</c:formatCode>
                <c:ptCount val="10"/>
                <c:pt idx="0">
                  <c:v>0.03</c:v>
                </c:pt>
                <c:pt idx="1">
                  <c:v>0.06</c:v>
                </c:pt>
                <c:pt idx="2">
                  <c:v>0.02</c:v>
                </c:pt>
                <c:pt idx="3">
                  <c:v>0.02</c:v>
                </c:pt>
                <c:pt idx="4">
                  <c:v>0.12</c:v>
                </c:pt>
                <c:pt idx="5">
                  <c:v>0.02</c:v>
                </c:pt>
                <c:pt idx="6">
                  <c:v>0.2</c:v>
                </c:pt>
                <c:pt idx="7">
                  <c:v>0.24</c:v>
                </c:pt>
                <c:pt idx="8">
                  <c:v>0.21</c:v>
                </c:pt>
                <c:pt idx="9">
                  <c:v>7.0000000000000007E-2</c:v>
                </c:pt>
              </c:numCache>
            </c:numRef>
          </c:val>
          <c:extLst>
            <c:ext xmlns:c16="http://schemas.microsoft.com/office/drawing/2014/chart" uri="{C3380CC4-5D6E-409C-BE32-E72D297353CC}">
              <c16:uniqueId val="{00000002-24CC-4F74-8F55-93DDD2561880}"/>
            </c:ext>
          </c:extLst>
        </c:ser>
        <c:ser>
          <c:idx val="1"/>
          <c:order val="2"/>
          <c:tx>
            <c:strRef>
              <c:f>Sheet1!$B$1</c:f>
              <c:strCache>
                <c:ptCount val="1"/>
                <c:pt idx="0">
                  <c:v>Panel jan 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Sheet1!$A$2:$A$11</c:f>
              <c:strCache>
                <c:ptCount val="10"/>
                <c:pt idx="0">
                  <c:v>Før 62 år</c:v>
                </c:pt>
                <c:pt idx="1">
                  <c:v>62 år</c:v>
                </c:pt>
                <c:pt idx="2">
                  <c:v>63 år</c:v>
                </c:pt>
                <c:pt idx="3">
                  <c:v>64 år</c:v>
                </c:pt>
                <c:pt idx="4">
                  <c:v>65 år</c:v>
                </c:pt>
                <c:pt idx="5">
                  <c:v>66 år</c:v>
                </c:pt>
                <c:pt idx="6">
                  <c:v>67 år</c:v>
                </c:pt>
                <c:pt idx="7">
                  <c:v>68-70 år</c:v>
                </c:pt>
                <c:pt idx="8">
                  <c:v>Etter 70 år</c:v>
                </c:pt>
                <c:pt idx="9">
                  <c:v>Vet ikke</c:v>
                </c:pt>
              </c:strCache>
            </c:strRef>
          </c:cat>
          <c:val>
            <c:numRef>
              <c:f>Sheet1!$B$2:$B$11</c:f>
              <c:numCache>
                <c:formatCode>0%</c:formatCode>
                <c:ptCount val="10"/>
                <c:pt idx="0">
                  <c:v>0.03</c:v>
                </c:pt>
                <c:pt idx="1">
                  <c:v>7.0000000000000007E-2</c:v>
                </c:pt>
                <c:pt idx="2">
                  <c:v>0.01</c:v>
                </c:pt>
                <c:pt idx="3">
                  <c:v>0.01</c:v>
                </c:pt>
                <c:pt idx="4">
                  <c:v>0.11</c:v>
                </c:pt>
                <c:pt idx="5">
                  <c:v>0.02</c:v>
                </c:pt>
                <c:pt idx="6">
                  <c:v>0.21</c:v>
                </c:pt>
                <c:pt idx="7">
                  <c:v>0.24</c:v>
                </c:pt>
                <c:pt idx="8">
                  <c:v>0.17</c:v>
                </c:pt>
                <c:pt idx="9">
                  <c:v>0.13</c:v>
                </c:pt>
              </c:numCache>
            </c:numRef>
          </c:val>
          <c:extLst>
            <c:ext xmlns:c16="http://schemas.microsoft.com/office/drawing/2014/chart" uri="{C3380CC4-5D6E-409C-BE32-E72D297353CC}">
              <c16:uniqueId val="{00000000-92AA-4C65-84DA-AC1FACD14D25}"/>
            </c:ext>
          </c:extLst>
        </c:ser>
        <c:dLbls>
          <c:dLblPos val="outEnd"/>
          <c:showLegendKey val="0"/>
          <c:showVal val="1"/>
          <c:showCatName val="0"/>
          <c:showSerName val="0"/>
          <c:showPercent val="0"/>
          <c:showBubbleSize val="0"/>
        </c:dLbls>
        <c:gapWidth val="100"/>
        <c:axId val="232634464"/>
        <c:axId val="232634856"/>
        <c:extLst/>
      </c:barChart>
      <c:catAx>
        <c:axId val="232634464"/>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4999"/>
              </a:schemeClr>
            </a:solidFill>
            <a:prstDash val="solid"/>
            <a:round/>
          </a:ln>
          <a:effectLst/>
        </c:spPr>
        <c:txPr>
          <a:bodyPr rot="-60000000" spcFirstLastPara="1" vertOverflow="ellipsis" vert="horz" wrap="square" anchor="ctr" anchorCtr="1"/>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w="9525" cap="flat" cmpd="sng" algn="ctr">
              <a:noFill/>
              <a:prstDash val="solid"/>
              <a:round/>
            </a:ln>
            <a:effectLst/>
          </c:spPr>
        </c:majorGridlines>
        <c:numFmt formatCode="0%" sourceLinked="1"/>
        <c:majorTickMark val="out"/>
        <c:minorTickMark val="none"/>
        <c:tickLblPos val="nextTo"/>
        <c:crossAx val="232634464"/>
        <c:crosses val="autoZero"/>
        <c:crossBetween val="between"/>
      </c:valAx>
      <c:spPr>
        <a:noFill/>
        <a:ln>
          <a:noFill/>
        </a:ln>
        <a:effectLst/>
      </c:spPr>
    </c:plotArea>
    <c:legend>
      <c:legendPos val="r"/>
      <c:layout>
        <c:manualLayout>
          <c:xMode val="edge"/>
          <c:yMode val="edge"/>
          <c:x val="0.56985067413263757"/>
          <c:y val="0.48445207985365468"/>
          <c:w val="0.16773611356253143"/>
          <c:h val="0.113622206315119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w="12700" cap="flat" cmpd="sng" algn="ctr">
      <a:noFill/>
      <a:prstDash val="solid"/>
    </a:ln>
    <a:effectLst/>
  </c:spPr>
  <c:txPr>
    <a:bodyPr/>
    <a:lstStyle/>
    <a:p>
      <a:pPr>
        <a:defRPr/>
      </a:pPr>
      <a:endParaRPr lang="nb-NO"/>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93416955403136"/>
          <c:y val="5.3500145815106447E-2"/>
          <c:w val="0.62185567899662786"/>
          <c:h val="0.94072865134282457"/>
        </c:manualLayout>
      </c:layout>
      <c:barChart>
        <c:barDir val="bar"/>
        <c:grouping val="clustered"/>
        <c:varyColors val="0"/>
        <c:ser>
          <c:idx val="1"/>
          <c:order val="0"/>
          <c:tx>
            <c:strRef>
              <c:f>Sheet1!$B$1</c:f>
              <c:strCache>
                <c:ptCount val="1"/>
                <c:pt idx="0">
                  <c:v>Panel september 2025</c:v>
                </c:pt>
              </c:strCache>
            </c:strRef>
          </c:tx>
          <c:spPr>
            <a:solidFill>
              <a:srgbClr val="4A7E9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Sheet1!$A$2:$A$4</c:f>
              <c:strCache>
                <c:ptCount val="3"/>
                <c:pt idx="0">
                  <c:v>Ja</c:v>
                </c:pt>
                <c:pt idx="1">
                  <c:v>Nei</c:v>
                </c:pt>
                <c:pt idx="2">
                  <c:v>Vet ikke</c:v>
                </c:pt>
              </c:strCache>
            </c:strRef>
          </c:cat>
          <c:val>
            <c:numRef>
              <c:f>Sheet1!$B$2:$B$4</c:f>
              <c:numCache>
                <c:formatCode>0%</c:formatCode>
                <c:ptCount val="3"/>
                <c:pt idx="0">
                  <c:v>0.4552384382221405</c:v>
                </c:pt>
                <c:pt idx="1">
                  <c:v>0.27524183948060843</c:v>
                </c:pt>
                <c:pt idx="2">
                  <c:v>0.26951972229725035</c:v>
                </c:pt>
              </c:numCache>
            </c:numRef>
          </c:val>
          <c:extLst xmlns:c15="http://schemas.microsoft.com/office/drawing/2012/chart">
            <c:ext xmlns:c16="http://schemas.microsoft.com/office/drawing/2014/chart" uri="{C3380CC4-5D6E-409C-BE32-E72D297353CC}">
              <c16:uniqueId val="{00000001-4FC3-41EA-8FAD-5129DCAF20EE}"/>
            </c:ext>
          </c:extLst>
        </c:ser>
        <c:dLbls>
          <c:dLblPos val="outEnd"/>
          <c:showLegendKey val="0"/>
          <c:showVal val="1"/>
          <c:showCatName val="0"/>
          <c:showSerName val="0"/>
          <c:showPercent val="0"/>
          <c:showBubbleSize val="0"/>
        </c:dLbls>
        <c:gapWidth val="150"/>
        <c:overlap val="-20"/>
        <c:axId val="232634464"/>
        <c:axId val="232634856"/>
        <c:extLst/>
      </c:barChart>
      <c:catAx>
        <c:axId val="232634464"/>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4999"/>
              </a:schemeClr>
            </a:solidFill>
            <a:prstDash val="solid"/>
            <a:round/>
          </a:ln>
          <a:effectLst/>
        </c:spPr>
        <c:txPr>
          <a:bodyPr rot="-60000000" spcFirstLastPara="1" vertOverflow="ellipsis" vert="horz" wrap="square" anchor="ctr" anchorCtr="1"/>
          <a:lstStyle/>
          <a:p>
            <a:pPr algn="ctr">
              <a:defRPr sz="2400" b="0" i="0" u="none" strike="noStrike" kern="1200" baseline="0">
                <a:solidFill>
                  <a:schemeClr val="tx1"/>
                </a:solidFill>
                <a:latin typeface="+mn-lt"/>
                <a:ea typeface="+mn-ea"/>
                <a:cs typeface="+mn-cs"/>
              </a:defRPr>
            </a:pPr>
            <a:endParaRPr lang="nb-NO"/>
          </a:p>
        </c:txPr>
        <c:crossAx val="232634856"/>
        <c:crosses val="autoZero"/>
        <c:auto val="1"/>
        <c:lblAlgn val="ctr"/>
        <c:lblOffset val="100"/>
        <c:noMultiLvlLbl val="0"/>
      </c:catAx>
      <c:valAx>
        <c:axId val="232634856"/>
        <c:scaling>
          <c:orientation val="minMax"/>
          <c:max val="1"/>
        </c:scaling>
        <c:delete val="1"/>
        <c:axPos val="t"/>
        <c:majorGridlines>
          <c:spPr>
            <a:ln w="9525" cap="flat" cmpd="sng" algn="ctr">
              <a:noFill/>
              <a:prstDash val="solid"/>
              <a:round/>
            </a:ln>
            <a:effectLst/>
          </c:spPr>
        </c:majorGridlines>
        <c:numFmt formatCode="0%" sourceLinked="1"/>
        <c:majorTickMark val="out"/>
        <c:minorTickMark val="none"/>
        <c:tickLblPos val="nextTo"/>
        <c:crossAx val="232634464"/>
        <c:crosses val="autoZero"/>
        <c:crossBetween val="between"/>
      </c:valAx>
      <c:spPr>
        <a:noFill/>
        <a:ln>
          <a:noFill/>
        </a:ln>
        <a:effectLst/>
      </c:spPr>
    </c:plotArea>
    <c:plotVisOnly val="1"/>
    <c:dispBlanksAs val="gap"/>
    <c:showDLblsOverMax val="0"/>
  </c:chart>
  <c:spPr>
    <a:noFill/>
    <a:ln w="12700" cap="flat" cmpd="sng" algn="ctr">
      <a:noFill/>
      <a:prstDash val="solid"/>
    </a:ln>
    <a:effectLst/>
  </c:spPr>
  <c:txPr>
    <a:bodyPr/>
    <a:lstStyle/>
    <a:p>
      <a:pPr>
        <a:defRPr sz="2400"/>
      </a:pPr>
      <a:endParaRPr lang="nb-NO"/>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58112290793123"/>
          <c:y val="5.3500145815106447E-2"/>
          <c:w val="0.54920872564272805"/>
          <c:h val="0.94072865134282457"/>
        </c:manualLayout>
      </c:layout>
      <c:barChart>
        <c:barDir val="bar"/>
        <c:grouping val="clustered"/>
        <c:varyColors val="0"/>
        <c:ser>
          <c:idx val="1"/>
          <c:order val="0"/>
          <c:tx>
            <c:strRef>
              <c:f>Sheet1!$B$1</c:f>
              <c:strCache>
                <c:ptCount val="1"/>
                <c:pt idx="0">
                  <c:v>Andel bekymrede (4+5)</c:v>
                </c:pt>
              </c:strCache>
            </c:strRef>
          </c:tx>
          <c:spPr>
            <a:solidFill>
              <a:srgbClr val="4A7E94"/>
            </a:solidFill>
            <a:ln>
              <a:noFill/>
            </a:ln>
            <a:effectLst/>
          </c:spPr>
          <c:invertIfNegative val="0"/>
          <c:dLbls>
            <c:spPr>
              <a:noFill/>
              <a:ln>
                <a:noFill/>
              </a:ln>
              <a:effectLst/>
            </c:spPr>
            <c:txPr>
              <a:bodyPr rot="0" spcFirstLastPara="1" vertOverflow="ellipsis" vert="horz" wrap="square" anchor="ctr" anchorCtr="0"/>
              <a:lstStyle/>
              <a:p>
                <a:pPr algn="ctr">
                  <a:defRPr lang="en-US" sz="24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Sheet1!$A$2:$A$10</c:f>
              <c:strCache>
                <c:ptCount val="9"/>
                <c:pt idx="0">
                  <c:v>Desinformasjon, påvirkningskampanjer og svekket tillit</c:v>
                </c:pt>
                <c:pt idx="1">
                  <c:v>Cyberangrep og digitale trusler</c:v>
                </c:pt>
                <c:pt idx="2">
                  <c:v>Klimaendringer og ekstremvær</c:v>
                </c:pt>
                <c:pt idx="3">
                  <c:v>Sikkerhetspolitiske militære trusler</c:v>
                </c:pt>
                <c:pt idx="4">
                  <c:v>Kritisk infrastruktur som svikter</c:v>
                </c:pt>
                <c:pt idx="5">
                  <c:v>Terrorisme eller voldelig ekstremisme</c:v>
                </c:pt>
                <c:pt idx="6">
                  <c:v>Energikrise eller brudd i forsyningssikkerhet</c:v>
                </c:pt>
                <c:pt idx="7">
                  <c:v>Forsyningskrise med tanke på matforsyning og selvforsyn</c:v>
                </c:pt>
                <c:pt idx="8">
                  <c:v>Pandemier og alvorlige sykdomsutbrudd</c:v>
                </c:pt>
              </c:strCache>
            </c:strRef>
          </c:cat>
          <c:val>
            <c:numRef>
              <c:f>Sheet1!$B$2:$B$10</c:f>
              <c:numCache>
                <c:formatCode>0%</c:formatCode>
                <c:ptCount val="9"/>
                <c:pt idx="0">
                  <c:v>0.56000000000000005</c:v>
                </c:pt>
                <c:pt idx="1">
                  <c:v>0.51</c:v>
                </c:pt>
                <c:pt idx="2">
                  <c:v>0.46</c:v>
                </c:pt>
                <c:pt idx="3">
                  <c:v>0.35</c:v>
                </c:pt>
                <c:pt idx="4">
                  <c:v>0.33</c:v>
                </c:pt>
                <c:pt idx="5">
                  <c:v>0.26</c:v>
                </c:pt>
                <c:pt idx="6">
                  <c:v>0.25</c:v>
                </c:pt>
                <c:pt idx="7">
                  <c:v>0.25</c:v>
                </c:pt>
                <c:pt idx="8">
                  <c:v>0.16</c:v>
                </c:pt>
              </c:numCache>
            </c:numRef>
          </c:val>
          <c:extLst xmlns:c15="http://schemas.microsoft.com/office/drawing/2012/chart">
            <c:ext xmlns:c16="http://schemas.microsoft.com/office/drawing/2014/chart" uri="{C3380CC4-5D6E-409C-BE32-E72D297353CC}">
              <c16:uniqueId val="{00000001-4FC3-41EA-8FAD-5129DCAF20EE}"/>
            </c:ext>
          </c:extLst>
        </c:ser>
        <c:ser>
          <c:idx val="0"/>
          <c:order val="1"/>
          <c:tx>
            <c:strRef>
              <c:f>Sheet1!$C$1</c:f>
              <c:strCache>
                <c:ptCount val="1"/>
                <c:pt idx="0">
                  <c:v>Andel som mener Norge er lite forberedt (1+2)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Sheet1!$A$2:$A$10</c:f>
              <c:strCache>
                <c:ptCount val="9"/>
                <c:pt idx="0">
                  <c:v>Desinformasjon, påvirkningskampanjer og svekket tillit</c:v>
                </c:pt>
                <c:pt idx="1">
                  <c:v>Cyberangrep og digitale trusler</c:v>
                </c:pt>
                <c:pt idx="2">
                  <c:v>Klimaendringer og ekstremvær</c:v>
                </c:pt>
                <c:pt idx="3">
                  <c:v>Sikkerhetspolitiske militære trusler</c:v>
                </c:pt>
                <c:pt idx="4">
                  <c:v>Kritisk infrastruktur som svikter</c:v>
                </c:pt>
                <c:pt idx="5">
                  <c:v>Terrorisme eller voldelig ekstremisme</c:v>
                </c:pt>
                <c:pt idx="6">
                  <c:v>Energikrise eller brudd i forsyningssikkerhet</c:v>
                </c:pt>
                <c:pt idx="7">
                  <c:v>Forsyningskrise med tanke på matforsyning og selvforsyn</c:v>
                </c:pt>
                <c:pt idx="8">
                  <c:v>Pandemier og alvorlige sykdomsutbrudd</c:v>
                </c:pt>
              </c:strCache>
            </c:strRef>
          </c:cat>
          <c:val>
            <c:numRef>
              <c:f>Sheet1!$C$2:$C$10</c:f>
              <c:numCache>
                <c:formatCode>0%</c:formatCode>
                <c:ptCount val="9"/>
                <c:pt idx="0">
                  <c:v>0.43</c:v>
                </c:pt>
                <c:pt idx="1">
                  <c:v>0.35</c:v>
                </c:pt>
                <c:pt idx="2">
                  <c:v>0.43</c:v>
                </c:pt>
                <c:pt idx="3">
                  <c:v>0.41</c:v>
                </c:pt>
                <c:pt idx="4">
                  <c:v>0.44</c:v>
                </c:pt>
                <c:pt idx="5">
                  <c:v>0.33</c:v>
                </c:pt>
                <c:pt idx="6">
                  <c:v>0.41</c:v>
                </c:pt>
                <c:pt idx="7">
                  <c:v>0.51</c:v>
                </c:pt>
                <c:pt idx="8">
                  <c:v>0.23</c:v>
                </c:pt>
              </c:numCache>
            </c:numRef>
          </c:val>
          <c:extLst>
            <c:ext xmlns:c16="http://schemas.microsoft.com/office/drawing/2014/chart" uri="{C3380CC4-5D6E-409C-BE32-E72D297353CC}">
              <c16:uniqueId val="{00000000-203F-47A7-98FA-6B05DD25DC83}"/>
            </c:ext>
          </c:extLst>
        </c:ser>
        <c:dLbls>
          <c:dLblPos val="outEnd"/>
          <c:showLegendKey val="0"/>
          <c:showVal val="1"/>
          <c:showCatName val="0"/>
          <c:showSerName val="0"/>
          <c:showPercent val="0"/>
          <c:showBubbleSize val="0"/>
        </c:dLbls>
        <c:gapWidth val="150"/>
        <c:overlap val="-20"/>
        <c:axId val="232634464"/>
        <c:axId val="232634856"/>
        <c:extLst/>
      </c:barChart>
      <c:catAx>
        <c:axId val="232634464"/>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4999"/>
              </a:schemeClr>
            </a:solidFill>
            <a:prstDash val="solid"/>
            <a:round/>
          </a:ln>
          <a:effectLst/>
        </c:spPr>
        <c:txPr>
          <a:bodyPr rot="-60000000" spcFirstLastPara="1" vertOverflow="ellipsis" vert="horz" wrap="square" anchor="ctr" anchorCtr="1"/>
          <a:lstStyle/>
          <a:p>
            <a:pPr algn="ctr">
              <a:defRPr sz="2400" b="0" i="0" u="none" strike="noStrike" kern="1200" baseline="0">
                <a:solidFill>
                  <a:schemeClr val="tx1"/>
                </a:solidFill>
                <a:latin typeface="+mn-lt"/>
                <a:ea typeface="+mn-ea"/>
                <a:cs typeface="+mn-cs"/>
              </a:defRPr>
            </a:pPr>
            <a:endParaRPr lang="nb-NO"/>
          </a:p>
        </c:txPr>
        <c:crossAx val="232634856"/>
        <c:crosses val="autoZero"/>
        <c:auto val="1"/>
        <c:lblAlgn val="ctr"/>
        <c:lblOffset val="100"/>
        <c:noMultiLvlLbl val="0"/>
      </c:catAx>
      <c:valAx>
        <c:axId val="232634856"/>
        <c:scaling>
          <c:orientation val="minMax"/>
          <c:max val="1"/>
        </c:scaling>
        <c:delete val="1"/>
        <c:axPos val="t"/>
        <c:majorGridlines>
          <c:spPr>
            <a:ln w="9525" cap="flat" cmpd="sng" algn="ctr">
              <a:noFill/>
              <a:prstDash val="solid"/>
              <a:round/>
            </a:ln>
            <a:effectLst/>
          </c:spPr>
        </c:majorGridlines>
        <c:numFmt formatCode="0%" sourceLinked="1"/>
        <c:majorTickMark val="out"/>
        <c:minorTickMark val="none"/>
        <c:tickLblPos val="nextTo"/>
        <c:crossAx val="232634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w="12700" cap="flat" cmpd="sng" algn="ctr">
      <a:noFill/>
      <a:prstDash val="solid"/>
    </a:ln>
    <a:effectLst/>
  </c:spPr>
  <c:txPr>
    <a:bodyPr/>
    <a:lstStyle/>
    <a:p>
      <a:pPr>
        <a:defRPr sz="2400"/>
      </a:pPr>
      <a:endParaRPr lang="nb-NO"/>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76795086011429"/>
          <c:y val="8.4418025226183704E-2"/>
          <c:w val="0.70717843121743451"/>
          <c:h val="0.84805975705028425"/>
        </c:manualLayout>
      </c:layout>
      <c:barChart>
        <c:barDir val="bar"/>
        <c:grouping val="percentStacked"/>
        <c:varyColors val="0"/>
        <c:ser>
          <c:idx val="1"/>
          <c:order val="0"/>
          <c:tx>
            <c:strRef>
              <c:f>Sheet1!$B$1</c:f>
              <c:strCache>
                <c:ptCount val="1"/>
                <c:pt idx="0">
                  <c:v>Vet ikke </c:v>
                </c:pt>
              </c:strCache>
            </c:strRef>
          </c:tx>
          <c:spPr>
            <a:solidFill>
              <a:srgbClr val="BFBFBF"/>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9"/>
                <c:pt idx="0">
                  <c:v>Pandemier og alvorlige sykdomsutbrudd</c:v>
                </c:pt>
                <c:pt idx="1">
                  <c:v>Forsyningskrise med tanke på matforsyning og selvforsyning</c:v>
                </c:pt>
                <c:pt idx="2">
                  <c:v>Energikrise eller brudd i forsyningssikkerhet </c:v>
                </c:pt>
                <c:pt idx="3">
                  <c:v>Terrorisme eller voldelig ekstremisme </c:v>
                </c:pt>
                <c:pt idx="4">
                  <c:v>Kritisk infrastruktur som svikter </c:v>
                </c:pt>
                <c:pt idx="5">
                  <c:v>Sikkerhetspolitiske militære trusler </c:v>
                </c:pt>
                <c:pt idx="6">
                  <c:v>Klimaendringer og ekstremvær </c:v>
                </c:pt>
                <c:pt idx="7">
                  <c:v>Cyberangrep og digitale trusler</c:v>
                </c:pt>
                <c:pt idx="8">
                  <c:v>Desinformasjon, påvirkningskampanjer og svekket tillitt </c:v>
                </c:pt>
              </c:strCache>
            </c:strRef>
          </c:cat>
          <c:val>
            <c:numRef>
              <c:f>Sheet1!$B$2:$B$24</c:f>
              <c:numCache>
                <c:formatCode>0%</c:formatCode>
                <c:ptCount val="9"/>
                <c:pt idx="0">
                  <c:v>1.0623930854416106E-2</c:v>
                </c:pt>
                <c:pt idx="1">
                  <c:v>8.0329721997138767E-3</c:v>
                </c:pt>
                <c:pt idx="2">
                  <c:v>1.7836599541830433E-2</c:v>
                </c:pt>
                <c:pt idx="3">
                  <c:v>7.272690895631366E-3</c:v>
                </c:pt>
                <c:pt idx="4">
                  <c:v>1.0533897542090546E-2</c:v>
                </c:pt>
                <c:pt idx="5">
                  <c:v>1.4505366985784706E-2</c:v>
                </c:pt>
                <c:pt idx="6">
                  <c:v>4.5716915258645595E-3</c:v>
                </c:pt>
                <c:pt idx="7">
                  <c:v>9.9336754599201466E-3</c:v>
                </c:pt>
                <c:pt idx="8">
                  <c:v>1.3164871002270808E-2</c:v>
                </c:pt>
              </c:numCache>
            </c:numRef>
          </c:val>
          <c:extLst>
            <c:ext xmlns:c16="http://schemas.microsoft.com/office/drawing/2014/chart" uri="{C3380CC4-5D6E-409C-BE32-E72D297353CC}">
              <c16:uniqueId val="{00000000-302A-4D1A-AAA1-CD09520EE2CF}"/>
            </c:ext>
          </c:extLst>
        </c:ser>
        <c:ser>
          <c:idx val="2"/>
          <c:order val="1"/>
          <c:tx>
            <c:strRef>
              <c:f>Sheet1!$C$1</c:f>
              <c:strCache>
                <c:ptCount val="1"/>
                <c:pt idx="0">
                  <c:v>1 - Ikke bekymret </c:v>
                </c:pt>
              </c:strCache>
            </c:strRef>
          </c:tx>
          <c:spPr>
            <a:solidFill>
              <a:srgbClr val="AB1644"/>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9"/>
                <c:pt idx="0">
                  <c:v>Pandemier og alvorlige sykdomsutbrudd</c:v>
                </c:pt>
                <c:pt idx="1">
                  <c:v>Forsyningskrise med tanke på matforsyning og selvforsyning</c:v>
                </c:pt>
                <c:pt idx="2">
                  <c:v>Energikrise eller brudd i forsyningssikkerhet </c:v>
                </c:pt>
                <c:pt idx="3">
                  <c:v>Terrorisme eller voldelig ekstremisme </c:v>
                </c:pt>
                <c:pt idx="4">
                  <c:v>Kritisk infrastruktur som svikter </c:v>
                </c:pt>
                <c:pt idx="5">
                  <c:v>Sikkerhetspolitiske militære trusler </c:v>
                </c:pt>
                <c:pt idx="6">
                  <c:v>Klimaendringer og ekstremvær </c:v>
                </c:pt>
                <c:pt idx="7">
                  <c:v>Cyberangrep og digitale trusler</c:v>
                </c:pt>
                <c:pt idx="8">
                  <c:v>Desinformasjon, påvirkningskampanjer og svekket tillitt </c:v>
                </c:pt>
              </c:strCache>
            </c:strRef>
          </c:cat>
          <c:val>
            <c:numRef>
              <c:f>Sheet1!$C$2:$C$24</c:f>
              <c:numCache>
                <c:formatCode>0%</c:formatCode>
                <c:ptCount val="9"/>
                <c:pt idx="0">
                  <c:v>9.2444204355611348E-2</c:v>
                </c:pt>
                <c:pt idx="1">
                  <c:v>9.8836569530726129E-2</c:v>
                </c:pt>
                <c:pt idx="2">
                  <c:v>5.785140501985718E-2</c:v>
                </c:pt>
                <c:pt idx="3">
                  <c:v>7.4437541890499268E-2</c:v>
                </c:pt>
                <c:pt idx="4">
                  <c:v>5.2579454398127154E-2</c:v>
                </c:pt>
                <c:pt idx="5">
                  <c:v>4.4806578434020479E-2</c:v>
                </c:pt>
                <c:pt idx="6">
                  <c:v>8.1190040314916306E-2</c:v>
                </c:pt>
                <c:pt idx="7">
                  <c:v>2.0417554495163154E-2</c:v>
                </c:pt>
                <c:pt idx="8">
                  <c:v>4.0264898012264426E-2</c:v>
                </c:pt>
              </c:numCache>
            </c:numRef>
          </c:val>
          <c:extLst>
            <c:ext xmlns:c16="http://schemas.microsoft.com/office/drawing/2014/chart" uri="{C3380CC4-5D6E-409C-BE32-E72D297353CC}">
              <c16:uniqueId val="{00000001-302A-4D1A-AAA1-CD09520EE2CF}"/>
            </c:ext>
          </c:extLst>
        </c:ser>
        <c:ser>
          <c:idx val="0"/>
          <c:order val="2"/>
          <c:tx>
            <c:strRef>
              <c:f>Sheet1!$D$1</c:f>
              <c:strCache>
                <c:ptCount val="1"/>
                <c:pt idx="0">
                  <c:v>2</c:v>
                </c:pt>
              </c:strCache>
            </c:strRef>
          </c:tx>
          <c:spPr>
            <a:solidFill>
              <a:srgbClr val="F190AE"/>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9"/>
                <c:pt idx="0">
                  <c:v>Pandemier og alvorlige sykdomsutbrudd</c:v>
                </c:pt>
                <c:pt idx="1">
                  <c:v>Forsyningskrise med tanke på matforsyning og selvforsyning</c:v>
                </c:pt>
                <c:pt idx="2">
                  <c:v>Energikrise eller brudd i forsyningssikkerhet </c:v>
                </c:pt>
                <c:pt idx="3">
                  <c:v>Terrorisme eller voldelig ekstremisme </c:v>
                </c:pt>
                <c:pt idx="4">
                  <c:v>Kritisk infrastruktur som svikter </c:v>
                </c:pt>
                <c:pt idx="5">
                  <c:v>Sikkerhetspolitiske militære trusler </c:v>
                </c:pt>
                <c:pt idx="6">
                  <c:v>Klimaendringer og ekstremvær </c:v>
                </c:pt>
                <c:pt idx="7">
                  <c:v>Cyberangrep og digitale trusler</c:v>
                </c:pt>
                <c:pt idx="8">
                  <c:v>Desinformasjon, påvirkningskampanjer og svekket tillitt </c:v>
                </c:pt>
              </c:strCache>
            </c:strRef>
          </c:cat>
          <c:val>
            <c:numRef>
              <c:f>Sheet1!$D$2:$D$24</c:f>
              <c:numCache>
                <c:formatCode>0%</c:formatCode>
                <c:ptCount val="9"/>
                <c:pt idx="0">
                  <c:v>0.33379350359633064</c:v>
                </c:pt>
                <c:pt idx="1">
                  <c:v>0.26347748667006826</c:v>
                </c:pt>
                <c:pt idx="2">
                  <c:v>0.26951972229725035</c:v>
                </c:pt>
                <c:pt idx="3">
                  <c:v>0.25472424797174953</c:v>
                </c:pt>
                <c:pt idx="4">
                  <c:v>0.23288616788211652</c:v>
                </c:pt>
                <c:pt idx="5">
                  <c:v>0.19043045926992952</c:v>
                </c:pt>
                <c:pt idx="6">
                  <c:v>0.14966537618918957</c:v>
                </c:pt>
                <c:pt idx="7">
                  <c:v>0.13200884327201026</c:v>
                </c:pt>
                <c:pt idx="8">
                  <c:v>0.12978802156797978</c:v>
                </c:pt>
              </c:numCache>
            </c:numRef>
          </c:val>
          <c:extLst>
            <c:ext xmlns:c16="http://schemas.microsoft.com/office/drawing/2014/chart" uri="{C3380CC4-5D6E-409C-BE32-E72D297353CC}">
              <c16:uniqueId val="{00000002-302A-4D1A-AAA1-CD09520EE2CF}"/>
            </c:ext>
          </c:extLst>
        </c:ser>
        <c:ser>
          <c:idx val="3"/>
          <c:order val="3"/>
          <c:tx>
            <c:strRef>
              <c:f>Sheet1!$E$1</c:f>
              <c:strCache>
                <c:ptCount val="1"/>
                <c:pt idx="0">
                  <c:v>3</c:v>
                </c:pt>
              </c:strCache>
            </c:strRef>
          </c:tx>
          <c:spPr>
            <a:solidFill>
              <a:srgbClr val="FBE1E5"/>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9"/>
                <c:pt idx="0">
                  <c:v>Pandemier og alvorlige sykdomsutbrudd</c:v>
                </c:pt>
                <c:pt idx="1">
                  <c:v>Forsyningskrise med tanke på matforsyning og selvforsyning</c:v>
                </c:pt>
                <c:pt idx="2">
                  <c:v>Energikrise eller brudd i forsyningssikkerhet </c:v>
                </c:pt>
                <c:pt idx="3">
                  <c:v>Terrorisme eller voldelig ekstremisme </c:v>
                </c:pt>
                <c:pt idx="4">
                  <c:v>Kritisk infrastruktur som svikter </c:v>
                </c:pt>
                <c:pt idx="5">
                  <c:v>Sikkerhetspolitiske militære trusler </c:v>
                </c:pt>
                <c:pt idx="6">
                  <c:v>Klimaendringer og ekstremvær </c:v>
                </c:pt>
                <c:pt idx="7">
                  <c:v>Cyberangrep og digitale trusler</c:v>
                </c:pt>
                <c:pt idx="8">
                  <c:v>Desinformasjon, påvirkningskampanjer og svekket tillitt </c:v>
                </c:pt>
              </c:strCache>
            </c:strRef>
          </c:cat>
          <c:val>
            <c:numRef>
              <c:f>Sheet1!$E$2:$E$24</c:f>
              <c:numCache>
                <c:formatCode>0%</c:formatCode>
                <c:ptCount val="9"/>
                <c:pt idx="0">
                  <c:v>0.40002801036383417</c:v>
                </c:pt>
                <c:pt idx="1">
                  <c:v>0.38090093334533781</c:v>
                </c:pt>
                <c:pt idx="2">
                  <c:v>0.40384942428698489</c:v>
                </c:pt>
                <c:pt idx="3">
                  <c:v>0.40435961305682994</c:v>
                </c:pt>
                <c:pt idx="4">
                  <c:v>0.37812990806598401</c:v>
                </c:pt>
                <c:pt idx="5">
                  <c:v>0.40009803627342116</c:v>
                </c:pt>
                <c:pt idx="6">
                  <c:v>0.30133149265228198</c:v>
                </c:pt>
                <c:pt idx="7">
                  <c:v>0.32310955053369755</c:v>
                </c:pt>
                <c:pt idx="8">
                  <c:v>0.25619479207306733</c:v>
                </c:pt>
              </c:numCache>
            </c:numRef>
          </c:val>
          <c:extLst>
            <c:ext xmlns:c16="http://schemas.microsoft.com/office/drawing/2014/chart" uri="{C3380CC4-5D6E-409C-BE32-E72D297353CC}">
              <c16:uniqueId val="{00000003-302A-4D1A-AAA1-CD09520EE2CF}"/>
            </c:ext>
          </c:extLst>
        </c:ser>
        <c:ser>
          <c:idx val="5"/>
          <c:order val="4"/>
          <c:tx>
            <c:strRef>
              <c:f>Sheet1!$F$1</c:f>
              <c:strCache>
                <c:ptCount val="1"/>
                <c:pt idx="0">
                  <c:v>4</c:v>
                </c:pt>
              </c:strCache>
            </c:strRef>
          </c:tx>
          <c:spPr>
            <a:solidFill>
              <a:srgbClr val="66BAB3"/>
            </a:solidFill>
          </c:spPr>
          <c:invertIfNegative val="0"/>
          <c:dLbls>
            <c:spPr>
              <a:noFill/>
              <a:ln>
                <a:noFill/>
              </a:ln>
              <a:effectLst/>
            </c:spPr>
            <c:txPr>
              <a:bodyPr/>
              <a:lstStyle/>
              <a:p>
                <a:pPr>
                  <a:defRPr sz="2000" spc="0" baseline="0">
                    <a:solidFill>
                      <a:schemeClr val="bg1"/>
                    </a:solidFill>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9"/>
                <c:pt idx="0">
                  <c:v>Pandemier og alvorlige sykdomsutbrudd</c:v>
                </c:pt>
                <c:pt idx="1">
                  <c:v>Forsyningskrise med tanke på matforsyning og selvforsyning</c:v>
                </c:pt>
                <c:pt idx="2">
                  <c:v>Energikrise eller brudd i forsyningssikkerhet </c:v>
                </c:pt>
                <c:pt idx="3">
                  <c:v>Terrorisme eller voldelig ekstremisme </c:v>
                </c:pt>
                <c:pt idx="4">
                  <c:v>Kritisk infrastruktur som svikter </c:v>
                </c:pt>
                <c:pt idx="5">
                  <c:v>Sikkerhetspolitiske militære trusler </c:v>
                </c:pt>
                <c:pt idx="6">
                  <c:v>Klimaendringer og ekstremvær </c:v>
                </c:pt>
                <c:pt idx="7">
                  <c:v>Cyberangrep og digitale trusler</c:v>
                </c:pt>
                <c:pt idx="8">
                  <c:v>Desinformasjon, påvirkningskampanjer og svekket tillitt </c:v>
                </c:pt>
              </c:strCache>
            </c:strRef>
          </c:cat>
          <c:val>
            <c:numRef>
              <c:f>Sheet1!$F$2:$F$24</c:f>
              <c:numCache>
                <c:formatCode>0%</c:formatCode>
                <c:ptCount val="9"/>
                <c:pt idx="0">
                  <c:v>0.13729079759510976</c:v>
                </c:pt>
                <c:pt idx="1">
                  <c:v>0.19492212118483862</c:v>
                </c:pt>
                <c:pt idx="2">
                  <c:v>0.19769314646419198</c:v>
                </c:pt>
                <c:pt idx="3">
                  <c:v>0.2060062223022521</c:v>
                </c:pt>
                <c:pt idx="4">
                  <c:v>0.24300991366805755</c:v>
                </c:pt>
                <c:pt idx="5">
                  <c:v>0.27580204675730063</c:v>
                </c:pt>
                <c:pt idx="6">
                  <c:v>0.30513289917269393</c:v>
                </c:pt>
                <c:pt idx="7">
                  <c:v>0.38207136640557016</c:v>
                </c:pt>
                <c:pt idx="8">
                  <c:v>0.34825885577663734</c:v>
                </c:pt>
              </c:numCache>
            </c:numRef>
          </c:val>
          <c:extLst>
            <c:ext xmlns:c16="http://schemas.microsoft.com/office/drawing/2014/chart" uri="{C3380CC4-5D6E-409C-BE32-E72D297353CC}">
              <c16:uniqueId val="{00000005-302A-4D1A-AAA1-CD09520EE2CF}"/>
            </c:ext>
          </c:extLst>
        </c:ser>
        <c:ser>
          <c:idx val="6"/>
          <c:order val="5"/>
          <c:tx>
            <c:strRef>
              <c:f>Sheet1!$G$1</c:f>
              <c:strCache>
                <c:ptCount val="1"/>
                <c:pt idx="0">
                  <c:v>5 - Svært bekymret </c:v>
                </c:pt>
              </c:strCache>
            </c:strRef>
          </c:tx>
          <c:spPr>
            <a:solidFill>
              <a:srgbClr val="3B857E"/>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9"/>
                <c:pt idx="0">
                  <c:v>Pandemier og alvorlige sykdomsutbrudd</c:v>
                </c:pt>
                <c:pt idx="1">
                  <c:v>Forsyningskrise med tanke på matforsyning og selvforsyning</c:v>
                </c:pt>
                <c:pt idx="2">
                  <c:v>Energikrise eller brudd i forsyningssikkerhet </c:v>
                </c:pt>
                <c:pt idx="3">
                  <c:v>Terrorisme eller voldelig ekstremisme </c:v>
                </c:pt>
                <c:pt idx="4">
                  <c:v>Kritisk infrastruktur som svikter </c:v>
                </c:pt>
                <c:pt idx="5">
                  <c:v>Sikkerhetspolitiske militære trusler </c:v>
                </c:pt>
                <c:pt idx="6">
                  <c:v>Klimaendringer og ekstremvær </c:v>
                </c:pt>
                <c:pt idx="7">
                  <c:v>Cyberangrep og digitale trusler</c:v>
                </c:pt>
                <c:pt idx="8">
                  <c:v>Desinformasjon, påvirkningskampanjer og svekket tillitt </c:v>
                </c:pt>
              </c:strCache>
            </c:strRef>
          </c:cat>
          <c:val>
            <c:numRef>
              <c:f>Sheet1!$G$2:$G$24</c:f>
              <c:numCache>
                <c:formatCode>0%</c:formatCode>
                <c:ptCount val="9"/>
                <c:pt idx="0">
                  <c:v>2.5819553234696774E-2</c:v>
                </c:pt>
                <c:pt idx="1">
                  <c:v>5.3829917069315503E-2</c:v>
                </c:pt>
                <c:pt idx="2">
                  <c:v>5.3249702389884128E-2</c:v>
                </c:pt>
                <c:pt idx="3">
                  <c:v>5.3199683883036607E-2</c:v>
                </c:pt>
                <c:pt idx="4">
                  <c:v>8.2860658443623905E-2</c:v>
                </c:pt>
                <c:pt idx="5">
                  <c:v>7.4357512279543278E-2</c:v>
                </c:pt>
                <c:pt idx="6">
                  <c:v>0.1581085001450534</c:v>
                </c:pt>
                <c:pt idx="7">
                  <c:v>0.13245900983363809</c:v>
                </c:pt>
                <c:pt idx="8">
                  <c:v>0.2123285615677801</c:v>
                </c:pt>
              </c:numCache>
            </c:numRef>
          </c:val>
          <c:extLst>
            <c:ext xmlns:c16="http://schemas.microsoft.com/office/drawing/2014/chart" uri="{C3380CC4-5D6E-409C-BE32-E72D297353CC}">
              <c16:uniqueId val="{00000000-8A09-4742-B9C5-5EF43126AF16}"/>
            </c:ext>
          </c:extLst>
        </c:ser>
        <c:dLbls>
          <c:showLegendKey val="0"/>
          <c:showVal val="1"/>
          <c:showCatName val="0"/>
          <c:showSerName val="0"/>
          <c:showPercent val="0"/>
          <c:showBubbleSize val="0"/>
        </c:dLbls>
        <c:gapWidth val="85"/>
        <c:overlap val="100"/>
        <c:axId val="-1992668608"/>
        <c:axId val="-1992675136"/>
      </c:barChart>
      <c:catAx>
        <c:axId val="-1992668608"/>
        <c:scaling>
          <c:orientation val="minMax"/>
        </c:scaling>
        <c:delete val="0"/>
        <c:axPos val="l"/>
        <c:majorGridlines>
          <c:spPr>
            <a:ln w="3175">
              <a:solidFill>
                <a:schemeClr val="bg1">
                  <a:lumMod val="75000"/>
                </a:schemeClr>
              </a:solidFill>
              <a:prstDash val="dash"/>
            </a:ln>
          </c:spPr>
        </c:majorGridlines>
        <c:numFmt formatCode="General" sourceLinked="0"/>
        <c:majorTickMark val="out"/>
        <c:minorTickMark val="none"/>
        <c:tickLblPos val="nextTo"/>
        <c:spPr>
          <a:ln>
            <a:noFill/>
          </a:ln>
        </c:spPr>
        <c:txPr>
          <a:bodyPr/>
          <a:lstStyle/>
          <a:p>
            <a:pPr>
              <a:defRPr sz="2200" b="0"/>
            </a:pPr>
            <a:endParaRPr lang="nb-NO"/>
          </a:p>
        </c:txPr>
        <c:crossAx val="-1992675136"/>
        <c:crosses val="autoZero"/>
        <c:auto val="1"/>
        <c:lblAlgn val="ctr"/>
        <c:lblOffset val="100"/>
        <c:noMultiLvlLbl val="0"/>
      </c:catAx>
      <c:valAx>
        <c:axId val="-1992675136"/>
        <c:scaling>
          <c:orientation val="minMax"/>
          <c:max val="1"/>
          <c:min val="0"/>
        </c:scaling>
        <c:delete val="0"/>
        <c:axPos val="b"/>
        <c:majorGridlines>
          <c:spPr>
            <a:ln w="3175">
              <a:solidFill>
                <a:schemeClr val="bg1">
                  <a:lumMod val="75000"/>
                </a:schemeClr>
              </a:solidFill>
              <a:prstDash val="dash"/>
            </a:ln>
          </c:spPr>
        </c:majorGridlines>
        <c:numFmt formatCode="0%" sourceLinked="1"/>
        <c:majorTickMark val="out"/>
        <c:minorTickMark val="none"/>
        <c:tickLblPos val="nextTo"/>
        <c:spPr>
          <a:ln>
            <a:noFill/>
          </a:ln>
        </c:spPr>
        <c:crossAx val="-1992668608"/>
        <c:crosses val="autoZero"/>
        <c:crossBetween val="between"/>
        <c:majorUnit val="0.1"/>
      </c:valAx>
    </c:plotArea>
    <c:legend>
      <c:legendPos val="t"/>
      <c:layout>
        <c:manualLayout>
          <c:xMode val="edge"/>
          <c:yMode val="edge"/>
          <c:x val="0.32055339756271073"/>
          <c:y val="1.0298104048382786E-2"/>
          <c:w val="0.65155928430255572"/>
          <c:h val="3.3162675176368069E-2"/>
        </c:manualLayout>
      </c:layout>
      <c:overlay val="0"/>
      <c:txPr>
        <a:bodyPr/>
        <a:lstStyle/>
        <a:p>
          <a:pPr>
            <a:defRPr sz="2400"/>
          </a:pPr>
          <a:endParaRPr lang="nb-NO"/>
        </a:p>
      </c:txPr>
    </c:legend>
    <c:plotVisOnly val="1"/>
    <c:dispBlanksAs val="gap"/>
    <c:showDLblsOverMax val="0"/>
  </c:chart>
  <c:spPr>
    <a:noFill/>
  </c:spPr>
  <c:txPr>
    <a:bodyPr/>
    <a:lstStyle/>
    <a:p>
      <a:pPr>
        <a:defRPr sz="1900">
          <a:latin typeface="+mj-lt"/>
          <a:ea typeface="Calibri"/>
          <a:cs typeface="Calibri"/>
        </a:defRPr>
      </a:pPr>
      <a:endParaRPr lang="nb-NO"/>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76795086011429"/>
          <c:y val="8.4418025226183704E-2"/>
          <c:w val="0.70717843121743451"/>
          <c:h val="0.84805975705028425"/>
        </c:manualLayout>
      </c:layout>
      <c:barChart>
        <c:barDir val="bar"/>
        <c:grouping val="percentStacked"/>
        <c:varyColors val="0"/>
        <c:ser>
          <c:idx val="1"/>
          <c:order val="0"/>
          <c:tx>
            <c:strRef>
              <c:f>Sheet1!$B$1</c:f>
              <c:strCache>
                <c:ptCount val="1"/>
                <c:pt idx="0">
                  <c:v>Vet ikke </c:v>
                </c:pt>
              </c:strCache>
            </c:strRef>
          </c:tx>
          <c:spPr>
            <a:solidFill>
              <a:srgbClr val="BFBFBF"/>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9"/>
                <c:pt idx="0">
                  <c:v>Kritisk infrastruktur som svikter </c:v>
                </c:pt>
                <c:pt idx="1">
                  <c:v>Forsyningskrise med tanke på matforsyning og selvforsyningsgrad</c:v>
                </c:pt>
                <c:pt idx="2">
                  <c:v>Klimaendringer og ekstremvær</c:v>
                </c:pt>
                <c:pt idx="3">
                  <c:v>Desinformasjon, påvirkningskampanjer og svekket tillitt </c:v>
                </c:pt>
                <c:pt idx="4">
                  <c:v>Sikkerhetspolitiske militære trusler </c:v>
                </c:pt>
                <c:pt idx="5">
                  <c:v>Energikrise eller brudd i forsyningssikkerhet </c:v>
                </c:pt>
                <c:pt idx="6">
                  <c:v>Cyberangrep og digitale trusler </c:v>
                </c:pt>
                <c:pt idx="7">
                  <c:v>Terrorisme eller voldelig ekstremisme </c:v>
                </c:pt>
                <c:pt idx="8">
                  <c:v>Pandemier og alvorlige sykdomsutbrudd </c:v>
                </c:pt>
              </c:strCache>
            </c:strRef>
          </c:cat>
          <c:val>
            <c:numRef>
              <c:f>Sheet1!$B$2:$B$24</c:f>
              <c:numCache>
                <c:formatCode>0%</c:formatCode>
                <c:ptCount val="9"/>
                <c:pt idx="0">
                  <c:v>8.2880665846362903E-2</c:v>
                </c:pt>
                <c:pt idx="1">
                  <c:v>5.4240068825465268E-2</c:v>
                </c:pt>
                <c:pt idx="2">
                  <c:v>3.582325460420345E-2</c:v>
                </c:pt>
                <c:pt idx="3">
                  <c:v>6.5724317997658946E-2</c:v>
                </c:pt>
                <c:pt idx="4">
                  <c:v>6.7725058271560279E-2</c:v>
                </c:pt>
                <c:pt idx="5">
                  <c:v>8.4891409821633679E-2</c:v>
                </c:pt>
                <c:pt idx="6">
                  <c:v>0.11047087422346231</c:v>
                </c:pt>
                <c:pt idx="7">
                  <c:v>5.1529065754328966E-2</c:v>
                </c:pt>
                <c:pt idx="8">
                  <c:v>3.3382351470043821E-2</c:v>
                </c:pt>
              </c:numCache>
            </c:numRef>
          </c:val>
          <c:extLst>
            <c:ext xmlns:c16="http://schemas.microsoft.com/office/drawing/2014/chart" uri="{C3380CC4-5D6E-409C-BE32-E72D297353CC}">
              <c16:uniqueId val="{00000000-302A-4D1A-AAA1-CD09520EE2CF}"/>
            </c:ext>
          </c:extLst>
        </c:ser>
        <c:ser>
          <c:idx val="2"/>
          <c:order val="1"/>
          <c:tx>
            <c:strRef>
              <c:f>Sheet1!$C$1</c:f>
              <c:strCache>
                <c:ptCount val="1"/>
                <c:pt idx="0">
                  <c:v>1 - I svært liten grad </c:v>
                </c:pt>
              </c:strCache>
            </c:strRef>
          </c:tx>
          <c:spPr>
            <a:solidFill>
              <a:srgbClr val="AB1644"/>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9"/>
                <c:pt idx="0">
                  <c:v>Kritisk infrastruktur som svikter </c:v>
                </c:pt>
                <c:pt idx="1">
                  <c:v>Forsyningskrise med tanke på matforsyning og selvforsyningsgrad</c:v>
                </c:pt>
                <c:pt idx="2">
                  <c:v>Klimaendringer og ekstremvær</c:v>
                </c:pt>
                <c:pt idx="3">
                  <c:v>Desinformasjon, påvirkningskampanjer og svekket tillitt </c:v>
                </c:pt>
                <c:pt idx="4">
                  <c:v>Sikkerhetspolitiske militære trusler </c:v>
                </c:pt>
                <c:pt idx="5">
                  <c:v>Energikrise eller brudd i forsyningssikkerhet </c:v>
                </c:pt>
                <c:pt idx="6">
                  <c:v>Cyberangrep og digitale trusler </c:v>
                </c:pt>
                <c:pt idx="7">
                  <c:v>Terrorisme eller voldelig ekstremisme </c:v>
                </c:pt>
                <c:pt idx="8">
                  <c:v>Pandemier og alvorlige sykdomsutbrudd </c:v>
                </c:pt>
              </c:strCache>
            </c:strRef>
          </c:cat>
          <c:val>
            <c:numRef>
              <c:f>Sheet1!$C$2:$C$24</c:f>
              <c:numCache>
                <c:formatCode>0%</c:formatCode>
                <c:ptCount val="9"/>
                <c:pt idx="0">
                  <c:v>8.61218650900831E-2</c:v>
                </c:pt>
                <c:pt idx="1">
                  <c:v>0.11797365025059227</c:v>
                </c:pt>
                <c:pt idx="2">
                  <c:v>9.4204855796644449E-2</c:v>
                </c:pt>
                <c:pt idx="3">
                  <c:v>9.5955503536308162E-2</c:v>
                </c:pt>
                <c:pt idx="4">
                  <c:v>0.10341826475796018</c:v>
                </c:pt>
                <c:pt idx="5">
                  <c:v>7.371727539189489E-2</c:v>
                </c:pt>
                <c:pt idx="6">
                  <c:v>5.6710983063733462E-2</c:v>
                </c:pt>
                <c:pt idx="7">
                  <c:v>6.45338775346877E-2</c:v>
                </c:pt>
                <c:pt idx="8">
                  <c:v>3.649350259596041E-2</c:v>
                </c:pt>
              </c:numCache>
            </c:numRef>
          </c:val>
          <c:extLst>
            <c:ext xmlns:c16="http://schemas.microsoft.com/office/drawing/2014/chart" uri="{C3380CC4-5D6E-409C-BE32-E72D297353CC}">
              <c16:uniqueId val="{00000001-302A-4D1A-AAA1-CD09520EE2CF}"/>
            </c:ext>
          </c:extLst>
        </c:ser>
        <c:ser>
          <c:idx val="0"/>
          <c:order val="2"/>
          <c:tx>
            <c:strRef>
              <c:f>Sheet1!$D$1</c:f>
              <c:strCache>
                <c:ptCount val="1"/>
                <c:pt idx="0">
                  <c:v>2</c:v>
                </c:pt>
              </c:strCache>
            </c:strRef>
          </c:tx>
          <c:spPr>
            <a:solidFill>
              <a:srgbClr val="F190AE"/>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9"/>
                <c:pt idx="0">
                  <c:v>Kritisk infrastruktur som svikter </c:v>
                </c:pt>
                <c:pt idx="1">
                  <c:v>Forsyningskrise med tanke på matforsyning og selvforsyningsgrad</c:v>
                </c:pt>
                <c:pt idx="2">
                  <c:v>Klimaendringer og ekstremvær</c:v>
                </c:pt>
                <c:pt idx="3">
                  <c:v>Desinformasjon, påvirkningskampanjer og svekket tillitt </c:v>
                </c:pt>
                <c:pt idx="4">
                  <c:v>Sikkerhetspolitiske militære trusler </c:v>
                </c:pt>
                <c:pt idx="5">
                  <c:v>Energikrise eller brudd i forsyningssikkerhet </c:v>
                </c:pt>
                <c:pt idx="6">
                  <c:v>Cyberangrep og digitale trusler </c:v>
                </c:pt>
                <c:pt idx="7">
                  <c:v>Terrorisme eller voldelig ekstremisme </c:v>
                </c:pt>
                <c:pt idx="8">
                  <c:v>Pandemier og alvorlige sykdomsutbrudd </c:v>
                </c:pt>
              </c:strCache>
            </c:strRef>
          </c:cat>
          <c:val>
            <c:numRef>
              <c:f>Sheet1!$D$2:$D$24</c:f>
              <c:numCache>
                <c:formatCode>0%</c:formatCode>
                <c:ptCount val="9"/>
                <c:pt idx="0">
                  <c:v>0.35591168732431017</c:v>
                </c:pt>
                <c:pt idx="1">
                  <c:v>0.39286536018326712</c:v>
                </c:pt>
                <c:pt idx="2">
                  <c:v>0.33843522103178181</c:v>
                </c:pt>
                <c:pt idx="3">
                  <c:v>0.33112251533067261</c:v>
                </c:pt>
                <c:pt idx="4">
                  <c:v>0.30827406140271968</c:v>
                </c:pt>
                <c:pt idx="5">
                  <c:v>0.33383351840180892</c:v>
                </c:pt>
                <c:pt idx="6">
                  <c:v>0.29344857597311064</c:v>
                </c:pt>
                <c:pt idx="7">
                  <c:v>0.2699198703520308</c:v>
                </c:pt>
                <c:pt idx="8">
                  <c:v>0.1982333463381451</c:v>
                </c:pt>
              </c:numCache>
            </c:numRef>
          </c:val>
          <c:extLst>
            <c:ext xmlns:c16="http://schemas.microsoft.com/office/drawing/2014/chart" uri="{C3380CC4-5D6E-409C-BE32-E72D297353CC}">
              <c16:uniqueId val="{00000002-302A-4D1A-AAA1-CD09520EE2CF}"/>
            </c:ext>
          </c:extLst>
        </c:ser>
        <c:ser>
          <c:idx val="3"/>
          <c:order val="3"/>
          <c:tx>
            <c:strRef>
              <c:f>Sheet1!$E$1</c:f>
              <c:strCache>
                <c:ptCount val="1"/>
                <c:pt idx="0">
                  <c:v>3</c:v>
                </c:pt>
              </c:strCache>
            </c:strRef>
          </c:tx>
          <c:spPr>
            <a:solidFill>
              <a:srgbClr val="FBE1E5"/>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9"/>
                <c:pt idx="0">
                  <c:v>Kritisk infrastruktur som svikter </c:v>
                </c:pt>
                <c:pt idx="1">
                  <c:v>Forsyningskrise med tanke på matforsyning og selvforsyningsgrad</c:v>
                </c:pt>
                <c:pt idx="2">
                  <c:v>Klimaendringer og ekstremvær</c:v>
                </c:pt>
                <c:pt idx="3">
                  <c:v>Desinformasjon, påvirkningskampanjer og svekket tillitt </c:v>
                </c:pt>
                <c:pt idx="4">
                  <c:v>Sikkerhetspolitiske militære trusler </c:v>
                </c:pt>
                <c:pt idx="5">
                  <c:v>Energikrise eller brudd i forsyningssikkerhet </c:v>
                </c:pt>
                <c:pt idx="6">
                  <c:v>Cyberangrep og digitale trusler </c:v>
                </c:pt>
                <c:pt idx="7">
                  <c:v>Terrorisme eller voldelig ekstremisme </c:v>
                </c:pt>
                <c:pt idx="8">
                  <c:v>Pandemier og alvorlige sykdomsutbrudd </c:v>
                </c:pt>
              </c:strCache>
            </c:strRef>
          </c:cat>
          <c:val>
            <c:numRef>
              <c:f>Sheet1!$E$2:$E$24</c:f>
              <c:numCache>
                <c:formatCode>0%</c:formatCode>
                <c:ptCount val="9"/>
                <c:pt idx="0">
                  <c:v>0.28361493752688532</c:v>
                </c:pt>
                <c:pt idx="1">
                  <c:v>0.22868461330692352</c:v>
                </c:pt>
                <c:pt idx="2">
                  <c:v>0.29829036743595172</c:v>
                </c:pt>
                <c:pt idx="3">
                  <c:v>0.27372127687244346</c:v>
                </c:pt>
                <c:pt idx="4">
                  <c:v>0.26573832317957696</c:v>
                </c:pt>
                <c:pt idx="5">
                  <c:v>0.24737152746516242</c:v>
                </c:pt>
                <c:pt idx="6">
                  <c:v>0.28417514480357814</c:v>
                </c:pt>
                <c:pt idx="7">
                  <c:v>0.31175534947930772</c:v>
                </c:pt>
                <c:pt idx="8">
                  <c:v>0.25869571741544406</c:v>
                </c:pt>
              </c:numCache>
            </c:numRef>
          </c:val>
          <c:extLst>
            <c:ext xmlns:c16="http://schemas.microsoft.com/office/drawing/2014/chart" uri="{C3380CC4-5D6E-409C-BE32-E72D297353CC}">
              <c16:uniqueId val="{00000003-302A-4D1A-AAA1-CD09520EE2CF}"/>
            </c:ext>
          </c:extLst>
        </c:ser>
        <c:ser>
          <c:idx val="5"/>
          <c:order val="4"/>
          <c:tx>
            <c:strRef>
              <c:f>Sheet1!$F$1</c:f>
              <c:strCache>
                <c:ptCount val="1"/>
                <c:pt idx="0">
                  <c:v>4</c:v>
                </c:pt>
              </c:strCache>
            </c:strRef>
          </c:tx>
          <c:spPr>
            <a:solidFill>
              <a:srgbClr val="66BAB3"/>
            </a:solidFill>
          </c:spPr>
          <c:invertIfNegative val="0"/>
          <c:dLbls>
            <c:spPr>
              <a:noFill/>
              <a:ln>
                <a:noFill/>
              </a:ln>
              <a:effectLst/>
            </c:spPr>
            <c:txPr>
              <a:bodyPr/>
              <a:lstStyle/>
              <a:p>
                <a:pPr>
                  <a:defRPr sz="2000" spc="0" baseline="0">
                    <a:solidFill>
                      <a:schemeClr val="bg1"/>
                    </a:solidFill>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9"/>
                <c:pt idx="0">
                  <c:v>Kritisk infrastruktur som svikter </c:v>
                </c:pt>
                <c:pt idx="1">
                  <c:v>Forsyningskrise med tanke på matforsyning og selvforsyningsgrad</c:v>
                </c:pt>
                <c:pt idx="2">
                  <c:v>Klimaendringer og ekstremvær</c:v>
                </c:pt>
                <c:pt idx="3">
                  <c:v>Desinformasjon, påvirkningskampanjer og svekket tillitt </c:v>
                </c:pt>
                <c:pt idx="4">
                  <c:v>Sikkerhetspolitiske militære trusler </c:v>
                </c:pt>
                <c:pt idx="5">
                  <c:v>Energikrise eller brudd i forsyningssikkerhet </c:v>
                </c:pt>
                <c:pt idx="6">
                  <c:v>Cyberangrep og digitale trusler </c:v>
                </c:pt>
                <c:pt idx="7">
                  <c:v>Terrorisme eller voldelig ekstremisme </c:v>
                </c:pt>
                <c:pt idx="8">
                  <c:v>Pandemier og alvorlige sykdomsutbrudd </c:v>
                </c:pt>
              </c:strCache>
            </c:strRef>
          </c:cat>
          <c:val>
            <c:numRef>
              <c:f>Sheet1!$F$2:$F$24</c:f>
              <c:numCache>
                <c:formatCode>0%</c:formatCode>
                <c:ptCount val="9"/>
                <c:pt idx="0">
                  <c:v>0.18412812740714021</c:v>
                </c:pt>
                <c:pt idx="1">
                  <c:v>0.19095065174114381</c:v>
                </c:pt>
                <c:pt idx="2">
                  <c:v>0.21364905014855448</c:v>
                </c:pt>
                <c:pt idx="3">
                  <c:v>0.20747676640356924</c:v>
                </c:pt>
                <c:pt idx="4">
                  <c:v>0.23076538319178116</c:v>
                </c:pt>
                <c:pt idx="5">
                  <c:v>0.23995878475035787</c:v>
                </c:pt>
                <c:pt idx="6">
                  <c:v>0.2384182147394539</c:v>
                </c:pt>
                <c:pt idx="7">
                  <c:v>0.28194431939817793</c:v>
                </c:pt>
                <c:pt idx="8">
                  <c:v>0.43247001390514384</c:v>
                </c:pt>
              </c:numCache>
            </c:numRef>
          </c:val>
          <c:extLst>
            <c:ext xmlns:c16="http://schemas.microsoft.com/office/drawing/2014/chart" uri="{C3380CC4-5D6E-409C-BE32-E72D297353CC}">
              <c16:uniqueId val="{00000005-302A-4D1A-AAA1-CD09520EE2CF}"/>
            </c:ext>
          </c:extLst>
        </c:ser>
        <c:ser>
          <c:idx val="6"/>
          <c:order val="5"/>
          <c:tx>
            <c:strRef>
              <c:f>Sheet1!$G$1</c:f>
              <c:strCache>
                <c:ptCount val="1"/>
                <c:pt idx="0">
                  <c:v>5 - I svært stor grad </c:v>
                </c:pt>
              </c:strCache>
            </c:strRef>
          </c:tx>
          <c:spPr>
            <a:solidFill>
              <a:srgbClr val="3B857E"/>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9"/>
                <c:pt idx="0">
                  <c:v>Kritisk infrastruktur som svikter </c:v>
                </c:pt>
                <c:pt idx="1">
                  <c:v>Forsyningskrise med tanke på matforsyning og selvforsyningsgrad</c:v>
                </c:pt>
                <c:pt idx="2">
                  <c:v>Klimaendringer og ekstremvær</c:v>
                </c:pt>
                <c:pt idx="3">
                  <c:v>Desinformasjon, påvirkningskampanjer og svekket tillitt </c:v>
                </c:pt>
                <c:pt idx="4">
                  <c:v>Sikkerhetspolitiske militære trusler </c:v>
                </c:pt>
                <c:pt idx="5">
                  <c:v>Energikrise eller brudd i forsyningssikkerhet </c:v>
                </c:pt>
                <c:pt idx="6">
                  <c:v>Cyberangrep og digitale trusler </c:v>
                </c:pt>
                <c:pt idx="7">
                  <c:v>Terrorisme eller voldelig ekstremisme </c:v>
                </c:pt>
                <c:pt idx="8">
                  <c:v>Pandemier og alvorlige sykdomsutbrudd </c:v>
                </c:pt>
              </c:strCache>
            </c:strRef>
          </c:cat>
          <c:val>
            <c:numRef>
              <c:f>Sheet1!$G$2:$G$24</c:f>
              <c:numCache>
                <c:formatCode>0%</c:formatCode>
                <c:ptCount val="9"/>
                <c:pt idx="0">
                  <c:v>7.3427168052179114E-3</c:v>
                </c:pt>
                <c:pt idx="1">
                  <c:v>1.5285655692606226E-2</c:v>
                </c:pt>
                <c:pt idx="2">
                  <c:v>1.9597250982863613E-2</c:v>
                </c:pt>
                <c:pt idx="3">
                  <c:v>2.5999619859347897E-2</c:v>
                </c:pt>
                <c:pt idx="4">
                  <c:v>2.4078909196402608E-2</c:v>
                </c:pt>
                <c:pt idx="5">
                  <c:v>2.0227484169142537E-2</c:v>
                </c:pt>
                <c:pt idx="6">
                  <c:v>1.6776207196662726E-2</c:v>
                </c:pt>
                <c:pt idx="7">
                  <c:v>2.0317517481468098E-2</c:v>
                </c:pt>
                <c:pt idx="8">
                  <c:v>4.0725068275261747E-2</c:v>
                </c:pt>
              </c:numCache>
            </c:numRef>
          </c:val>
          <c:extLst>
            <c:ext xmlns:c16="http://schemas.microsoft.com/office/drawing/2014/chart" uri="{C3380CC4-5D6E-409C-BE32-E72D297353CC}">
              <c16:uniqueId val="{00000000-8A09-4742-B9C5-5EF43126AF16}"/>
            </c:ext>
          </c:extLst>
        </c:ser>
        <c:dLbls>
          <c:showLegendKey val="0"/>
          <c:showVal val="1"/>
          <c:showCatName val="0"/>
          <c:showSerName val="0"/>
          <c:showPercent val="0"/>
          <c:showBubbleSize val="0"/>
        </c:dLbls>
        <c:gapWidth val="85"/>
        <c:overlap val="100"/>
        <c:axId val="-1992668608"/>
        <c:axId val="-1992675136"/>
      </c:barChart>
      <c:catAx>
        <c:axId val="-1992668608"/>
        <c:scaling>
          <c:orientation val="minMax"/>
        </c:scaling>
        <c:delete val="0"/>
        <c:axPos val="l"/>
        <c:majorGridlines>
          <c:spPr>
            <a:ln w="3175">
              <a:solidFill>
                <a:schemeClr val="bg1">
                  <a:lumMod val="75000"/>
                </a:schemeClr>
              </a:solidFill>
              <a:prstDash val="dash"/>
            </a:ln>
          </c:spPr>
        </c:majorGridlines>
        <c:numFmt formatCode="General" sourceLinked="0"/>
        <c:majorTickMark val="out"/>
        <c:minorTickMark val="none"/>
        <c:tickLblPos val="nextTo"/>
        <c:spPr>
          <a:ln>
            <a:noFill/>
          </a:ln>
        </c:spPr>
        <c:txPr>
          <a:bodyPr/>
          <a:lstStyle/>
          <a:p>
            <a:pPr>
              <a:defRPr sz="2200" b="0"/>
            </a:pPr>
            <a:endParaRPr lang="nb-NO"/>
          </a:p>
        </c:txPr>
        <c:crossAx val="-1992675136"/>
        <c:crosses val="autoZero"/>
        <c:auto val="1"/>
        <c:lblAlgn val="ctr"/>
        <c:lblOffset val="100"/>
        <c:noMultiLvlLbl val="0"/>
      </c:catAx>
      <c:valAx>
        <c:axId val="-1992675136"/>
        <c:scaling>
          <c:orientation val="minMax"/>
          <c:max val="1"/>
          <c:min val="0"/>
        </c:scaling>
        <c:delete val="0"/>
        <c:axPos val="b"/>
        <c:majorGridlines>
          <c:spPr>
            <a:ln w="3175">
              <a:solidFill>
                <a:schemeClr val="bg1">
                  <a:lumMod val="75000"/>
                </a:schemeClr>
              </a:solidFill>
              <a:prstDash val="dash"/>
            </a:ln>
          </c:spPr>
        </c:majorGridlines>
        <c:numFmt formatCode="0%" sourceLinked="1"/>
        <c:majorTickMark val="out"/>
        <c:minorTickMark val="none"/>
        <c:tickLblPos val="nextTo"/>
        <c:spPr>
          <a:ln>
            <a:noFill/>
          </a:ln>
        </c:spPr>
        <c:crossAx val="-1992668608"/>
        <c:crosses val="autoZero"/>
        <c:crossBetween val="between"/>
        <c:majorUnit val="0.1"/>
      </c:valAx>
    </c:plotArea>
    <c:legend>
      <c:legendPos val="t"/>
      <c:layout>
        <c:manualLayout>
          <c:xMode val="edge"/>
          <c:yMode val="edge"/>
          <c:x val="0.12766287753401775"/>
          <c:y val="1.0298104048382786E-2"/>
          <c:w val="0.83404369815216295"/>
          <c:h val="3.3162675176368069E-2"/>
        </c:manualLayout>
      </c:layout>
      <c:overlay val="0"/>
      <c:txPr>
        <a:bodyPr/>
        <a:lstStyle/>
        <a:p>
          <a:pPr>
            <a:defRPr sz="2400"/>
          </a:pPr>
          <a:endParaRPr lang="nb-NO"/>
        </a:p>
      </c:txPr>
    </c:legend>
    <c:plotVisOnly val="1"/>
    <c:dispBlanksAs val="gap"/>
    <c:showDLblsOverMax val="0"/>
  </c:chart>
  <c:spPr>
    <a:noFill/>
  </c:spPr>
  <c:txPr>
    <a:bodyPr/>
    <a:lstStyle/>
    <a:p>
      <a:pPr>
        <a:defRPr sz="1900">
          <a:latin typeface="+mj-lt"/>
          <a:ea typeface="Calibri"/>
          <a:cs typeface="Calibri"/>
        </a:defRPr>
      </a:pPr>
      <a:endParaRPr lang="nb-NO"/>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37604593017936"/>
          <c:y val="8.4418025226183704E-2"/>
          <c:w val="0.61257034804510846"/>
          <c:h val="0.84805975705028425"/>
        </c:manualLayout>
      </c:layout>
      <c:barChart>
        <c:barDir val="bar"/>
        <c:grouping val="percentStacked"/>
        <c:varyColors val="0"/>
        <c:ser>
          <c:idx val="1"/>
          <c:order val="0"/>
          <c:tx>
            <c:strRef>
              <c:f>Sheet1!$B$1:$B$2</c:f>
              <c:strCache>
                <c:ptCount val="2"/>
                <c:pt idx="0">
                  <c:v>Vet ikke/ikke relevant </c:v>
                </c:pt>
              </c:strCache>
            </c:strRef>
          </c:tx>
          <c:spPr>
            <a:solidFill>
              <a:srgbClr val="BFBFBF"/>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Sheet1!$B$3:$B$19</c:f>
              <c:numCache>
                <c:formatCode>0%</c:formatCode>
                <c:ptCount val="17"/>
                <c:pt idx="0">
                  <c:v>1.993531011198315E-2</c:v>
                </c:pt>
                <c:pt idx="1">
                  <c:v>2.2290184085161448E-2</c:v>
                </c:pt>
                <c:pt idx="3">
                  <c:v>3.7441964954320797E-2</c:v>
                </c:pt>
                <c:pt idx="4">
                  <c:v>3.0496760259179183E-2</c:v>
                </c:pt>
                <c:pt idx="5">
                  <c:v>1.4093436067492401E-2</c:v>
                </c:pt>
                <c:pt idx="6">
                  <c:v>1.6234385429579459E-2</c:v>
                </c:pt>
                <c:pt idx="8">
                  <c:v>0</c:v>
                </c:pt>
                <c:pt idx="9">
                  <c:v>1.3892183105749918E-2</c:v>
                </c:pt>
                <c:pt idx="10">
                  <c:v>0.01</c:v>
                </c:pt>
                <c:pt idx="11">
                  <c:v>4.3199999999999912E-2</c:v>
                </c:pt>
                <c:pt idx="13">
                  <c:v>4.2098418425137785E-2</c:v>
                </c:pt>
                <c:pt idx="14">
                  <c:v>0</c:v>
                </c:pt>
                <c:pt idx="16">
                  <c:v>2.0077428648599932E-2</c:v>
                </c:pt>
              </c:numCache>
            </c:numRef>
          </c:val>
          <c:extLst>
            <c:ext xmlns:c16="http://schemas.microsoft.com/office/drawing/2014/chart" uri="{C3380CC4-5D6E-409C-BE32-E72D297353CC}">
              <c16:uniqueId val="{00000000-302A-4D1A-AAA1-CD09520EE2CF}"/>
            </c:ext>
          </c:extLst>
        </c:ser>
        <c:ser>
          <c:idx val="2"/>
          <c:order val="1"/>
          <c:tx>
            <c:strRef>
              <c:f>Sheet1!$C$1:$C$2</c:f>
              <c:strCache>
                <c:ptCount val="2"/>
                <c:pt idx="0">
                  <c:v>1 - I svært liten grad</c:v>
                </c:pt>
              </c:strCache>
            </c:strRef>
          </c:tx>
          <c:spPr>
            <a:solidFill>
              <a:srgbClr val="AB1644"/>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Sheet1!$C$3:$C$19</c:f>
              <c:numCache>
                <c:formatCode>0%</c:formatCode>
                <c:ptCount val="17"/>
                <c:pt idx="0">
                  <c:v>4.0051030270228549E-2</c:v>
                </c:pt>
                <c:pt idx="1">
                  <c:v>3.4288066811739112E-2</c:v>
                </c:pt>
                <c:pt idx="3">
                  <c:v>7.2787179871199634E-2</c:v>
                </c:pt>
                <c:pt idx="4">
                  <c:v>4.0164343585608282E-2</c:v>
                </c:pt>
                <c:pt idx="5">
                  <c:v>3.940310153125904E-2</c:v>
                </c:pt>
                <c:pt idx="6">
                  <c:v>3.5925431486602412E-2</c:v>
                </c:pt>
                <c:pt idx="8">
                  <c:v>4.1371658036563251E-2</c:v>
                </c:pt>
                <c:pt idx="9">
                  <c:v>5.5500965676142371E-2</c:v>
                </c:pt>
                <c:pt idx="10">
                  <c:v>4.2076035882101584E-2</c:v>
                </c:pt>
                <c:pt idx="11">
                  <c:v>1.6106666666666634E-2</c:v>
                </c:pt>
                <c:pt idx="13">
                  <c:v>3.2281746864119117E-2</c:v>
                </c:pt>
                <c:pt idx="14">
                  <c:v>4.9016045439767335E-2</c:v>
                </c:pt>
                <c:pt idx="16">
                  <c:v>4.1035183017716442E-2</c:v>
                </c:pt>
              </c:numCache>
            </c:numRef>
          </c:val>
          <c:extLst>
            <c:ext xmlns:c16="http://schemas.microsoft.com/office/drawing/2014/chart" uri="{C3380CC4-5D6E-409C-BE32-E72D297353CC}">
              <c16:uniqueId val="{00000001-302A-4D1A-AAA1-CD09520EE2CF}"/>
            </c:ext>
          </c:extLst>
        </c:ser>
        <c:ser>
          <c:idx val="0"/>
          <c:order val="2"/>
          <c:tx>
            <c:strRef>
              <c:f>Sheet1!$D$1:$D$2</c:f>
              <c:strCache>
                <c:ptCount val="2"/>
                <c:pt idx="0">
                  <c:v>2</c:v>
                </c:pt>
              </c:strCache>
            </c:strRef>
          </c:tx>
          <c:spPr>
            <a:solidFill>
              <a:srgbClr val="F190AE"/>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Sheet1!$D$3:$D$19</c:f>
              <c:numCache>
                <c:formatCode>0%</c:formatCode>
                <c:ptCount val="17"/>
                <c:pt idx="0">
                  <c:v>0.20249739049754595</c:v>
                </c:pt>
                <c:pt idx="1">
                  <c:v>0.23784038110921599</c:v>
                </c:pt>
                <c:pt idx="3">
                  <c:v>0.23393739703459634</c:v>
                </c:pt>
                <c:pt idx="4">
                  <c:v>0.21717928042084172</c:v>
                </c:pt>
                <c:pt idx="5">
                  <c:v>0.19799083195162337</c:v>
                </c:pt>
                <c:pt idx="6">
                  <c:v>0.20549251454181319</c:v>
                </c:pt>
                <c:pt idx="8">
                  <c:v>0.24210081369544434</c:v>
                </c:pt>
                <c:pt idx="9">
                  <c:v>0.22220716294514151</c:v>
                </c:pt>
                <c:pt idx="10">
                  <c:v>0.16824311954598126</c:v>
                </c:pt>
                <c:pt idx="11">
                  <c:v>0.22266666666666615</c:v>
                </c:pt>
                <c:pt idx="13">
                  <c:v>0.24002600998448057</c:v>
                </c:pt>
                <c:pt idx="14">
                  <c:v>0.1795023809979151</c:v>
                </c:pt>
                <c:pt idx="16">
                  <c:v>0.20836709582545562</c:v>
                </c:pt>
              </c:numCache>
            </c:numRef>
          </c:val>
          <c:extLst>
            <c:ext xmlns:c16="http://schemas.microsoft.com/office/drawing/2014/chart" uri="{C3380CC4-5D6E-409C-BE32-E72D297353CC}">
              <c16:uniqueId val="{00000002-302A-4D1A-AAA1-CD09520EE2CF}"/>
            </c:ext>
          </c:extLst>
        </c:ser>
        <c:ser>
          <c:idx val="3"/>
          <c:order val="3"/>
          <c:tx>
            <c:strRef>
              <c:f>Sheet1!$E$1:$E$2</c:f>
              <c:strCache>
                <c:ptCount val="2"/>
                <c:pt idx="0">
                  <c:v>3</c:v>
                </c:pt>
              </c:strCache>
            </c:strRef>
          </c:tx>
          <c:spPr>
            <a:solidFill>
              <a:srgbClr val="FBE1E5"/>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Sheet1!$E$3:$E$19</c:f>
              <c:numCache>
                <c:formatCode>0%</c:formatCode>
                <c:ptCount val="17"/>
                <c:pt idx="0">
                  <c:v>0.1843790672800612</c:v>
                </c:pt>
                <c:pt idx="1">
                  <c:v>0.16108921954949121</c:v>
                </c:pt>
                <c:pt idx="3">
                  <c:v>0.14692227048075482</c:v>
                </c:pt>
                <c:pt idx="4">
                  <c:v>0.2120723418960942</c:v>
                </c:pt>
                <c:pt idx="5">
                  <c:v>0.15176046035306695</c:v>
                </c:pt>
                <c:pt idx="6">
                  <c:v>0.17946028416134246</c:v>
                </c:pt>
                <c:pt idx="8">
                  <c:v>0.1996724083271679</c:v>
                </c:pt>
                <c:pt idx="9">
                  <c:v>0.16118320740012762</c:v>
                </c:pt>
                <c:pt idx="10">
                  <c:v>0.16430707267956268</c:v>
                </c:pt>
                <c:pt idx="11">
                  <c:v>0.20677333333333284</c:v>
                </c:pt>
                <c:pt idx="13">
                  <c:v>0.16228971766581513</c:v>
                </c:pt>
                <c:pt idx="14">
                  <c:v>0.19241140584061622</c:v>
                </c:pt>
                <c:pt idx="16">
                  <c:v>0.17804587697448021</c:v>
                </c:pt>
              </c:numCache>
            </c:numRef>
          </c:val>
          <c:extLst>
            <c:ext xmlns:c16="http://schemas.microsoft.com/office/drawing/2014/chart" uri="{C3380CC4-5D6E-409C-BE32-E72D297353CC}">
              <c16:uniqueId val="{00000003-302A-4D1A-AAA1-CD09520EE2CF}"/>
            </c:ext>
          </c:extLst>
        </c:ser>
        <c:ser>
          <c:idx val="5"/>
          <c:order val="4"/>
          <c:tx>
            <c:strRef>
              <c:f>Sheet1!$F$1:$F$2</c:f>
              <c:strCache>
                <c:ptCount val="2"/>
                <c:pt idx="0">
                  <c:v>4</c:v>
                </c:pt>
              </c:strCache>
            </c:strRef>
          </c:tx>
          <c:spPr>
            <a:solidFill>
              <a:srgbClr val="66BAB3"/>
            </a:solidFill>
          </c:spPr>
          <c:invertIfNegative val="0"/>
          <c:dLbls>
            <c:spPr>
              <a:noFill/>
              <a:ln>
                <a:noFill/>
              </a:ln>
              <a:effectLst/>
            </c:spPr>
            <c:txPr>
              <a:bodyPr/>
              <a:lstStyle/>
              <a:p>
                <a:pPr>
                  <a:defRPr sz="2000" spc="0" baseline="0">
                    <a:solidFill>
                      <a:schemeClr val="bg1"/>
                    </a:solidFill>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Sheet1!$F$3:$F$19</c:f>
              <c:numCache>
                <c:formatCode>0%</c:formatCode>
                <c:ptCount val="17"/>
                <c:pt idx="0">
                  <c:v>0.43776497725544966</c:v>
                </c:pt>
                <c:pt idx="1">
                  <c:v>0.43274716226548304</c:v>
                </c:pt>
                <c:pt idx="3">
                  <c:v>0.42159652538565212</c:v>
                </c:pt>
                <c:pt idx="4">
                  <c:v>0.42172560764888678</c:v>
                </c:pt>
                <c:pt idx="5">
                  <c:v>0.4490393055691001</c:v>
                </c:pt>
                <c:pt idx="6">
                  <c:v>0.43866215314198476</c:v>
                </c:pt>
                <c:pt idx="8">
                  <c:v>0.43865581739405862</c:v>
                </c:pt>
                <c:pt idx="9">
                  <c:v>0.42533798664994726</c:v>
                </c:pt>
                <c:pt idx="10">
                  <c:v>0.4751937511441986</c:v>
                </c:pt>
                <c:pt idx="11">
                  <c:v>0.4142933333333324</c:v>
                </c:pt>
                <c:pt idx="13">
                  <c:v>0.42736082560725369</c:v>
                </c:pt>
                <c:pt idx="14">
                  <c:v>0.45560251678173169</c:v>
                </c:pt>
                <c:pt idx="16">
                  <c:v>0.44213358942808695</c:v>
                </c:pt>
              </c:numCache>
            </c:numRef>
          </c:val>
          <c:extLst>
            <c:ext xmlns:c16="http://schemas.microsoft.com/office/drawing/2014/chart" uri="{C3380CC4-5D6E-409C-BE32-E72D297353CC}">
              <c16:uniqueId val="{00000005-302A-4D1A-AAA1-CD09520EE2CF}"/>
            </c:ext>
          </c:extLst>
        </c:ser>
        <c:ser>
          <c:idx val="6"/>
          <c:order val="5"/>
          <c:tx>
            <c:strRef>
              <c:f>Sheet1!$G$1:$G$2</c:f>
              <c:strCache>
                <c:ptCount val="2"/>
                <c:pt idx="0">
                  <c:v>5 - I svært stor grad</c:v>
                </c:pt>
              </c:strCache>
            </c:strRef>
          </c:tx>
          <c:spPr>
            <a:solidFill>
              <a:srgbClr val="3B857E"/>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Sheet1!$G$3:$G$19</c:f>
              <c:numCache>
                <c:formatCode>0%</c:formatCode>
                <c:ptCount val="17"/>
                <c:pt idx="0">
                  <c:v>0.11537222458473494</c:v>
                </c:pt>
                <c:pt idx="1">
                  <c:v>0.11174498617890963</c:v>
                </c:pt>
                <c:pt idx="3">
                  <c:v>8.7314662273476104E-2</c:v>
                </c:pt>
                <c:pt idx="4">
                  <c:v>8.1749414429980918E-2</c:v>
                </c:pt>
                <c:pt idx="5">
                  <c:v>0.14771286452745491</c:v>
                </c:pt>
                <c:pt idx="6">
                  <c:v>0.12422523123867625</c:v>
                </c:pt>
                <c:pt idx="8">
                  <c:v>7.8199302546760691E-2</c:v>
                </c:pt>
                <c:pt idx="9">
                  <c:v>0.12187849422288399</c:v>
                </c:pt>
                <c:pt idx="10">
                  <c:v>0.12616708366387963</c:v>
                </c:pt>
                <c:pt idx="11">
                  <c:v>9.6959999999999796E-2</c:v>
                </c:pt>
                <c:pt idx="13">
                  <c:v>9.5943281453203771E-2</c:v>
                </c:pt>
                <c:pt idx="14">
                  <c:v>0.123467650939968</c:v>
                </c:pt>
                <c:pt idx="16">
                  <c:v>0.11034082610565867</c:v>
                </c:pt>
              </c:numCache>
            </c:numRef>
          </c:val>
          <c:extLst>
            <c:ext xmlns:c16="http://schemas.microsoft.com/office/drawing/2014/chart" uri="{C3380CC4-5D6E-409C-BE32-E72D297353CC}">
              <c16:uniqueId val="{00000000-8A09-4742-B9C5-5EF43126AF16}"/>
            </c:ext>
          </c:extLst>
        </c:ser>
        <c:dLbls>
          <c:showLegendKey val="0"/>
          <c:showVal val="1"/>
          <c:showCatName val="0"/>
          <c:showSerName val="0"/>
          <c:showPercent val="0"/>
          <c:showBubbleSize val="0"/>
        </c:dLbls>
        <c:gapWidth val="85"/>
        <c:overlap val="100"/>
        <c:axId val="-1992668608"/>
        <c:axId val="-1992675136"/>
      </c:barChart>
      <c:catAx>
        <c:axId val="-1992668608"/>
        <c:scaling>
          <c:orientation val="minMax"/>
        </c:scaling>
        <c:delete val="0"/>
        <c:axPos val="l"/>
        <c:majorGridlines>
          <c:spPr>
            <a:ln w="3175">
              <a:solidFill>
                <a:schemeClr val="bg1">
                  <a:lumMod val="75000"/>
                </a:schemeClr>
              </a:solidFill>
              <a:prstDash val="dash"/>
            </a:ln>
          </c:spPr>
        </c:majorGridlines>
        <c:numFmt formatCode="General" sourceLinked="0"/>
        <c:majorTickMark val="out"/>
        <c:minorTickMark val="none"/>
        <c:tickLblPos val="nextTo"/>
        <c:spPr>
          <a:ln>
            <a:noFill/>
          </a:ln>
        </c:spPr>
        <c:txPr>
          <a:bodyPr/>
          <a:lstStyle/>
          <a:p>
            <a:pPr>
              <a:defRPr sz="2200" b="0"/>
            </a:pPr>
            <a:endParaRPr lang="nb-NO"/>
          </a:p>
        </c:txPr>
        <c:crossAx val="-1992675136"/>
        <c:crosses val="autoZero"/>
        <c:auto val="1"/>
        <c:lblAlgn val="ctr"/>
        <c:lblOffset val="100"/>
        <c:noMultiLvlLbl val="0"/>
      </c:catAx>
      <c:valAx>
        <c:axId val="-1992675136"/>
        <c:scaling>
          <c:orientation val="minMax"/>
          <c:max val="1"/>
          <c:min val="0"/>
        </c:scaling>
        <c:delete val="0"/>
        <c:axPos val="b"/>
        <c:majorGridlines>
          <c:spPr>
            <a:ln w="3175">
              <a:solidFill>
                <a:schemeClr val="bg1">
                  <a:lumMod val="75000"/>
                </a:schemeClr>
              </a:solidFill>
              <a:prstDash val="dash"/>
            </a:ln>
          </c:spPr>
        </c:majorGridlines>
        <c:numFmt formatCode="0%" sourceLinked="1"/>
        <c:majorTickMark val="out"/>
        <c:minorTickMark val="none"/>
        <c:tickLblPos val="nextTo"/>
        <c:spPr>
          <a:ln>
            <a:noFill/>
          </a:ln>
        </c:spPr>
        <c:crossAx val="-1992668608"/>
        <c:crosses val="autoZero"/>
        <c:crossBetween val="between"/>
        <c:majorUnit val="0.1"/>
      </c:valAx>
    </c:plotArea>
    <c:legend>
      <c:legendPos val="t"/>
      <c:layout>
        <c:manualLayout>
          <c:xMode val="edge"/>
          <c:yMode val="edge"/>
          <c:x val="0.34524231315922882"/>
          <c:y val="1.0298104048382786E-2"/>
          <c:w val="0.63644267046569591"/>
          <c:h val="4.7874252388343475E-2"/>
        </c:manualLayout>
      </c:layout>
      <c:overlay val="0"/>
      <c:txPr>
        <a:bodyPr/>
        <a:lstStyle/>
        <a:p>
          <a:pPr>
            <a:defRPr sz="2400"/>
          </a:pPr>
          <a:endParaRPr lang="nb-NO"/>
        </a:p>
      </c:txPr>
    </c:legend>
    <c:plotVisOnly val="1"/>
    <c:dispBlanksAs val="gap"/>
    <c:showDLblsOverMax val="0"/>
  </c:chart>
  <c:spPr>
    <a:noFill/>
  </c:spPr>
  <c:txPr>
    <a:bodyPr/>
    <a:lstStyle/>
    <a:p>
      <a:pPr>
        <a:defRPr sz="1900">
          <a:latin typeface="+mj-lt"/>
          <a:ea typeface="Calibri"/>
          <a:cs typeface="Calibri"/>
        </a:defRPr>
      </a:pPr>
      <a:endParaRPr lang="nb-NO"/>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37604593017936"/>
          <c:y val="8.4418025226183704E-2"/>
          <c:w val="0.61257034804510846"/>
          <c:h val="0.84805975705028425"/>
        </c:manualLayout>
      </c:layout>
      <c:barChart>
        <c:barDir val="bar"/>
        <c:grouping val="percentStacked"/>
        <c:varyColors val="0"/>
        <c:ser>
          <c:idx val="1"/>
          <c:order val="0"/>
          <c:tx>
            <c:strRef>
              <c:f>Sheet1!$B$1:$B$2</c:f>
              <c:strCache>
                <c:ptCount val="2"/>
                <c:pt idx="0">
                  <c:v>Vet ikke/ikke relevant </c:v>
                </c:pt>
              </c:strCache>
            </c:strRef>
          </c:tx>
          <c:spPr>
            <a:solidFill>
              <a:srgbClr val="BFBFBF"/>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Sheet1!$B$3:$B$19</c:f>
              <c:numCache>
                <c:formatCode>0%</c:formatCode>
                <c:ptCount val="17"/>
                <c:pt idx="0">
                  <c:v>6.5411528201956323E-2</c:v>
                </c:pt>
                <c:pt idx="1">
                  <c:v>7.4575074986767062E-2</c:v>
                </c:pt>
                <c:pt idx="3">
                  <c:v>0.13943387748989067</c:v>
                </c:pt>
                <c:pt idx="4">
                  <c:v>7.0000000000000007E-2</c:v>
                </c:pt>
                <c:pt idx="5">
                  <c:v>2.5455964108065859E-2</c:v>
                </c:pt>
                <c:pt idx="6">
                  <c:v>7.1278726041765869E-2</c:v>
                </c:pt>
                <c:pt idx="8">
                  <c:v>6.0128923174468697E-2</c:v>
                </c:pt>
                <c:pt idx="9">
                  <c:v>7.9388743943346468E-2</c:v>
                </c:pt>
                <c:pt idx="10">
                  <c:v>5.6477695734423523E-2</c:v>
                </c:pt>
                <c:pt idx="11">
                  <c:v>7.4293333333333184E-2</c:v>
                </c:pt>
                <c:pt idx="13">
                  <c:v>0.10460628434786345</c:v>
                </c:pt>
                <c:pt idx="14">
                  <c:v>3.323834840979932E-2</c:v>
                </c:pt>
                <c:pt idx="16">
                  <c:v>6.7274891709932463E-2</c:v>
                </c:pt>
              </c:numCache>
            </c:numRef>
          </c:val>
          <c:extLst>
            <c:ext xmlns:c16="http://schemas.microsoft.com/office/drawing/2014/chart" uri="{C3380CC4-5D6E-409C-BE32-E72D297353CC}">
              <c16:uniqueId val="{00000000-302A-4D1A-AAA1-CD09520EE2CF}"/>
            </c:ext>
          </c:extLst>
        </c:ser>
        <c:ser>
          <c:idx val="2"/>
          <c:order val="1"/>
          <c:tx>
            <c:strRef>
              <c:f>Sheet1!$C$1:$C$2</c:f>
              <c:strCache>
                <c:ptCount val="2"/>
                <c:pt idx="0">
                  <c:v>1 - I svært liten grad</c:v>
                </c:pt>
              </c:strCache>
            </c:strRef>
          </c:tx>
          <c:spPr>
            <a:solidFill>
              <a:srgbClr val="AB1644"/>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Sheet1!$C$3:$C$19</c:f>
              <c:numCache>
                <c:formatCode>0%</c:formatCode>
                <c:ptCount val="17"/>
                <c:pt idx="0">
                  <c:v>1.8891509130037027E-2</c:v>
                </c:pt>
                <c:pt idx="1">
                  <c:v>2.5524907369287777E-2</c:v>
                </c:pt>
                <c:pt idx="3">
                  <c:v>2.6658679047476402E-2</c:v>
                </c:pt>
                <c:pt idx="4">
                  <c:v>1.1212225934032141E-2</c:v>
                </c:pt>
                <c:pt idx="5">
                  <c:v>3.1064078806202978E-2</c:v>
                </c:pt>
                <c:pt idx="6">
                  <c:v>2.076380280347093E-2</c:v>
                </c:pt>
                <c:pt idx="8">
                  <c:v>2.8954876888935711E-2</c:v>
                </c:pt>
                <c:pt idx="9">
                  <c:v>2.6530681394639467E-2</c:v>
                </c:pt>
                <c:pt idx="10">
                  <c:v>1.6354427289924912E-2</c:v>
                </c:pt>
                <c:pt idx="11">
                  <c:v>1.8826666666666627E-2</c:v>
                </c:pt>
                <c:pt idx="13">
                  <c:v>1.3319629147963377E-2</c:v>
                </c:pt>
                <c:pt idx="14">
                  <c:v>4.9016045439767335E-2</c:v>
                </c:pt>
                <c:pt idx="16">
                  <c:v>2.2208217040304856E-2</c:v>
                </c:pt>
              </c:numCache>
            </c:numRef>
          </c:val>
          <c:extLst>
            <c:ext xmlns:c16="http://schemas.microsoft.com/office/drawing/2014/chart" uri="{C3380CC4-5D6E-409C-BE32-E72D297353CC}">
              <c16:uniqueId val="{00000001-302A-4D1A-AAA1-CD09520EE2CF}"/>
            </c:ext>
          </c:extLst>
        </c:ser>
        <c:ser>
          <c:idx val="0"/>
          <c:order val="2"/>
          <c:tx>
            <c:strRef>
              <c:f>Sheet1!$D$1:$D$2</c:f>
              <c:strCache>
                <c:ptCount val="2"/>
                <c:pt idx="0">
                  <c:v>2</c:v>
                </c:pt>
              </c:strCache>
            </c:strRef>
          </c:tx>
          <c:spPr>
            <a:solidFill>
              <a:srgbClr val="F190AE"/>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Sheet1!$D$3:$D$19</c:f>
              <c:numCache>
                <c:formatCode>0%</c:formatCode>
                <c:ptCount val="17"/>
                <c:pt idx="0">
                  <c:v>3.8298475535109171E-2</c:v>
                </c:pt>
                <c:pt idx="1">
                  <c:v>3.2758924895606667E-2</c:v>
                </c:pt>
                <c:pt idx="3">
                  <c:v>3.309869701961958E-2</c:v>
                </c:pt>
                <c:pt idx="4">
                  <c:v>3.3636677802096421E-2</c:v>
                </c:pt>
                <c:pt idx="5">
                  <c:v>4.5986540524724333E-2</c:v>
                </c:pt>
                <c:pt idx="6">
                  <c:v>3.6974349194240447E-2</c:v>
                </c:pt>
                <c:pt idx="8">
                  <c:v>4.5281623163901281E-2</c:v>
                </c:pt>
                <c:pt idx="9">
                  <c:v>5.4315047606139324E-2</c:v>
                </c:pt>
                <c:pt idx="10">
                  <c:v>2.5111368767925746E-2</c:v>
                </c:pt>
                <c:pt idx="11">
                  <c:v>3.530666666666659E-2</c:v>
                </c:pt>
                <c:pt idx="13">
                  <c:v>4.0294500146830933E-2</c:v>
                </c:pt>
                <c:pt idx="14">
                  <c:v>0.1795023809979151</c:v>
                </c:pt>
                <c:pt idx="16">
                  <c:v>3.94646019027039E-2</c:v>
                </c:pt>
              </c:numCache>
            </c:numRef>
          </c:val>
          <c:extLst>
            <c:ext xmlns:c16="http://schemas.microsoft.com/office/drawing/2014/chart" uri="{C3380CC4-5D6E-409C-BE32-E72D297353CC}">
              <c16:uniqueId val="{00000002-302A-4D1A-AAA1-CD09520EE2CF}"/>
            </c:ext>
          </c:extLst>
        </c:ser>
        <c:ser>
          <c:idx val="3"/>
          <c:order val="3"/>
          <c:tx>
            <c:strRef>
              <c:f>Sheet1!$E$1:$E$2</c:f>
              <c:strCache>
                <c:ptCount val="2"/>
                <c:pt idx="0">
                  <c:v>3</c:v>
                </c:pt>
              </c:strCache>
            </c:strRef>
          </c:tx>
          <c:spPr>
            <a:solidFill>
              <a:srgbClr val="FBE1E5"/>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Sheet1!$E$3:$E$19</c:f>
              <c:numCache>
                <c:formatCode>0%</c:formatCode>
                <c:ptCount val="17"/>
                <c:pt idx="0">
                  <c:v>9.9199752580508255E-2</c:v>
                </c:pt>
                <c:pt idx="1">
                  <c:v>8.5690760454037548E-2</c:v>
                </c:pt>
                <c:pt idx="3">
                  <c:v>0.12655384154560431</c:v>
                </c:pt>
                <c:pt idx="4">
                  <c:v>8.820028414545146E-2</c:v>
                </c:pt>
                <c:pt idx="5">
                  <c:v>7.4856139666438906E-2</c:v>
                </c:pt>
                <c:pt idx="6">
                  <c:v>0.1109707256603412</c:v>
                </c:pt>
                <c:pt idx="8">
                  <c:v>0.12696819190531472</c:v>
                </c:pt>
                <c:pt idx="9">
                  <c:v>9.9244400772540237E-2</c:v>
                </c:pt>
                <c:pt idx="10">
                  <c:v>8.970525416488663E-2</c:v>
                </c:pt>
                <c:pt idx="11">
                  <c:v>7.407999999999984E-2</c:v>
                </c:pt>
                <c:pt idx="13">
                  <c:v>7.5345051810211727E-2</c:v>
                </c:pt>
                <c:pt idx="14">
                  <c:v>0.19241140584061622</c:v>
                </c:pt>
                <c:pt idx="16">
                  <c:v>9.6645758930804126E-2</c:v>
                </c:pt>
              </c:numCache>
            </c:numRef>
          </c:val>
          <c:extLst>
            <c:ext xmlns:c16="http://schemas.microsoft.com/office/drawing/2014/chart" uri="{C3380CC4-5D6E-409C-BE32-E72D297353CC}">
              <c16:uniqueId val="{00000003-302A-4D1A-AAA1-CD09520EE2CF}"/>
            </c:ext>
          </c:extLst>
        </c:ser>
        <c:ser>
          <c:idx val="5"/>
          <c:order val="4"/>
          <c:tx>
            <c:strRef>
              <c:f>Sheet1!$F$1:$F$2</c:f>
              <c:strCache>
                <c:ptCount val="2"/>
                <c:pt idx="0">
                  <c:v>4</c:v>
                </c:pt>
              </c:strCache>
            </c:strRef>
          </c:tx>
          <c:spPr>
            <a:solidFill>
              <a:srgbClr val="66BAB3"/>
            </a:solidFill>
          </c:spPr>
          <c:invertIfNegative val="0"/>
          <c:dLbls>
            <c:spPr>
              <a:noFill/>
              <a:ln>
                <a:noFill/>
              </a:ln>
              <a:effectLst/>
            </c:spPr>
            <c:txPr>
              <a:bodyPr/>
              <a:lstStyle/>
              <a:p>
                <a:pPr>
                  <a:defRPr sz="2000" spc="0" baseline="0">
                    <a:solidFill>
                      <a:schemeClr val="bg1"/>
                    </a:solidFill>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Sheet1!$F$3:$F$19</c:f>
              <c:numCache>
                <c:formatCode>0%</c:formatCode>
                <c:ptCount val="17"/>
                <c:pt idx="0">
                  <c:v>0.45994252651383577</c:v>
                </c:pt>
                <c:pt idx="1">
                  <c:v>0.51290948656119528</c:v>
                </c:pt>
                <c:pt idx="3">
                  <c:v>0.36947731016923746</c:v>
                </c:pt>
                <c:pt idx="4">
                  <c:v>0.49445148408401285</c:v>
                </c:pt>
                <c:pt idx="5">
                  <c:v>0.47839656685847842</c:v>
                </c:pt>
                <c:pt idx="6">
                  <c:v>0.46142843520549198</c:v>
                </c:pt>
                <c:pt idx="8">
                  <c:v>0.4518651590404707</c:v>
                </c:pt>
                <c:pt idx="9">
                  <c:v>0.46423609934604693</c:v>
                </c:pt>
                <c:pt idx="10">
                  <c:v>0.47339354366265829</c:v>
                </c:pt>
                <c:pt idx="11">
                  <c:v>0.47690666666666531</c:v>
                </c:pt>
                <c:pt idx="13">
                  <c:v>0.47059193690481704</c:v>
                </c:pt>
                <c:pt idx="14">
                  <c:v>0.45560251678173169</c:v>
                </c:pt>
                <c:pt idx="16">
                  <c:v>0.46727289096965685</c:v>
                </c:pt>
              </c:numCache>
            </c:numRef>
          </c:val>
          <c:extLst>
            <c:ext xmlns:c16="http://schemas.microsoft.com/office/drawing/2014/chart" uri="{C3380CC4-5D6E-409C-BE32-E72D297353CC}">
              <c16:uniqueId val="{00000005-302A-4D1A-AAA1-CD09520EE2CF}"/>
            </c:ext>
          </c:extLst>
        </c:ser>
        <c:ser>
          <c:idx val="6"/>
          <c:order val="5"/>
          <c:tx>
            <c:strRef>
              <c:f>Sheet1!$G$1:$G$2</c:f>
              <c:strCache>
                <c:ptCount val="2"/>
                <c:pt idx="0">
                  <c:v>5 - I svært stor grad</c:v>
                </c:pt>
              </c:strCache>
            </c:strRef>
          </c:tx>
          <c:spPr>
            <a:solidFill>
              <a:srgbClr val="3B857E"/>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Sheet1!$G$3:$G$19</c:f>
              <c:numCache>
                <c:formatCode>0%</c:formatCode>
                <c:ptCount val="17"/>
                <c:pt idx="0">
                  <c:v>0.31825620803855803</c:v>
                </c:pt>
                <c:pt idx="1">
                  <c:v>0.26854084573310588</c:v>
                </c:pt>
                <c:pt idx="3">
                  <c:v>0.3047775947281714</c:v>
                </c:pt>
                <c:pt idx="4">
                  <c:v>0.29950466536113252</c:v>
                </c:pt>
                <c:pt idx="5">
                  <c:v>0.34424071003608619</c:v>
                </c:pt>
                <c:pt idx="6">
                  <c:v>0.29858396109468777</c:v>
                </c:pt>
                <c:pt idx="8">
                  <c:v>0.28680122582690343</c:v>
                </c:pt>
                <c:pt idx="9">
                  <c:v>0.27628502693728035</c:v>
                </c:pt>
                <c:pt idx="10">
                  <c:v>0.33895771038017836</c:v>
                </c:pt>
                <c:pt idx="11">
                  <c:v>0.32058666666666591</c:v>
                </c:pt>
                <c:pt idx="13">
                  <c:v>0.29584259764232401</c:v>
                </c:pt>
                <c:pt idx="14">
                  <c:v>0.123467650939968</c:v>
                </c:pt>
                <c:pt idx="16">
                  <c:v>0.30713363944659572</c:v>
                </c:pt>
              </c:numCache>
            </c:numRef>
          </c:val>
          <c:extLst>
            <c:ext xmlns:c16="http://schemas.microsoft.com/office/drawing/2014/chart" uri="{C3380CC4-5D6E-409C-BE32-E72D297353CC}">
              <c16:uniqueId val="{00000000-8A09-4742-B9C5-5EF43126AF16}"/>
            </c:ext>
          </c:extLst>
        </c:ser>
        <c:dLbls>
          <c:showLegendKey val="0"/>
          <c:showVal val="1"/>
          <c:showCatName val="0"/>
          <c:showSerName val="0"/>
          <c:showPercent val="0"/>
          <c:showBubbleSize val="0"/>
        </c:dLbls>
        <c:gapWidth val="85"/>
        <c:overlap val="100"/>
        <c:axId val="-1992668608"/>
        <c:axId val="-1992675136"/>
      </c:barChart>
      <c:catAx>
        <c:axId val="-1992668608"/>
        <c:scaling>
          <c:orientation val="minMax"/>
        </c:scaling>
        <c:delete val="0"/>
        <c:axPos val="l"/>
        <c:majorGridlines>
          <c:spPr>
            <a:ln w="3175">
              <a:solidFill>
                <a:schemeClr val="bg1">
                  <a:lumMod val="75000"/>
                </a:schemeClr>
              </a:solidFill>
              <a:prstDash val="dash"/>
            </a:ln>
          </c:spPr>
        </c:majorGridlines>
        <c:numFmt formatCode="General" sourceLinked="0"/>
        <c:majorTickMark val="out"/>
        <c:minorTickMark val="none"/>
        <c:tickLblPos val="nextTo"/>
        <c:spPr>
          <a:ln>
            <a:noFill/>
          </a:ln>
        </c:spPr>
        <c:txPr>
          <a:bodyPr/>
          <a:lstStyle/>
          <a:p>
            <a:pPr>
              <a:defRPr sz="2200" b="0"/>
            </a:pPr>
            <a:endParaRPr lang="nb-NO"/>
          </a:p>
        </c:txPr>
        <c:crossAx val="-1992675136"/>
        <c:crosses val="autoZero"/>
        <c:auto val="1"/>
        <c:lblAlgn val="ctr"/>
        <c:lblOffset val="100"/>
        <c:noMultiLvlLbl val="0"/>
      </c:catAx>
      <c:valAx>
        <c:axId val="-1992675136"/>
        <c:scaling>
          <c:orientation val="minMax"/>
          <c:max val="1"/>
          <c:min val="0"/>
        </c:scaling>
        <c:delete val="0"/>
        <c:axPos val="b"/>
        <c:majorGridlines>
          <c:spPr>
            <a:ln w="3175">
              <a:solidFill>
                <a:schemeClr val="bg1">
                  <a:lumMod val="75000"/>
                </a:schemeClr>
              </a:solidFill>
              <a:prstDash val="dash"/>
            </a:ln>
          </c:spPr>
        </c:majorGridlines>
        <c:numFmt formatCode="0%" sourceLinked="1"/>
        <c:majorTickMark val="out"/>
        <c:minorTickMark val="none"/>
        <c:tickLblPos val="nextTo"/>
        <c:spPr>
          <a:ln>
            <a:noFill/>
          </a:ln>
        </c:spPr>
        <c:crossAx val="-1992668608"/>
        <c:crosses val="autoZero"/>
        <c:crossBetween val="between"/>
        <c:majorUnit val="0.1"/>
      </c:valAx>
    </c:plotArea>
    <c:legend>
      <c:legendPos val="t"/>
      <c:layout>
        <c:manualLayout>
          <c:xMode val="edge"/>
          <c:yMode val="edge"/>
          <c:x val="0.34524231315922882"/>
          <c:y val="1.0298104048382786E-2"/>
          <c:w val="0.63644267046569591"/>
          <c:h val="4.7874252388343475E-2"/>
        </c:manualLayout>
      </c:layout>
      <c:overlay val="0"/>
      <c:txPr>
        <a:bodyPr/>
        <a:lstStyle/>
        <a:p>
          <a:pPr>
            <a:defRPr sz="2400"/>
          </a:pPr>
          <a:endParaRPr lang="nb-NO"/>
        </a:p>
      </c:txPr>
    </c:legend>
    <c:plotVisOnly val="1"/>
    <c:dispBlanksAs val="gap"/>
    <c:showDLblsOverMax val="0"/>
  </c:chart>
  <c:spPr>
    <a:noFill/>
  </c:spPr>
  <c:txPr>
    <a:bodyPr/>
    <a:lstStyle/>
    <a:p>
      <a:pPr>
        <a:defRPr sz="1900">
          <a:latin typeface="+mj-lt"/>
          <a:ea typeface="Calibri"/>
          <a:cs typeface="Calibri"/>
        </a:defRPr>
      </a:pPr>
      <a:endParaRPr lang="nb-NO"/>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37604593017936"/>
          <c:y val="8.4418025226183704E-2"/>
          <c:w val="0.61257034804510846"/>
          <c:h val="0.84805975705028425"/>
        </c:manualLayout>
      </c:layout>
      <c:barChart>
        <c:barDir val="bar"/>
        <c:grouping val="percentStacked"/>
        <c:varyColors val="0"/>
        <c:ser>
          <c:idx val="1"/>
          <c:order val="0"/>
          <c:tx>
            <c:strRef>
              <c:f>Sheet1!$B$1:$B$2</c:f>
              <c:strCache>
                <c:ptCount val="2"/>
                <c:pt idx="0">
                  <c:v>Vet ikke/ikke relevant </c:v>
                </c:pt>
              </c:strCache>
            </c:strRef>
          </c:tx>
          <c:spPr>
            <a:solidFill>
              <a:srgbClr val="BFBFBF"/>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Sheet1!$B$3:$B$19</c:f>
              <c:numCache>
                <c:formatCode>0%</c:formatCode>
                <c:ptCount val="17"/>
                <c:pt idx="0">
                  <c:v>2.5502248682362408E-2</c:v>
                </c:pt>
                <c:pt idx="1">
                  <c:v>1.3056519437746283E-2</c:v>
                </c:pt>
                <c:pt idx="3">
                  <c:v>3.7441964954320797E-2</c:v>
                </c:pt>
                <c:pt idx="4">
                  <c:v>3.8185745140388659E-2</c:v>
                </c:pt>
                <c:pt idx="5">
                  <c:v>0</c:v>
                </c:pt>
                <c:pt idx="6">
                  <c:v>2.4792600362353357E-2</c:v>
                </c:pt>
                <c:pt idx="8">
                  <c:v>4.1213145936806308E-3</c:v>
                </c:pt>
                <c:pt idx="9">
                  <c:v>1.3485582624606016E-2</c:v>
                </c:pt>
                <c:pt idx="10">
                  <c:v>3.2007078781961254E-2</c:v>
                </c:pt>
                <c:pt idx="11">
                  <c:v>3.6053333333333257E-2</c:v>
                </c:pt>
                <c:pt idx="13">
                  <c:v>3.8343751310987481E-2</c:v>
                </c:pt>
                <c:pt idx="14">
                  <c:v>7.1334315056703944E-3</c:v>
                </c:pt>
                <c:pt idx="16">
                  <c:v>2.2018146714284231E-2</c:v>
                </c:pt>
              </c:numCache>
            </c:numRef>
          </c:val>
          <c:extLst>
            <c:ext xmlns:c16="http://schemas.microsoft.com/office/drawing/2014/chart" uri="{C3380CC4-5D6E-409C-BE32-E72D297353CC}">
              <c16:uniqueId val="{00000000-302A-4D1A-AAA1-CD09520EE2CF}"/>
            </c:ext>
          </c:extLst>
        </c:ser>
        <c:ser>
          <c:idx val="2"/>
          <c:order val="1"/>
          <c:tx>
            <c:strRef>
              <c:f>Sheet1!$C$1:$C$2</c:f>
              <c:strCache>
                <c:ptCount val="2"/>
                <c:pt idx="0">
                  <c:v>1 - I svært liten grad</c:v>
                </c:pt>
              </c:strCache>
            </c:strRef>
          </c:tx>
          <c:spPr>
            <a:solidFill>
              <a:srgbClr val="AB1644"/>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Sheet1!$C$3:$C$19</c:f>
              <c:numCache>
                <c:formatCode>0%</c:formatCode>
                <c:ptCount val="17"/>
                <c:pt idx="0">
                  <c:v>2.0863133207046355E-2</c:v>
                </c:pt>
                <c:pt idx="1">
                  <c:v>3.1994353937540444E-2</c:v>
                </c:pt>
                <c:pt idx="3">
                  <c:v>2.4262393290399874E-2</c:v>
                </c:pt>
                <c:pt idx="4">
                  <c:v>1.1826594478362672E-2</c:v>
                </c:pt>
                <c:pt idx="5">
                  <c:v>1.5215059007119825E-2</c:v>
                </c:pt>
                <c:pt idx="6">
                  <c:v>3.2921712596548067E-2</c:v>
                </c:pt>
                <c:pt idx="8">
                  <c:v>1.9127126704004977E-2</c:v>
                </c:pt>
                <c:pt idx="9">
                  <c:v>2.6835631755497403E-2</c:v>
                </c:pt>
                <c:pt idx="10">
                  <c:v>2.4592664917312455E-2</c:v>
                </c:pt>
                <c:pt idx="11">
                  <c:v>2.1386666666666623E-2</c:v>
                </c:pt>
                <c:pt idx="13">
                  <c:v>1.2543524772412756E-2</c:v>
                </c:pt>
                <c:pt idx="14">
                  <c:v>3.3716460441010475E-2</c:v>
                </c:pt>
                <c:pt idx="16">
                  <c:v>2.3618738933405305E-2</c:v>
                </c:pt>
              </c:numCache>
            </c:numRef>
          </c:val>
          <c:extLst>
            <c:ext xmlns:c16="http://schemas.microsoft.com/office/drawing/2014/chart" uri="{C3380CC4-5D6E-409C-BE32-E72D297353CC}">
              <c16:uniqueId val="{00000001-302A-4D1A-AAA1-CD09520EE2CF}"/>
            </c:ext>
          </c:extLst>
        </c:ser>
        <c:ser>
          <c:idx val="0"/>
          <c:order val="2"/>
          <c:tx>
            <c:strRef>
              <c:f>Sheet1!$D$1:$D$2</c:f>
              <c:strCache>
                <c:ptCount val="2"/>
                <c:pt idx="0">
                  <c:v>2</c:v>
                </c:pt>
              </c:strCache>
            </c:strRef>
          </c:tx>
          <c:spPr>
            <a:solidFill>
              <a:srgbClr val="F190AE"/>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Sheet1!$D$3:$D$19</c:f>
              <c:numCache>
                <c:formatCode>0%</c:formatCode>
                <c:ptCount val="17"/>
                <c:pt idx="0">
                  <c:v>0.10483112331026689</c:v>
                </c:pt>
                <c:pt idx="1">
                  <c:v>0.12262541904369821</c:v>
                </c:pt>
                <c:pt idx="3">
                  <c:v>8.0575108581698363E-2</c:v>
                </c:pt>
                <c:pt idx="4">
                  <c:v>0.10440425450216914</c:v>
                </c:pt>
                <c:pt idx="5">
                  <c:v>8.4853213693552865E-2</c:v>
                </c:pt>
                <c:pt idx="6">
                  <c:v>0.12598932011061292</c:v>
                </c:pt>
                <c:pt idx="8">
                  <c:v>0.1085807883335089</c:v>
                </c:pt>
                <c:pt idx="9">
                  <c:v>9.9447701013112191E-2</c:v>
                </c:pt>
                <c:pt idx="10">
                  <c:v>0.11115518398730677</c:v>
                </c:pt>
                <c:pt idx="11">
                  <c:v>0.10661333333333312</c:v>
                </c:pt>
                <c:pt idx="13">
                  <c:v>9.7977933464782577E-2</c:v>
                </c:pt>
                <c:pt idx="14">
                  <c:v>0.11400103272198718</c:v>
                </c:pt>
                <c:pt idx="16">
                  <c:v>0.10635935296059509</c:v>
                </c:pt>
              </c:numCache>
            </c:numRef>
          </c:val>
          <c:extLst>
            <c:ext xmlns:c16="http://schemas.microsoft.com/office/drawing/2014/chart" uri="{C3380CC4-5D6E-409C-BE32-E72D297353CC}">
              <c16:uniqueId val="{00000002-302A-4D1A-AAA1-CD09520EE2CF}"/>
            </c:ext>
          </c:extLst>
        </c:ser>
        <c:ser>
          <c:idx val="3"/>
          <c:order val="3"/>
          <c:tx>
            <c:strRef>
              <c:f>Sheet1!$E$1:$E$2</c:f>
              <c:strCache>
                <c:ptCount val="2"/>
                <c:pt idx="0">
                  <c:v>3</c:v>
                </c:pt>
              </c:strCache>
            </c:strRef>
          </c:tx>
          <c:spPr>
            <a:solidFill>
              <a:srgbClr val="FBE1E5"/>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Sheet1!$E$3:$E$19</c:f>
              <c:numCache>
                <c:formatCode>0%</c:formatCode>
                <c:ptCount val="17"/>
                <c:pt idx="0">
                  <c:v>0.1982448679785058</c:v>
                </c:pt>
                <c:pt idx="1">
                  <c:v>0.23966358877845084</c:v>
                </c:pt>
                <c:pt idx="3">
                  <c:v>0.1906544855474015</c:v>
                </c:pt>
                <c:pt idx="4">
                  <c:v>0.22674039089198555</c:v>
                </c:pt>
                <c:pt idx="5">
                  <c:v>0.17916707305178917</c:v>
                </c:pt>
                <c:pt idx="6">
                  <c:v>0.20935443882902618</c:v>
                </c:pt>
                <c:pt idx="8">
                  <c:v>0.13674310472365983</c:v>
                </c:pt>
                <c:pt idx="9">
                  <c:v>0.22210551282485555</c:v>
                </c:pt>
                <c:pt idx="10">
                  <c:v>0.17757978885702042</c:v>
                </c:pt>
                <c:pt idx="11">
                  <c:v>0.28378666666666597</c:v>
                </c:pt>
                <c:pt idx="13">
                  <c:v>0.17401518647480971</c:v>
                </c:pt>
                <c:pt idx="14">
                  <c:v>0.22926428120637179</c:v>
                </c:pt>
                <c:pt idx="16">
                  <c:v>0.20291507857907387</c:v>
                </c:pt>
              </c:numCache>
            </c:numRef>
          </c:val>
          <c:extLst>
            <c:ext xmlns:c16="http://schemas.microsoft.com/office/drawing/2014/chart" uri="{C3380CC4-5D6E-409C-BE32-E72D297353CC}">
              <c16:uniqueId val="{00000003-302A-4D1A-AAA1-CD09520EE2CF}"/>
            </c:ext>
          </c:extLst>
        </c:ser>
        <c:ser>
          <c:idx val="5"/>
          <c:order val="4"/>
          <c:tx>
            <c:strRef>
              <c:f>Sheet1!$F$1:$F$2</c:f>
              <c:strCache>
                <c:ptCount val="2"/>
                <c:pt idx="0">
                  <c:v>4</c:v>
                </c:pt>
              </c:strCache>
            </c:strRef>
          </c:tx>
          <c:spPr>
            <a:solidFill>
              <a:srgbClr val="66BAB3"/>
            </a:solidFill>
          </c:spPr>
          <c:invertIfNegative val="0"/>
          <c:dLbls>
            <c:spPr>
              <a:noFill/>
              <a:ln>
                <a:noFill/>
              </a:ln>
              <a:effectLst/>
            </c:spPr>
            <c:txPr>
              <a:bodyPr/>
              <a:lstStyle/>
              <a:p>
                <a:pPr>
                  <a:defRPr sz="2000" spc="0" baseline="0">
                    <a:solidFill>
                      <a:schemeClr val="bg1"/>
                    </a:solidFill>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Sheet1!$F$3:$F$19</c:f>
              <c:numCache>
                <c:formatCode>0%</c:formatCode>
                <c:ptCount val="17"/>
                <c:pt idx="0">
                  <c:v>0.51857579154907985</c:v>
                </c:pt>
                <c:pt idx="1">
                  <c:v>0.48050344056931121</c:v>
                </c:pt>
                <c:pt idx="3">
                  <c:v>0.52808147371574032</c:v>
                </c:pt>
                <c:pt idx="4">
                  <c:v>0.52505471719847763</c:v>
                </c:pt>
                <c:pt idx="5">
                  <c:v>0.52379791280600574</c:v>
                </c:pt>
                <c:pt idx="6">
                  <c:v>0.49408791837513127</c:v>
                </c:pt>
                <c:pt idx="8">
                  <c:v>0.60778822783472153</c:v>
                </c:pt>
                <c:pt idx="9">
                  <c:v>0.47883983329379859</c:v>
                </c:pt>
                <c:pt idx="10">
                  <c:v>0.50939769329346329</c:v>
                </c:pt>
                <c:pt idx="11">
                  <c:v>0.46927999999999853</c:v>
                </c:pt>
                <c:pt idx="13">
                  <c:v>0.52590510550824898</c:v>
                </c:pt>
                <c:pt idx="14">
                  <c:v>0.49832660789076028</c:v>
                </c:pt>
                <c:pt idx="16">
                  <c:v>0.51147924732150596</c:v>
                </c:pt>
              </c:numCache>
            </c:numRef>
          </c:val>
          <c:extLst>
            <c:ext xmlns:c16="http://schemas.microsoft.com/office/drawing/2014/chart" uri="{C3380CC4-5D6E-409C-BE32-E72D297353CC}">
              <c16:uniqueId val="{00000005-302A-4D1A-AAA1-CD09520EE2CF}"/>
            </c:ext>
          </c:extLst>
        </c:ser>
        <c:ser>
          <c:idx val="6"/>
          <c:order val="5"/>
          <c:tx>
            <c:strRef>
              <c:f>Sheet1!$G$1:$G$2</c:f>
              <c:strCache>
                <c:ptCount val="2"/>
                <c:pt idx="0">
                  <c:v>5 - I svært stor grad</c:v>
                </c:pt>
              </c:strCache>
            </c:strRef>
          </c:tx>
          <c:spPr>
            <a:solidFill>
              <a:srgbClr val="3B857E"/>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Sheet1!$G$3:$G$19</c:f>
              <c:numCache>
                <c:formatCode>0%</c:formatCode>
                <c:ptCount val="17"/>
                <c:pt idx="0">
                  <c:v>0.13198283527274146</c:v>
                </c:pt>
                <c:pt idx="1">
                  <c:v>0.11215667823325301</c:v>
                </c:pt>
                <c:pt idx="3">
                  <c:v>0.13494084169537218</c:v>
                </c:pt>
                <c:pt idx="4">
                  <c:v>9.8030180854739898E-2</c:v>
                </c:pt>
                <c:pt idx="5">
                  <c:v>0.19696674144152873</c:v>
                </c:pt>
                <c:pt idx="6">
                  <c:v>0.11285400972632768</c:v>
                </c:pt>
                <c:pt idx="8">
                  <c:v>0.12363943781041885</c:v>
                </c:pt>
                <c:pt idx="9">
                  <c:v>0.15928573848812294</c:v>
                </c:pt>
                <c:pt idx="10">
                  <c:v>0.1452675901629337</c:v>
                </c:pt>
                <c:pt idx="11">
                  <c:v>8.2879999999999843E-2</c:v>
                </c:pt>
                <c:pt idx="13">
                  <c:v>0.1512144984687683</c:v>
                </c:pt>
                <c:pt idx="14">
                  <c:v>0.11755818623419816</c:v>
                </c:pt>
                <c:pt idx="16">
                  <c:v>0.13360943549113116</c:v>
                </c:pt>
              </c:numCache>
            </c:numRef>
          </c:val>
          <c:extLst>
            <c:ext xmlns:c16="http://schemas.microsoft.com/office/drawing/2014/chart" uri="{C3380CC4-5D6E-409C-BE32-E72D297353CC}">
              <c16:uniqueId val="{00000000-8A09-4742-B9C5-5EF43126AF16}"/>
            </c:ext>
          </c:extLst>
        </c:ser>
        <c:dLbls>
          <c:showLegendKey val="0"/>
          <c:showVal val="1"/>
          <c:showCatName val="0"/>
          <c:showSerName val="0"/>
          <c:showPercent val="0"/>
          <c:showBubbleSize val="0"/>
        </c:dLbls>
        <c:gapWidth val="85"/>
        <c:overlap val="100"/>
        <c:axId val="-1992668608"/>
        <c:axId val="-1992675136"/>
      </c:barChart>
      <c:catAx>
        <c:axId val="-1992668608"/>
        <c:scaling>
          <c:orientation val="minMax"/>
        </c:scaling>
        <c:delete val="0"/>
        <c:axPos val="l"/>
        <c:majorGridlines>
          <c:spPr>
            <a:ln w="3175">
              <a:solidFill>
                <a:schemeClr val="bg1">
                  <a:lumMod val="75000"/>
                </a:schemeClr>
              </a:solidFill>
              <a:prstDash val="dash"/>
            </a:ln>
          </c:spPr>
        </c:majorGridlines>
        <c:numFmt formatCode="General" sourceLinked="0"/>
        <c:majorTickMark val="out"/>
        <c:minorTickMark val="none"/>
        <c:tickLblPos val="nextTo"/>
        <c:spPr>
          <a:ln>
            <a:noFill/>
          </a:ln>
        </c:spPr>
        <c:txPr>
          <a:bodyPr/>
          <a:lstStyle/>
          <a:p>
            <a:pPr>
              <a:defRPr sz="2200" b="0"/>
            </a:pPr>
            <a:endParaRPr lang="nb-NO"/>
          </a:p>
        </c:txPr>
        <c:crossAx val="-1992675136"/>
        <c:crosses val="autoZero"/>
        <c:auto val="1"/>
        <c:lblAlgn val="ctr"/>
        <c:lblOffset val="100"/>
        <c:noMultiLvlLbl val="0"/>
      </c:catAx>
      <c:valAx>
        <c:axId val="-1992675136"/>
        <c:scaling>
          <c:orientation val="minMax"/>
          <c:max val="1"/>
          <c:min val="0"/>
        </c:scaling>
        <c:delete val="0"/>
        <c:axPos val="b"/>
        <c:majorGridlines>
          <c:spPr>
            <a:ln w="3175">
              <a:solidFill>
                <a:schemeClr val="bg1">
                  <a:lumMod val="75000"/>
                </a:schemeClr>
              </a:solidFill>
              <a:prstDash val="dash"/>
            </a:ln>
          </c:spPr>
        </c:majorGridlines>
        <c:numFmt formatCode="0%" sourceLinked="1"/>
        <c:majorTickMark val="out"/>
        <c:minorTickMark val="none"/>
        <c:tickLblPos val="nextTo"/>
        <c:spPr>
          <a:ln>
            <a:noFill/>
          </a:ln>
        </c:spPr>
        <c:crossAx val="-1992668608"/>
        <c:crosses val="autoZero"/>
        <c:crossBetween val="between"/>
        <c:majorUnit val="0.1"/>
      </c:valAx>
    </c:plotArea>
    <c:legend>
      <c:legendPos val="t"/>
      <c:layout>
        <c:manualLayout>
          <c:xMode val="edge"/>
          <c:yMode val="edge"/>
          <c:x val="0.34524231315922882"/>
          <c:y val="1.0298104048382786E-2"/>
          <c:w val="0.63644267046569591"/>
          <c:h val="4.7874252388343475E-2"/>
        </c:manualLayout>
      </c:layout>
      <c:overlay val="0"/>
      <c:txPr>
        <a:bodyPr/>
        <a:lstStyle/>
        <a:p>
          <a:pPr>
            <a:defRPr sz="2400"/>
          </a:pPr>
          <a:endParaRPr lang="nb-NO"/>
        </a:p>
      </c:txPr>
    </c:legend>
    <c:plotVisOnly val="1"/>
    <c:dispBlanksAs val="gap"/>
    <c:showDLblsOverMax val="0"/>
  </c:chart>
  <c:spPr>
    <a:noFill/>
  </c:spPr>
  <c:txPr>
    <a:bodyPr/>
    <a:lstStyle/>
    <a:p>
      <a:pPr>
        <a:defRPr sz="1900">
          <a:latin typeface="+mj-lt"/>
          <a:ea typeface="Calibri"/>
          <a:cs typeface="Calibri"/>
        </a:defRPr>
      </a:pPr>
      <a:endParaRPr lang="nb-NO"/>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33078388752725"/>
          <c:y val="5.3500145815106447E-2"/>
          <c:w val="0.58945906466313214"/>
          <c:h val="0.94072865134282457"/>
        </c:manualLayout>
      </c:layout>
      <c:barChart>
        <c:barDir val="bar"/>
        <c:grouping val="clustered"/>
        <c:varyColors val="0"/>
        <c:ser>
          <c:idx val="1"/>
          <c:order val="0"/>
          <c:tx>
            <c:strRef>
              <c:f>Sheet1!$B$1</c:f>
              <c:strCache>
                <c:ptCount val="1"/>
                <c:pt idx="0">
                  <c:v>Panel september 2025</c:v>
                </c:pt>
              </c:strCache>
            </c:strRef>
          </c:tx>
          <c:spPr>
            <a:solidFill>
              <a:srgbClr val="4A7E9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Sheet1!$A$2:$A$7</c:f>
              <c:strCache>
                <c:ptCount val="5"/>
                <c:pt idx="0">
                  <c:v>Ja, kjenner til og følger hele listen</c:v>
                </c:pt>
                <c:pt idx="1">
                  <c:v>Ja, kjenner til og følger deler av listen</c:v>
                </c:pt>
                <c:pt idx="2">
                  <c:v>Ja kjenner til, men har ikke beredskapslager</c:v>
                </c:pt>
                <c:pt idx="3">
                  <c:v>Nei kjenner ikke til myndighetenes råd om dette</c:v>
                </c:pt>
                <c:pt idx="4">
                  <c:v>Vet ikke</c:v>
                </c:pt>
              </c:strCache>
              <c:extLst/>
            </c:strRef>
          </c:cat>
          <c:val>
            <c:numRef>
              <c:f>Sheet1!$B$2:$B$7</c:f>
              <c:numCache>
                <c:formatCode>0%</c:formatCode>
                <c:ptCount val="5"/>
                <c:pt idx="0">
                  <c:v>0.12020447565599221</c:v>
                </c:pt>
                <c:pt idx="1">
                  <c:v>0.51379010233786215</c:v>
                </c:pt>
                <c:pt idx="2">
                  <c:v>0.33998579474405544</c:v>
                </c:pt>
                <c:pt idx="3">
                  <c:v>1.9927373128057327E-2</c:v>
                </c:pt>
                <c:pt idx="4">
                  <c:v>6.0922541340295766E-3</c:v>
                </c:pt>
              </c:numCache>
              <c:extLst/>
            </c:numRef>
          </c:val>
          <c:extLst xmlns:c15="http://schemas.microsoft.com/office/drawing/2012/chart">
            <c:ext xmlns:c16="http://schemas.microsoft.com/office/drawing/2014/chart" uri="{C3380CC4-5D6E-409C-BE32-E72D297353CC}">
              <c16:uniqueId val="{00000001-4FC3-41EA-8FAD-5129DCAF20EE}"/>
            </c:ext>
          </c:extLst>
        </c:ser>
        <c:dLbls>
          <c:dLblPos val="outEnd"/>
          <c:showLegendKey val="0"/>
          <c:showVal val="1"/>
          <c:showCatName val="0"/>
          <c:showSerName val="0"/>
          <c:showPercent val="0"/>
          <c:showBubbleSize val="0"/>
        </c:dLbls>
        <c:gapWidth val="150"/>
        <c:overlap val="-20"/>
        <c:axId val="232634464"/>
        <c:axId val="232634856"/>
        <c:extLst/>
      </c:barChart>
      <c:catAx>
        <c:axId val="232634464"/>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4999"/>
              </a:schemeClr>
            </a:solidFill>
            <a:prstDash val="solid"/>
            <a:round/>
          </a:ln>
          <a:effectLst/>
        </c:spPr>
        <c:txPr>
          <a:bodyPr rot="-60000000" spcFirstLastPara="1" vertOverflow="ellipsis" vert="horz" wrap="square" anchor="ctr" anchorCtr="1"/>
          <a:lstStyle/>
          <a:p>
            <a:pPr algn="ctr">
              <a:defRPr sz="2400" b="0" i="0" u="none" strike="noStrike" kern="1200" baseline="0">
                <a:solidFill>
                  <a:schemeClr val="tx1"/>
                </a:solidFill>
                <a:latin typeface="+mn-lt"/>
                <a:ea typeface="+mn-ea"/>
                <a:cs typeface="+mn-cs"/>
              </a:defRPr>
            </a:pPr>
            <a:endParaRPr lang="nb-NO"/>
          </a:p>
        </c:txPr>
        <c:crossAx val="232634856"/>
        <c:crosses val="autoZero"/>
        <c:auto val="1"/>
        <c:lblAlgn val="ctr"/>
        <c:lblOffset val="100"/>
        <c:noMultiLvlLbl val="0"/>
      </c:catAx>
      <c:valAx>
        <c:axId val="232634856"/>
        <c:scaling>
          <c:orientation val="minMax"/>
          <c:max val="1"/>
        </c:scaling>
        <c:delete val="1"/>
        <c:axPos val="t"/>
        <c:majorGridlines>
          <c:spPr>
            <a:ln w="9525" cap="flat" cmpd="sng" algn="ctr">
              <a:noFill/>
              <a:prstDash val="solid"/>
              <a:round/>
            </a:ln>
            <a:effectLst/>
          </c:spPr>
        </c:majorGridlines>
        <c:numFmt formatCode="0%" sourceLinked="1"/>
        <c:majorTickMark val="out"/>
        <c:minorTickMark val="none"/>
        <c:tickLblPos val="nextTo"/>
        <c:crossAx val="232634464"/>
        <c:crosses val="autoZero"/>
        <c:crossBetween val="between"/>
      </c:valAx>
      <c:spPr>
        <a:noFill/>
        <a:ln>
          <a:noFill/>
        </a:ln>
        <a:effectLst/>
      </c:spPr>
    </c:plotArea>
    <c:plotVisOnly val="1"/>
    <c:dispBlanksAs val="gap"/>
    <c:showDLblsOverMax val="0"/>
  </c:chart>
  <c:spPr>
    <a:noFill/>
    <a:ln w="12700" cap="flat" cmpd="sng" algn="ctr">
      <a:noFill/>
      <a:prstDash val="solid"/>
    </a:ln>
    <a:effectLst/>
  </c:spPr>
  <c:txPr>
    <a:bodyPr/>
    <a:lstStyle/>
    <a:p>
      <a:pPr>
        <a:defRPr sz="2400"/>
      </a:pPr>
      <a:endParaRPr lang="nb-NO"/>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9189463146126357"/>
          <c:y val="6.5193562925846382E-2"/>
          <c:w val="0.61621065977703304"/>
          <c:h val="0.84537044990588295"/>
        </c:manualLayout>
      </c:layout>
      <c:doughnutChart>
        <c:varyColors val="1"/>
        <c:ser>
          <c:idx val="0"/>
          <c:order val="0"/>
          <c:tx>
            <c:strRef>
              <c:f>Sheet1!$B$1</c:f>
              <c:strCache>
                <c:ptCount val="1"/>
                <c:pt idx="0">
                  <c:v>2025</c:v>
                </c:pt>
              </c:strCache>
            </c:strRef>
          </c:tx>
          <c:spPr>
            <a:solidFill>
              <a:srgbClr val="66BAB3"/>
            </a:solidFill>
          </c:spPr>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47CC-455F-8894-ACDB34B14EB5}"/>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7CC-455F-8894-ACDB34B14EB5}"/>
              </c:ext>
            </c:extLst>
          </c:dPt>
          <c:dPt>
            <c:idx val="2"/>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5-47CC-455F-8894-ACDB34B14EB5}"/>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47CC-455F-8894-ACDB34B14EB5}"/>
              </c:ext>
            </c:extLst>
          </c:dPt>
          <c:dLbls>
            <c:dLbl>
              <c:idx val="0"/>
              <c:layout>
                <c:manualLayout>
                  <c:x val="0.19192259431020253"/>
                  <c:y val="-3.1410605204037031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19690130364872763"/>
                      <c:h val="0.29656565656565659"/>
                    </c:manualLayout>
                  </c15:layout>
                </c:ext>
                <c:ext xmlns:c16="http://schemas.microsoft.com/office/drawing/2014/chart" uri="{C3380CC4-5D6E-409C-BE32-E72D297353CC}">
                  <c16:uniqueId val="{00000001-47CC-455F-8894-ACDB34B14EB5}"/>
                </c:ext>
              </c:extLst>
            </c:dLbl>
            <c:dLbl>
              <c:idx val="1"/>
              <c:layout>
                <c:manualLayout>
                  <c:x val="-0.13276790099609481"/>
                  <c:y val="-4.1766304108554621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23804562379619623"/>
                      <c:h val="0.35837583238811971"/>
                    </c:manualLayout>
                  </c15:layout>
                </c:ext>
                <c:ext xmlns:c16="http://schemas.microsoft.com/office/drawing/2014/chart" uri="{C3380CC4-5D6E-409C-BE32-E72D297353CC}">
                  <c16:uniqueId val="{00000003-47CC-455F-8894-ACDB34B14EB5}"/>
                </c:ext>
              </c:extLst>
            </c:dLbl>
            <c:dLbl>
              <c:idx val="2"/>
              <c:layout>
                <c:manualLayout>
                  <c:x val="-3.6740905336895738E-2"/>
                  <c:y val="-0.1091128516625736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CC-455F-8894-ACDB34B14EB5}"/>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Ja</c:v>
                </c:pt>
                <c:pt idx="1">
                  <c:v>Nei</c:v>
                </c:pt>
                <c:pt idx="2">
                  <c:v>Vet ikke</c:v>
                </c:pt>
              </c:strCache>
            </c:strRef>
          </c:cat>
          <c:val>
            <c:numRef>
              <c:f>Sheet1!$B$2:$B$4</c:f>
              <c:numCache>
                <c:formatCode>0%</c:formatCode>
                <c:ptCount val="3"/>
                <c:pt idx="0">
                  <c:v>0.802286846133067</c:v>
                </c:pt>
                <c:pt idx="1">
                  <c:v>0.16787211268169197</c:v>
                </c:pt>
                <c:pt idx="2">
                  <c:v>2.9841041185238459E-2</c:v>
                </c:pt>
              </c:numCache>
            </c:numRef>
          </c:val>
          <c:extLst>
            <c:ext xmlns:c16="http://schemas.microsoft.com/office/drawing/2014/chart" uri="{C3380CC4-5D6E-409C-BE32-E72D297353CC}">
              <c16:uniqueId val="{00000008-47CC-455F-8894-ACDB34B14EB5}"/>
            </c:ext>
          </c:extLst>
        </c:ser>
        <c:dLbls>
          <c:showLegendKey val="0"/>
          <c:showVal val="1"/>
          <c:showCatName val="0"/>
          <c:showSerName val="0"/>
          <c:showPercent val="0"/>
          <c:showBubbleSize val="0"/>
          <c:showLeaderLines val="0"/>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89552861016815E-2"/>
          <c:y val="0.11796632996632997"/>
          <c:w val="0.62731533176150622"/>
          <c:h val="0.86172888994936236"/>
        </c:manualLayout>
      </c:layout>
      <c:lineChart>
        <c:grouping val="standard"/>
        <c:varyColors val="0"/>
        <c:ser>
          <c:idx val="0"/>
          <c:order val="0"/>
          <c:tx>
            <c:strRef>
              <c:f>Sheet1!$A$2</c:f>
              <c:strCache>
                <c:ptCount val="1"/>
                <c:pt idx="0">
                  <c:v>Lønn</c:v>
                </c:pt>
              </c:strCache>
            </c:strRef>
          </c:tx>
          <c:spPr>
            <a:ln w="28575" cap="rnd" cmpd="sng" algn="ctr">
              <a:solidFill>
                <a:schemeClr val="accent6">
                  <a:shade val="95000"/>
                  <a:satMod val="104999"/>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0">
                <a:spAutoFit/>
              </a:bodyPr>
              <a:lstStyle/>
              <a:p>
                <a:pPr algn="ctr">
                  <a:defRPr lang="en-US" sz="2000"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Sheet1!$B$1:$G$1</c:f>
              <c:strCache>
                <c:ptCount val="6"/>
                <c:pt idx="0">
                  <c:v>Panel januar 2022</c:v>
                </c:pt>
                <c:pt idx="1">
                  <c:v>Panel juni 2022</c:v>
                </c:pt>
                <c:pt idx="2">
                  <c:v>Panel sept 2023</c:v>
                </c:pt>
                <c:pt idx="3">
                  <c:v>Panel juni 2024</c:v>
                </c:pt>
                <c:pt idx="4">
                  <c:v>Panel januar 2025</c:v>
                </c:pt>
                <c:pt idx="5">
                  <c:v>Panel september 2025</c:v>
                </c:pt>
              </c:strCache>
            </c:strRef>
          </c:cat>
          <c:val>
            <c:numRef>
              <c:f>Sheet1!$B$2:$G$2</c:f>
              <c:numCache>
                <c:formatCode>0%</c:formatCode>
                <c:ptCount val="6"/>
                <c:pt idx="0">
                  <c:v>0.55000000000000004</c:v>
                </c:pt>
                <c:pt idx="1">
                  <c:v>0.52</c:v>
                </c:pt>
                <c:pt idx="2">
                  <c:v>0.56999999999999995</c:v>
                </c:pt>
                <c:pt idx="3">
                  <c:v>0.52</c:v>
                </c:pt>
                <c:pt idx="4">
                  <c:v>0.54</c:v>
                </c:pt>
                <c:pt idx="5">
                  <c:v>0.53912155260469663</c:v>
                </c:pt>
              </c:numCache>
            </c:numRef>
          </c:val>
          <c:smooth val="0"/>
          <c:extLst xmlns:c15="http://schemas.microsoft.com/office/drawing/2012/chart">
            <c:ext xmlns:c16="http://schemas.microsoft.com/office/drawing/2014/chart" uri="{C3380CC4-5D6E-409C-BE32-E72D297353CC}">
              <c16:uniqueId val="{00000002-F859-4239-8133-83384C8B5C05}"/>
            </c:ext>
          </c:extLst>
        </c:ser>
        <c:ser>
          <c:idx val="2"/>
          <c:order val="1"/>
          <c:tx>
            <c:strRef>
              <c:f>Sheet1!$A$3</c:f>
              <c:strCache>
                <c:ptCount val="1"/>
                <c:pt idx="0">
                  <c:v>Arbeidsoppgaver</c:v>
                </c:pt>
              </c:strCache>
            </c:strRef>
          </c:tx>
          <c:spPr>
            <a:ln w="28575" cap="rnd" cmpd="sng" algn="ctr">
              <a:solidFill>
                <a:schemeClr val="accent4">
                  <a:shade val="95000"/>
                  <a:satMod val="104999"/>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0">
                <a:spAutoFit/>
              </a:bodyPr>
              <a:lstStyle/>
              <a:p>
                <a:pPr algn="ctr">
                  <a:defRPr lang="en-US" sz="2000"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Sheet1!$B$1:$G$1</c:f>
              <c:strCache>
                <c:ptCount val="6"/>
                <c:pt idx="0">
                  <c:v>Panel januar 2022</c:v>
                </c:pt>
                <c:pt idx="1">
                  <c:v>Panel juni 2022</c:v>
                </c:pt>
                <c:pt idx="2">
                  <c:v>Panel sept 2023</c:v>
                </c:pt>
                <c:pt idx="3">
                  <c:v>Panel juni 2024</c:v>
                </c:pt>
                <c:pt idx="4">
                  <c:v>Panel januar 2025</c:v>
                </c:pt>
                <c:pt idx="5">
                  <c:v>Panel september 2025</c:v>
                </c:pt>
              </c:strCache>
            </c:strRef>
          </c:cat>
          <c:val>
            <c:numRef>
              <c:f>Sheet1!$B$3:$G$3</c:f>
              <c:numCache>
                <c:formatCode>0%</c:formatCode>
                <c:ptCount val="6"/>
                <c:pt idx="0">
                  <c:v>0.5</c:v>
                </c:pt>
                <c:pt idx="1">
                  <c:v>0.42</c:v>
                </c:pt>
                <c:pt idx="2">
                  <c:v>0.46</c:v>
                </c:pt>
                <c:pt idx="3">
                  <c:v>0.41</c:v>
                </c:pt>
                <c:pt idx="4">
                  <c:v>0.41</c:v>
                </c:pt>
                <c:pt idx="5">
                  <c:v>0.41609805924412524</c:v>
                </c:pt>
              </c:numCache>
            </c:numRef>
          </c:val>
          <c:smooth val="0"/>
          <c:extLst>
            <c:ext xmlns:c16="http://schemas.microsoft.com/office/drawing/2014/chart" uri="{C3380CC4-5D6E-409C-BE32-E72D297353CC}">
              <c16:uniqueId val="{00000000-F859-4239-8133-83384C8B5C05}"/>
            </c:ext>
          </c:extLst>
        </c:ser>
        <c:ser>
          <c:idx val="1"/>
          <c:order val="2"/>
          <c:tx>
            <c:strRef>
              <c:f>Sheet1!$A$4</c:f>
              <c:strCache>
                <c:ptCount val="1"/>
                <c:pt idx="0">
                  <c:v>Annen type stilling</c:v>
                </c:pt>
              </c:strCache>
            </c:strRef>
          </c:tx>
          <c:spPr>
            <a:ln w="28575" cap="rnd" cmpd="sng" algn="ctr">
              <a:solidFill>
                <a:schemeClr val="accent5">
                  <a:shade val="95000"/>
                  <a:satMod val="104999"/>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0">
                <a:spAutoFit/>
              </a:bodyPr>
              <a:lstStyle/>
              <a:p>
                <a:pPr algn="ctr">
                  <a:defRPr lang="en-US" sz="2000"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Sheet1!$B$1:$G$1</c:f>
              <c:strCache>
                <c:ptCount val="6"/>
                <c:pt idx="0">
                  <c:v>Panel januar 2022</c:v>
                </c:pt>
                <c:pt idx="1">
                  <c:v>Panel juni 2022</c:v>
                </c:pt>
                <c:pt idx="2">
                  <c:v>Panel sept 2023</c:v>
                </c:pt>
                <c:pt idx="3">
                  <c:v>Panel juni 2024</c:v>
                </c:pt>
                <c:pt idx="4">
                  <c:v>Panel januar 2025</c:v>
                </c:pt>
                <c:pt idx="5">
                  <c:v>Panel september 2025</c:v>
                </c:pt>
              </c:strCache>
            </c:strRef>
          </c:cat>
          <c:val>
            <c:numRef>
              <c:f>Sheet1!$B$4:$G$4</c:f>
              <c:numCache>
                <c:formatCode>0%</c:formatCode>
                <c:ptCount val="6"/>
                <c:pt idx="0">
                  <c:v>0.47</c:v>
                </c:pt>
                <c:pt idx="1">
                  <c:v>0.44</c:v>
                </c:pt>
                <c:pt idx="2">
                  <c:v>0.43</c:v>
                </c:pt>
                <c:pt idx="3">
                  <c:v>0.33</c:v>
                </c:pt>
                <c:pt idx="4">
                  <c:v>0.36</c:v>
                </c:pt>
                <c:pt idx="5">
                  <c:v>0.38811031664964118</c:v>
                </c:pt>
              </c:numCache>
            </c:numRef>
          </c:val>
          <c:smooth val="0"/>
          <c:extLst>
            <c:ext xmlns:c16="http://schemas.microsoft.com/office/drawing/2014/chart" uri="{C3380CC4-5D6E-409C-BE32-E72D297353CC}">
              <c16:uniqueId val="{00000001-F859-4239-8133-83384C8B5C05}"/>
            </c:ext>
          </c:extLst>
        </c:ser>
        <c:ser>
          <c:idx val="3"/>
          <c:order val="3"/>
          <c:tx>
            <c:strRef>
              <c:f>Sheet1!$A$5</c:f>
              <c:strCache>
                <c:ptCount val="1"/>
                <c:pt idx="0">
                  <c:v>Arbeidsmiljø</c:v>
                </c:pt>
              </c:strCache>
            </c:strRef>
          </c:tx>
          <c:spPr>
            <a:ln w="28575" cap="rnd" cmpd="sng" algn="ctr">
              <a:solidFill>
                <a:schemeClr val="accent6">
                  <a:lumMod val="60000"/>
                  <a:shade val="95000"/>
                  <a:satMod val="104999"/>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0">
                <a:spAutoFit/>
              </a:bodyPr>
              <a:lstStyle/>
              <a:p>
                <a:pPr algn="ctr">
                  <a:defRPr lang="nb-NO" sz="2000"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Sheet1!$B$1:$G$1</c:f>
              <c:strCache>
                <c:ptCount val="6"/>
                <c:pt idx="0">
                  <c:v>Panel januar 2022</c:v>
                </c:pt>
                <c:pt idx="1">
                  <c:v>Panel juni 2022</c:v>
                </c:pt>
                <c:pt idx="2">
                  <c:v>Panel sept 2023</c:v>
                </c:pt>
                <c:pt idx="3">
                  <c:v>Panel juni 2024</c:v>
                </c:pt>
                <c:pt idx="4">
                  <c:v>Panel januar 2025</c:v>
                </c:pt>
                <c:pt idx="5">
                  <c:v>Panel september 2025</c:v>
                </c:pt>
              </c:strCache>
            </c:strRef>
          </c:cat>
          <c:val>
            <c:numRef>
              <c:f>Sheet1!$B$5:$G$5</c:f>
              <c:numCache>
                <c:formatCode>0%</c:formatCode>
                <c:ptCount val="6"/>
                <c:pt idx="0">
                  <c:v>0.24</c:v>
                </c:pt>
                <c:pt idx="1">
                  <c:v>0.28000000000000003</c:v>
                </c:pt>
                <c:pt idx="2">
                  <c:v>0.33</c:v>
                </c:pt>
                <c:pt idx="3">
                  <c:v>0.33</c:v>
                </c:pt>
                <c:pt idx="4">
                  <c:v>0.27</c:v>
                </c:pt>
                <c:pt idx="5">
                  <c:v>0.36187946884575983</c:v>
                </c:pt>
              </c:numCache>
            </c:numRef>
          </c:val>
          <c:smooth val="0"/>
          <c:extLst>
            <c:ext xmlns:c16="http://schemas.microsoft.com/office/drawing/2014/chart" uri="{C3380CC4-5D6E-409C-BE32-E72D297353CC}">
              <c16:uniqueId val="{00000000-A765-4A91-85F3-227DAFA5323C}"/>
            </c:ext>
          </c:extLst>
        </c:ser>
        <c:ser>
          <c:idx val="4"/>
          <c:order val="4"/>
          <c:tx>
            <c:strRef>
              <c:f>Sheet1!$A$6</c:f>
              <c:strCache>
                <c:ptCount val="1"/>
                <c:pt idx="0">
                  <c:v>Fleksibel arbeidshverdag</c:v>
                </c:pt>
              </c:strCache>
            </c:strRef>
          </c:tx>
          <c:spPr>
            <a:ln w="28575" cap="rnd" cmpd="sng" algn="ctr">
              <a:solidFill>
                <a:schemeClr val="accent5">
                  <a:lumMod val="60000"/>
                  <a:shade val="95000"/>
                  <a:satMod val="104999"/>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0">
                <a:spAutoFit/>
              </a:bodyPr>
              <a:lstStyle/>
              <a:p>
                <a:pPr algn="ctr">
                  <a:defRPr lang="nb-NO" sz="2000"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Sheet1!$B$1:$G$1</c:f>
              <c:strCache>
                <c:ptCount val="6"/>
                <c:pt idx="0">
                  <c:v>Panel januar 2022</c:v>
                </c:pt>
                <c:pt idx="1">
                  <c:v>Panel juni 2022</c:v>
                </c:pt>
                <c:pt idx="2">
                  <c:v>Panel sept 2023</c:v>
                </c:pt>
                <c:pt idx="3">
                  <c:v>Panel juni 2024</c:v>
                </c:pt>
                <c:pt idx="4">
                  <c:v>Panel januar 2025</c:v>
                </c:pt>
                <c:pt idx="5">
                  <c:v>Panel september 2025</c:v>
                </c:pt>
              </c:strCache>
            </c:strRef>
          </c:cat>
          <c:val>
            <c:numRef>
              <c:f>Sheet1!$B$6:$G$6</c:f>
              <c:numCache>
                <c:formatCode>0%</c:formatCode>
                <c:ptCount val="6"/>
                <c:pt idx="0">
                  <c:v>0.17</c:v>
                </c:pt>
                <c:pt idx="1">
                  <c:v>0.19</c:v>
                </c:pt>
                <c:pt idx="2">
                  <c:v>0.24</c:v>
                </c:pt>
                <c:pt idx="3">
                  <c:v>0.2</c:v>
                </c:pt>
                <c:pt idx="4">
                  <c:v>0.17</c:v>
                </c:pt>
                <c:pt idx="5">
                  <c:v>0.23624106230847736</c:v>
                </c:pt>
              </c:numCache>
            </c:numRef>
          </c:val>
          <c:smooth val="0"/>
          <c:extLst>
            <c:ext xmlns:c16="http://schemas.microsoft.com/office/drawing/2014/chart" uri="{C3380CC4-5D6E-409C-BE32-E72D297353CC}">
              <c16:uniqueId val="{00000001-A765-4A91-85F3-227DAFA5323C}"/>
            </c:ext>
          </c:extLst>
        </c:ser>
        <c:ser>
          <c:idx val="5"/>
          <c:order val="5"/>
          <c:tx>
            <c:strRef>
              <c:f>Sheet1!$A$7</c:f>
              <c:strCache>
                <c:ptCount val="1"/>
                <c:pt idx="0">
                  <c:v>Sikrere jobb</c:v>
                </c:pt>
              </c:strCache>
            </c:strRef>
          </c:tx>
          <c:spPr>
            <a:ln w="28575" cap="rnd" cmpd="sng" algn="ctr">
              <a:solidFill>
                <a:schemeClr val="accent4">
                  <a:lumMod val="60000"/>
                  <a:shade val="95000"/>
                  <a:satMod val="104999"/>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0">
                <a:spAutoFit/>
              </a:bodyPr>
              <a:lstStyle/>
              <a:p>
                <a:pPr algn="ctr">
                  <a:defRPr lang="nb-NO" sz="2000"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Sheet1!$B$1:$G$1</c:f>
              <c:strCache>
                <c:ptCount val="6"/>
                <c:pt idx="0">
                  <c:v>Panel januar 2022</c:v>
                </c:pt>
                <c:pt idx="1">
                  <c:v>Panel juni 2022</c:v>
                </c:pt>
                <c:pt idx="2">
                  <c:v>Panel sept 2023</c:v>
                </c:pt>
                <c:pt idx="3">
                  <c:v>Panel juni 2024</c:v>
                </c:pt>
                <c:pt idx="4">
                  <c:v>Panel januar 2025</c:v>
                </c:pt>
                <c:pt idx="5">
                  <c:v>Panel september 2025</c:v>
                </c:pt>
              </c:strCache>
            </c:strRef>
          </c:cat>
          <c:val>
            <c:numRef>
              <c:f>Sheet1!$B$7:$G$7</c:f>
              <c:numCache>
                <c:formatCode>0%</c:formatCode>
                <c:ptCount val="6"/>
                <c:pt idx="0">
                  <c:v>0.12</c:v>
                </c:pt>
                <c:pt idx="1">
                  <c:v>0.1</c:v>
                </c:pt>
                <c:pt idx="2">
                  <c:v>0.11</c:v>
                </c:pt>
                <c:pt idx="3">
                  <c:v>0.15</c:v>
                </c:pt>
                <c:pt idx="4">
                  <c:v>0.13</c:v>
                </c:pt>
                <c:pt idx="5">
                  <c:v>0.13699693564862067</c:v>
                </c:pt>
              </c:numCache>
            </c:numRef>
          </c:val>
          <c:smooth val="0"/>
          <c:extLst>
            <c:ext xmlns:c16="http://schemas.microsoft.com/office/drawing/2014/chart" uri="{C3380CC4-5D6E-409C-BE32-E72D297353CC}">
              <c16:uniqueId val="{00000002-A765-4A91-85F3-227DAFA5323C}"/>
            </c:ext>
          </c:extLst>
        </c:ser>
        <c:ser>
          <c:idx val="6"/>
          <c:order val="6"/>
          <c:tx>
            <c:strRef>
              <c:f>Sheet1!$A$8</c:f>
              <c:strCache>
                <c:ptCount val="1"/>
                <c:pt idx="0">
                  <c:v>Flytte</c:v>
                </c:pt>
              </c:strCache>
            </c:strRef>
          </c:tx>
          <c:spPr>
            <a:ln w="28575" cap="rnd" cmpd="sng" algn="ctr">
              <a:solidFill>
                <a:schemeClr val="accent6">
                  <a:lumMod val="80000"/>
                  <a:lumOff val="20000"/>
                  <a:shade val="95000"/>
                  <a:satMod val="104999"/>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0">
                <a:spAutoFit/>
              </a:bodyPr>
              <a:lstStyle/>
              <a:p>
                <a:pPr algn="ctr">
                  <a:defRPr lang="nb-NO" sz="2000"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Sheet1!$B$1:$G$1</c:f>
              <c:strCache>
                <c:ptCount val="6"/>
                <c:pt idx="0">
                  <c:v>Panel januar 2022</c:v>
                </c:pt>
                <c:pt idx="1">
                  <c:v>Panel juni 2022</c:v>
                </c:pt>
                <c:pt idx="2">
                  <c:v>Panel sept 2023</c:v>
                </c:pt>
                <c:pt idx="3">
                  <c:v>Panel juni 2024</c:v>
                </c:pt>
                <c:pt idx="4">
                  <c:v>Panel januar 2025</c:v>
                </c:pt>
                <c:pt idx="5">
                  <c:v>Panel september 2025</c:v>
                </c:pt>
              </c:strCache>
            </c:strRef>
          </c:cat>
          <c:val>
            <c:numRef>
              <c:f>Sheet1!$B$8:$G$8</c:f>
              <c:numCache>
                <c:formatCode>0%</c:formatCode>
                <c:ptCount val="6"/>
                <c:pt idx="0">
                  <c:v>7.0000000000000007E-2</c:v>
                </c:pt>
                <c:pt idx="1">
                  <c:v>0.08</c:v>
                </c:pt>
                <c:pt idx="2">
                  <c:v>0.06</c:v>
                </c:pt>
                <c:pt idx="3">
                  <c:v>0.11</c:v>
                </c:pt>
                <c:pt idx="4">
                  <c:v>0.1</c:v>
                </c:pt>
                <c:pt idx="5">
                  <c:v>9.9325842696628919E-2</c:v>
                </c:pt>
              </c:numCache>
            </c:numRef>
          </c:val>
          <c:smooth val="0"/>
          <c:extLst>
            <c:ext xmlns:c16="http://schemas.microsoft.com/office/drawing/2014/chart" uri="{C3380CC4-5D6E-409C-BE32-E72D297353CC}">
              <c16:uniqueId val="{00000003-A765-4A91-85F3-227DAFA5323C}"/>
            </c:ext>
          </c:extLst>
        </c:ser>
        <c:ser>
          <c:idx val="7"/>
          <c:order val="7"/>
          <c:tx>
            <c:strRef>
              <c:f>Sheet1!$A$9</c:f>
              <c:strCache>
                <c:ptCount val="1"/>
                <c:pt idx="0">
                  <c:v>Annet:</c:v>
                </c:pt>
              </c:strCache>
            </c:strRef>
          </c:tx>
          <c:spPr>
            <a:ln w="28575" cap="rnd" cmpd="sng" algn="ctr">
              <a:solidFill>
                <a:schemeClr val="accent5">
                  <a:lumMod val="80000"/>
                  <a:lumOff val="20000"/>
                  <a:shade val="95000"/>
                  <a:satMod val="104999"/>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0">
                <a:spAutoFit/>
              </a:bodyPr>
              <a:lstStyle/>
              <a:p>
                <a:pPr algn="ctr">
                  <a:defRPr lang="nb-NO" sz="2000"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Sheet1!$B$1:$G$1</c:f>
              <c:strCache>
                <c:ptCount val="6"/>
                <c:pt idx="0">
                  <c:v>Panel januar 2022</c:v>
                </c:pt>
                <c:pt idx="1">
                  <c:v>Panel juni 2022</c:v>
                </c:pt>
                <c:pt idx="2">
                  <c:v>Panel sept 2023</c:v>
                </c:pt>
                <c:pt idx="3">
                  <c:v>Panel juni 2024</c:v>
                </c:pt>
                <c:pt idx="4">
                  <c:v>Panel januar 2025</c:v>
                </c:pt>
                <c:pt idx="5">
                  <c:v>Panel september 2025</c:v>
                </c:pt>
              </c:strCache>
            </c:strRef>
          </c:cat>
          <c:val>
            <c:numRef>
              <c:f>Sheet1!$B$9:$G$9</c:f>
              <c:numCache>
                <c:formatCode>0%</c:formatCode>
                <c:ptCount val="6"/>
                <c:pt idx="0">
                  <c:v>0.12</c:v>
                </c:pt>
                <c:pt idx="1">
                  <c:v>0.1</c:v>
                </c:pt>
                <c:pt idx="2">
                  <c:v>0.1</c:v>
                </c:pt>
                <c:pt idx="3">
                  <c:v>0.11</c:v>
                </c:pt>
                <c:pt idx="4">
                  <c:v>0.11</c:v>
                </c:pt>
                <c:pt idx="5">
                  <c:v>0.14116445352400364</c:v>
                </c:pt>
              </c:numCache>
            </c:numRef>
          </c:val>
          <c:smooth val="0"/>
          <c:extLst>
            <c:ext xmlns:c16="http://schemas.microsoft.com/office/drawing/2014/chart" uri="{C3380CC4-5D6E-409C-BE32-E72D297353CC}">
              <c16:uniqueId val="{00000004-A765-4A91-85F3-227DAFA5323C}"/>
            </c:ext>
          </c:extLst>
        </c:ser>
        <c:dLbls>
          <c:dLblPos val="t"/>
          <c:showLegendKey val="0"/>
          <c:showVal val="1"/>
          <c:showCatName val="0"/>
          <c:showSerName val="0"/>
          <c:showPercent val="0"/>
          <c:showBubbleSize val="0"/>
        </c:dLbls>
        <c:smooth val="0"/>
        <c:axId val="232634464"/>
        <c:axId val="232634856"/>
      </c:lineChart>
      <c:catAx>
        <c:axId val="23263446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4999"/>
              </a:schemeClr>
            </a:solidFill>
            <a:prstDash val="solid"/>
            <a:round/>
          </a:ln>
          <a:effectLst/>
        </c:spPr>
        <c:txPr>
          <a:bodyPr rot="-60000000" spcFirstLastPara="1" vertOverflow="ellipsis" vert="horz" wrap="square" anchor="ctr" anchorCtr="1"/>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0"/>
        <c:axPos val="l"/>
        <c:majorGridlines>
          <c:spPr>
            <a:ln w="9525" cap="flat" cmpd="sng" algn="ctr">
              <a:no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4999"/>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232634464"/>
        <c:crosses val="autoZero"/>
        <c:crossBetween val="between"/>
      </c:valAx>
      <c:spPr>
        <a:noFill/>
        <a:ln>
          <a:noFill/>
        </a:ln>
        <a:effectLst/>
      </c:spPr>
    </c:plotArea>
    <c:legend>
      <c:legendPos val="r"/>
      <c:layout>
        <c:manualLayout>
          <c:xMode val="edge"/>
          <c:yMode val="edge"/>
          <c:x val="0.70270706913295267"/>
          <c:y val="0.26139049285505978"/>
          <c:w val="0.29140263735186628"/>
          <c:h val="0.4947274317982980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w="12700" cap="flat" cmpd="sng" algn="ctr">
      <a:noFill/>
      <a:prstDash val="solid"/>
    </a:ln>
    <a:effectLst/>
  </c:spPr>
  <c:txPr>
    <a:bodyPr/>
    <a:lstStyle/>
    <a:p>
      <a:pPr>
        <a:defRPr/>
      </a:pPr>
      <a:endParaRPr lang="nb-NO"/>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9189463146126357"/>
          <c:y val="6.5193562925846382E-2"/>
          <c:w val="0.61621065977703304"/>
          <c:h val="0.84537044990588295"/>
        </c:manualLayout>
      </c:layout>
      <c:doughnutChart>
        <c:varyColors val="1"/>
        <c:ser>
          <c:idx val="0"/>
          <c:order val="0"/>
          <c:tx>
            <c:strRef>
              <c:f>Sheet1!$B$1</c:f>
              <c:strCache>
                <c:ptCount val="1"/>
                <c:pt idx="0">
                  <c:v>2025</c:v>
                </c:pt>
              </c:strCache>
            </c:strRef>
          </c:tx>
          <c:spPr>
            <a:solidFill>
              <a:srgbClr val="66BAB3"/>
            </a:solidFill>
          </c:spPr>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47CC-455F-8894-ACDB34B14EB5}"/>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47CC-455F-8894-ACDB34B14EB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47CC-455F-8894-ACDB34B14EB5}"/>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47CC-455F-8894-ACDB34B14EB5}"/>
              </c:ext>
            </c:extLst>
          </c:dPt>
          <c:dLbls>
            <c:dLbl>
              <c:idx val="0"/>
              <c:layout>
                <c:manualLayout>
                  <c:x val="0.13287699887698717"/>
                  <c:y val="8.4457206193888801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19690130364872763"/>
                      <c:h val="0.29656565656565659"/>
                    </c:manualLayout>
                  </c15:layout>
                </c:ext>
                <c:ext xmlns:c16="http://schemas.microsoft.com/office/drawing/2014/chart" uri="{C3380CC4-5D6E-409C-BE32-E72D297353CC}">
                  <c16:uniqueId val="{00000001-47CC-455F-8894-ACDB34B14EB5}"/>
                </c:ext>
              </c:extLst>
            </c:dLbl>
            <c:dLbl>
              <c:idx val="1"/>
              <c:layout>
                <c:manualLayout>
                  <c:x val="-0.13429248993206391"/>
                  <c:y val="-8.6227208482177284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23804562379619623"/>
                      <c:h val="0.35837583238811971"/>
                    </c:manualLayout>
                  </c15:layout>
                </c:ext>
                <c:ext xmlns:c16="http://schemas.microsoft.com/office/drawing/2014/chart" uri="{C3380CC4-5D6E-409C-BE32-E72D297353CC}">
                  <c16:uniqueId val="{00000003-47CC-455F-8894-ACDB34B14EB5}"/>
                </c:ext>
              </c:extLst>
            </c:dLbl>
            <c:dLbl>
              <c:idx val="2"/>
              <c:layout>
                <c:manualLayout>
                  <c:x val="-0.11469673618463562"/>
                  <c:y val="-7.81249486142912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CC-455F-8894-ACDB34B14EB5}"/>
                </c:ext>
              </c:extLst>
            </c:dLbl>
            <c:dLbl>
              <c:idx val="3"/>
              <c:delete val="1"/>
              <c:extLst>
                <c:ext xmlns:c15="http://schemas.microsoft.com/office/drawing/2012/chart" uri="{CE6537A1-D6FC-4f65-9D91-7224C49458BB}"/>
                <c:ext xmlns:c16="http://schemas.microsoft.com/office/drawing/2014/chart" uri="{C3380CC4-5D6E-409C-BE32-E72D297353CC}">
                  <c16:uniqueId val="{00000007-47CC-455F-8894-ACDB34B14EB5}"/>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Sheet1!$A$2:$A$5</c:f>
              <c:strCache>
                <c:ptCount val="4"/>
                <c:pt idx="0">
                  <c:v>Positiv</c:v>
                </c:pt>
                <c:pt idx="1">
                  <c:v>Verken positiv eller negativ</c:v>
                </c:pt>
                <c:pt idx="2">
                  <c:v>Negativ</c:v>
                </c:pt>
                <c:pt idx="3">
                  <c:v>Vet ikke</c:v>
                </c:pt>
              </c:strCache>
            </c:strRef>
          </c:cat>
          <c:val>
            <c:numRef>
              <c:f>Sheet1!$B$2:$B$5</c:f>
              <c:numCache>
                <c:formatCode>0%</c:formatCode>
                <c:ptCount val="4"/>
                <c:pt idx="0">
                  <c:v>0.63055649072930964</c:v>
                </c:pt>
                <c:pt idx="1">
                  <c:v>0.26782129452985809</c:v>
                </c:pt>
                <c:pt idx="2">
                  <c:v>7.7544607788127079E-2</c:v>
                </c:pt>
                <c:pt idx="3">
                  <c:v>2.4077606952705159E-2</c:v>
                </c:pt>
              </c:numCache>
            </c:numRef>
          </c:val>
          <c:extLst>
            <c:ext xmlns:c16="http://schemas.microsoft.com/office/drawing/2014/chart" uri="{C3380CC4-5D6E-409C-BE32-E72D297353CC}">
              <c16:uniqueId val="{00000008-47CC-455F-8894-ACDB34B14EB5}"/>
            </c:ext>
          </c:extLst>
        </c:ser>
        <c:dLbls>
          <c:showLegendKey val="0"/>
          <c:showVal val="1"/>
          <c:showCatName val="0"/>
          <c:showSerName val="0"/>
          <c:showPercent val="0"/>
          <c:showBubbleSize val="0"/>
          <c:showLeaderLines val="0"/>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37604593017936"/>
          <c:y val="8.4418025226183704E-2"/>
          <c:w val="0.61257034804510846"/>
          <c:h val="0.84805975705028425"/>
        </c:manualLayout>
      </c:layout>
      <c:barChart>
        <c:barDir val="bar"/>
        <c:grouping val="percentStacked"/>
        <c:varyColors val="0"/>
        <c:ser>
          <c:idx val="1"/>
          <c:order val="0"/>
          <c:tx>
            <c:strRef>
              <c:f>Sheet1!$B$1:$B$2</c:f>
              <c:strCache>
                <c:ptCount val="2"/>
                <c:pt idx="0">
                  <c:v>Vet ikke</c:v>
                </c:pt>
              </c:strCache>
            </c:strRef>
          </c:tx>
          <c:spPr>
            <a:solidFill>
              <a:srgbClr val="BFBFBF"/>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Sheet1!$B$3:$B$19</c:f>
              <c:numCache>
                <c:formatCode>0%</c:formatCode>
                <c:ptCount val="17"/>
                <c:pt idx="0">
                  <c:v>3.1945464620301359E-2</c:v>
                </c:pt>
                <c:pt idx="1">
                  <c:v>9.1748514967946865E-3</c:v>
                </c:pt>
                <c:pt idx="3">
                  <c:v>2.6658679047476402E-2</c:v>
                </c:pt>
                <c:pt idx="4">
                  <c:v>2.2030237580993463E-2</c:v>
                </c:pt>
                <c:pt idx="5">
                  <c:v>2.1457134497220264E-2</c:v>
                </c:pt>
                <c:pt idx="6">
                  <c:v>3.5925431486602412E-2</c:v>
                </c:pt>
                <c:pt idx="8">
                  <c:v>7.5557434217478235E-3</c:v>
                </c:pt>
                <c:pt idx="9">
                  <c:v>3.0833869820079088E-2</c:v>
                </c:pt>
                <c:pt idx="10">
                  <c:v>4.0947092207237371E-2</c:v>
                </c:pt>
                <c:pt idx="11">
                  <c:v>1.2799999999999973E-2</c:v>
                </c:pt>
                <c:pt idx="13">
                  <c:v>3.5407140160255396E-2</c:v>
                </c:pt>
                <c:pt idx="14">
                  <c:v>1.8110883742278455E-2</c:v>
                </c:pt>
                <c:pt idx="16">
                  <c:v>2.635975310865013E-2</c:v>
                </c:pt>
              </c:numCache>
            </c:numRef>
          </c:val>
          <c:extLst>
            <c:ext xmlns:c16="http://schemas.microsoft.com/office/drawing/2014/chart" uri="{C3380CC4-5D6E-409C-BE32-E72D297353CC}">
              <c16:uniqueId val="{00000000-302A-4D1A-AAA1-CD09520EE2CF}"/>
            </c:ext>
          </c:extLst>
        </c:ser>
        <c:ser>
          <c:idx val="2"/>
          <c:order val="1"/>
          <c:tx>
            <c:strRef>
              <c:f>Sheet1!$C$1:$C$2</c:f>
              <c:strCache>
                <c:ptCount val="2"/>
                <c:pt idx="0">
                  <c:v>Ikke viktig i det hele tatt</c:v>
                </c:pt>
              </c:strCache>
            </c:strRef>
          </c:tx>
          <c:spPr>
            <a:solidFill>
              <a:srgbClr val="AB1644"/>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Sheet1!$C$3:$C$19</c:f>
              <c:numCache>
                <c:formatCode>0%</c:formatCode>
                <c:ptCount val="17"/>
                <c:pt idx="0">
                  <c:v>8.7382894550328188E-2</c:v>
                </c:pt>
                <c:pt idx="1">
                  <c:v>0.13150620478739047</c:v>
                </c:pt>
                <c:pt idx="3">
                  <c:v>8.0425340721881067E-2</c:v>
                </c:pt>
                <c:pt idx="4">
                  <c:v>9.3652804976384924E-2</c:v>
                </c:pt>
                <c:pt idx="5">
                  <c:v>8.134204623037139E-2</c:v>
                </c:pt>
                <c:pt idx="6">
                  <c:v>0.10982645179746331</c:v>
                </c:pt>
                <c:pt idx="8">
                  <c:v>7.7565254147732909E-2</c:v>
                </c:pt>
                <c:pt idx="9">
                  <c:v>9.5551113068816487E-2</c:v>
                </c:pt>
                <c:pt idx="10">
                  <c:v>0.10618172941966172</c:v>
                </c:pt>
                <c:pt idx="11">
                  <c:v>0.11674666666666644</c:v>
                </c:pt>
                <c:pt idx="13">
                  <c:v>8.7888576582624459E-2</c:v>
                </c:pt>
                <c:pt idx="14">
                  <c:v>0.11029088335978864</c:v>
                </c:pt>
                <c:pt idx="16">
                  <c:v>9.960685453617811E-2</c:v>
                </c:pt>
              </c:numCache>
            </c:numRef>
          </c:val>
          <c:extLst>
            <c:ext xmlns:c16="http://schemas.microsoft.com/office/drawing/2014/chart" uri="{C3380CC4-5D6E-409C-BE32-E72D297353CC}">
              <c16:uniqueId val="{00000001-302A-4D1A-AAA1-CD09520EE2CF}"/>
            </c:ext>
          </c:extLst>
        </c:ser>
        <c:ser>
          <c:idx val="0"/>
          <c:order val="2"/>
          <c:tx>
            <c:strRef>
              <c:f>Sheet1!$D$1:$D$2</c:f>
              <c:strCache>
                <c:ptCount val="2"/>
                <c:pt idx="0">
                  <c:v>Ganske lite viktig </c:v>
                </c:pt>
              </c:strCache>
            </c:strRef>
          </c:tx>
          <c:spPr>
            <a:solidFill>
              <a:srgbClr val="F190AE"/>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Sheet1!$D$3:$D$19</c:f>
              <c:numCache>
                <c:formatCode>0%</c:formatCode>
                <c:ptCount val="17"/>
                <c:pt idx="0">
                  <c:v>0.22441721111841434</c:v>
                </c:pt>
                <c:pt idx="1">
                  <c:v>0.23607598659060167</c:v>
                </c:pt>
                <c:pt idx="3">
                  <c:v>0.13928410963007337</c:v>
                </c:pt>
                <c:pt idx="4">
                  <c:v>0.23691586990745997</c:v>
                </c:pt>
                <c:pt idx="5">
                  <c:v>0.22549497707987837</c:v>
                </c:pt>
                <c:pt idx="6">
                  <c:v>0.23135787165061458</c:v>
                </c:pt>
                <c:pt idx="8">
                  <c:v>0.14947691007080127</c:v>
                </c:pt>
                <c:pt idx="9">
                  <c:v>0.19754006708907812</c:v>
                </c:pt>
                <c:pt idx="10">
                  <c:v>0.25657533410630323</c:v>
                </c:pt>
                <c:pt idx="11">
                  <c:v>0.25669333333333261</c:v>
                </c:pt>
                <c:pt idx="13">
                  <c:v>0.25573687964089731</c:v>
                </c:pt>
                <c:pt idx="14">
                  <c:v>0.18529709881619424</c:v>
                </c:pt>
                <c:pt idx="16">
                  <c:v>0.21889098966617668</c:v>
                </c:pt>
              </c:numCache>
            </c:numRef>
          </c:val>
          <c:extLst>
            <c:ext xmlns:c16="http://schemas.microsoft.com/office/drawing/2014/chart" uri="{C3380CC4-5D6E-409C-BE32-E72D297353CC}">
              <c16:uniqueId val="{00000002-302A-4D1A-AAA1-CD09520EE2CF}"/>
            </c:ext>
          </c:extLst>
        </c:ser>
        <c:ser>
          <c:idx val="3"/>
          <c:order val="3"/>
          <c:tx>
            <c:strRef>
              <c:f>Sheet1!$E$1:$E$2</c:f>
              <c:strCache>
                <c:ptCount val="2"/>
                <c:pt idx="0">
                  <c:v>Verken eller </c:v>
                </c:pt>
              </c:strCache>
            </c:strRef>
          </c:tx>
          <c:spPr>
            <a:solidFill>
              <a:srgbClr val="FBE1E5"/>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Sheet1!$E$3:$E$19</c:f>
              <c:numCache>
                <c:formatCode>0%</c:formatCode>
                <c:ptCount val="17"/>
                <c:pt idx="0">
                  <c:v>0.2789783636808818</c:v>
                </c:pt>
                <c:pt idx="1">
                  <c:v>0.18955478444980298</c:v>
                </c:pt>
                <c:pt idx="3">
                  <c:v>0.34386700614048216</c:v>
                </c:pt>
                <c:pt idx="4">
                  <c:v>0.28418384978688999</c:v>
                </c:pt>
                <c:pt idx="5">
                  <c:v>0.25733931532234394</c:v>
                </c:pt>
                <c:pt idx="6">
                  <c:v>0.23827119290550158</c:v>
                </c:pt>
                <c:pt idx="8">
                  <c:v>0.25573285427454173</c:v>
                </c:pt>
                <c:pt idx="9">
                  <c:v>0.2022498559956617</c:v>
                </c:pt>
                <c:pt idx="10">
                  <c:v>0.29645450662110123</c:v>
                </c:pt>
                <c:pt idx="11">
                  <c:v>0.2790399999999994</c:v>
                </c:pt>
                <c:pt idx="13">
                  <c:v>0.26786088853463386</c:v>
                </c:pt>
                <c:pt idx="14">
                  <c:v>0.24836963797356937</c:v>
                </c:pt>
                <c:pt idx="16">
                  <c:v>0.25766533617438464</c:v>
                </c:pt>
              </c:numCache>
            </c:numRef>
          </c:val>
          <c:extLst>
            <c:ext xmlns:c16="http://schemas.microsoft.com/office/drawing/2014/chart" uri="{C3380CC4-5D6E-409C-BE32-E72D297353CC}">
              <c16:uniqueId val="{00000003-302A-4D1A-AAA1-CD09520EE2CF}"/>
            </c:ext>
          </c:extLst>
        </c:ser>
        <c:ser>
          <c:idx val="5"/>
          <c:order val="4"/>
          <c:tx>
            <c:strRef>
              <c:f>Sheet1!$F$1:$F$2</c:f>
              <c:strCache>
                <c:ptCount val="2"/>
                <c:pt idx="0">
                  <c:v>Ganske viktig </c:v>
                </c:pt>
              </c:strCache>
            </c:strRef>
          </c:tx>
          <c:spPr>
            <a:solidFill>
              <a:srgbClr val="66BAB3"/>
            </a:solidFill>
          </c:spPr>
          <c:invertIfNegative val="0"/>
          <c:dLbls>
            <c:spPr>
              <a:noFill/>
              <a:ln>
                <a:noFill/>
              </a:ln>
              <a:effectLst/>
            </c:spPr>
            <c:txPr>
              <a:bodyPr/>
              <a:lstStyle/>
              <a:p>
                <a:pPr>
                  <a:defRPr sz="2000" spc="0" baseline="0">
                    <a:solidFill>
                      <a:schemeClr val="bg1"/>
                    </a:solidFill>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Sheet1!$F$3:$F$19</c:f>
              <c:numCache>
                <c:formatCode>0%</c:formatCode>
                <c:ptCount val="17"/>
                <c:pt idx="0">
                  <c:v>0.31399079908764255</c:v>
                </c:pt>
                <c:pt idx="1">
                  <c:v>0.34858554372757766</c:v>
                </c:pt>
                <c:pt idx="3">
                  <c:v>0.33113673805601307</c:v>
                </c:pt>
                <c:pt idx="4">
                  <c:v>0.31974042929001922</c:v>
                </c:pt>
                <c:pt idx="5">
                  <c:v>0.32736759972690843</c:v>
                </c:pt>
                <c:pt idx="6">
                  <c:v>0.31660627443501371</c:v>
                </c:pt>
                <c:pt idx="8">
                  <c:v>0.37667758638909254</c:v>
                </c:pt>
                <c:pt idx="9">
                  <c:v>0.38254328600955212</c:v>
                </c:pt>
                <c:pt idx="10">
                  <c:v>0.25654482211509072</c:v>
                </c:pt>
                <c:pt idx="11">
                  <c:v>0.31055999999999928</c:v>
                </c:pt>
                <c:pt idx="13">
                  <c:v>0.30138020724084741</c:v>
                </c:pt>
                <c:pt idx="14">
                  <c:v>0.34963376618409131</c:v>
                </c:pt>
                <c:pt idx="16">
                  <c:v>0.32662084971439453</c:v>
                </c:pt>
              </c:numCache>
            </c:numRef>
          </c:val>
          <c:extLst>
            <c:ext xmlns:c16="http://schemas.microsoft.com/office/drawing/2014/chart" uri="{C3380CC4-5D6E-409C-BE32-E72D297353CC}">
              <c16:uniqueId val="{00000005-302A-4D1A-AAA1-CD09520EE2CF}"/>
            </c:ext>
          </c:extLst>
        </c:ser>
        <c:ser>
          <c:idx val="6"/>
          <c:order val="5"/>
          <c:tx>
            <c:strRef>
              <c:f>Sheet1!$G$1:$G$2</c:f>
              <c:strCache>
                <c:ptCount val="2"/>
                <c:pt idx="0">
                  <c:v>Svært viktig </c:v>
                </c:pt>
              </c:strCache>
            </c:strRef>
          </c:tx>
          <c:spPr>
            <a:solidFill>
              <a:srgbClr val="3B857E"/>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7"/>
                <c:pt idx="0">
                  <c:v>Vanlig ansatt (n=776)</c:v>
                </c:pt>
                <c:pt idx="1">
                  <c:v>Lederstilling (n=170)</c:v>
                </c:pt>
                <c:pt idx="3">
                  <c:v>Helseforetak/sykehus (n=67)</c:v>
                </c:pt>
                <c:pt idx="4">
                  <c:v>Kommune/fylkeskommune (n=261)</c:v>
                </c:pt>
                <c:pt idx="5">
                  <c:v>Stat (n=205)</c:v>
                </c:pt>
                <c:pt idx="6">
                  <c:v>Privat sektor (n=420)</c:v>
                </c:pt>
                <c:pt idx="8">
                  <c:v>60 år + (n=189)</c:v>
                </c:pt>
                <c:pt idx="9">
                  <c:v>45-59 år  (n=295)</c:v>
                </c:pt>
                <c:pt idx="10">
                  <c:v>35-44 år (n=328)</c:v>
                </c:pt>
                <c:pt idx="11">
                  <c:v>Under 35 år (n=188)</c:v>
                </c:pt>
                <c:pt idx="13">
                  <c:v>Kvinne (n=477)</c:v>
                </c:pt>
                <c:pt idx="14">
                  <c:v>Mann (n=523)</c:v>
                </c:pt>
                <c:pt idx="16">
                  <c:v>Total (n=1000)</c:v>
                </c:pt>
              </c:strCache>
            </c:strRef>
          </c:cat>
          <c:val>
            <c:numRef>
              <c:f>Sheet1!$G$3:$G$19</c:f>
              <c:numCache>
                <c:formatCode>0%</c:formatCode>
                <c:ptCount val="17"/>
                <c:pt idx="0">
                  <c:v>6.3285266942436455E-2</c:v>
                </c:pt>
                <c:pt idx="1">
                  <c:v>8.5102628947832756E-2</c:v>
                </c:pt>
                <c:pt idx="3">
                  <c:v>7.8628126404073656E-2</c:v>
                </c:pt>
                <c:pt idx="4">
                  <c:v>4.5924048688706989E-2</c:v>
                </c:pt>
                <c:pt idx="5">
                  <c:v>8.6998927143274896E-2</c:v>
                </c:pt>
                <c:pt idx="6">
                  <c:v>6.8012777724802034E-2</c:v>
                </c:pt>
                <c:pt idx="8">
                  <c:v>0.13299165169607877</c:v>
                </c:pt>
                <c:pt idx="9">
                  <c:v>9.1281808016805549E-2</c:v>
                </c:pt>
                <c:pt idx="10">
                  <c:v>4.3296515530603444E-2</c:v>
                </c:pt>
                <c:pt idx="11">
                  <c:v>2.4159999999999949E-2</c:v>
                </c:pt>
                <c:pt idx="13">
                  <c:v>5.1726307840752259E-2</c:v>
                </c:pt>
                <c:pt idx="14">
                  <c:v>8.8297729924075627E-2</c:v>
                </c:pt>
                <c:pt idx="16">
                  <c:v>7.0856216800215949E-2</c:v>
                </c:pt>
              </c:numCache>
            </c:numRef>
          </c:val>
          <c:extLst>
            <c:ext xmlns:c16="http://schemas.microsoft.com/office/drawing/2014/chart" uri="{C3380CC4-5D6E-409C-BE32-E72D297353CC}">
              <c16:uniqueId val="{00000000-8A09-4742-B9C5-5EF43126AF16}"/>
            </c:ext>
          </c:extLst>
        </c:ser>
        <c:dLbls>
          <c:showLegendKey val="0"/>
          <c:showVal val="1"/>
          <c:showCatName val="0"/>
          <c:showSerName val="0"/>
          <c:showPercent val="0"/>
          <c:showBubbleSize val="0"/>
        </c:dLbls>
        <c:gapWidth val="85"/>
        <c:overlap val="100"/>
        <c:axId val="-1992668608"/>
        <c:axId val="-1992675136"/>
      </c:barChart>
      <c:catAx>
        <c:axId val="-1992668608"/>
        <c:scaling>
          <c:orientation val="minMax"/>
        </c:scaling>
        <c:delete val="0"/>
        <c:axPos val="l"/>
        <c:majorGridlines>
          <c:spPr>
            <a:ln w="3175">
              <a:solidFill>
                <a:schemeClr val="bg1">
                  <a:lumMod val="75000"/>
                </a:schemeClr>
              </a:solidFill>
              <a:prstDash val="dash"/>
            </a:ln>
          </c:spPr>
        </c:majorGridlines>
        <c:numFmt formatCode="General" sourceLinked="0"/>
        <c:majorTickMark val="out"/>
        <c:minorTickMark val="none"/>
        <c:tickLblPos val="nextTo"/>
        <c:spPr>
          <a:ln>
            <a:noFill/>
          </a:ln>
        </c:spPr>
        <c:txPr>
          <a:bodyPr/>
          <a:lstStyle/>
          <a:p>
            <a:pPr>
              <a:defRPr sz="2200" b="0"/>
            </a:pPr>
            <a:endParaRPr lang="nb-NO"/>
          </a:p>
        </c:txPr>
        <c:crossAx val="-1992675136"/>
        <c:crosses val="autoZero"/>
        <c:auto val="1"/>
        <c:lblAlgn val="ctr"/>
        <c:lblOffset val="100"/>
        <c:noMultiLvlLbl val="0"/>
      </c:catAx>
      <c:valAx>
        <c:axId val="-1992675136"/>
        <c:scaling>
          <c:orientation val="minMax"/>
          <c:max val="1"/>
          <c:min val="0"/>
        </c:scaling>
        <c:delete val="0"/>
        <c:axPos val="b"/>
        <c:majorGridlines>
          <c:spPr>
            <a:ln w="3175">
              <a:solidFill>
                <a:schemeClr val="bg1">
                  <a:lumMod val="75000"/>
                </a:schemeClr>
              </a:solidFill>
              <a:prstDash val="dash"/>
            </a:ln>
          </c:spPr>
        </c:majorGridlines>
        <c:numFmt formatCode="0%" sourceLinked="1"/>
        <c:majorTickMark val="out"/>
        <c:minorTickMark val="none"/>
        <c:tickLblPos val="nextTo"/>
        <c:spPr>
          <a:ln>
            <a:noFill/>
          </a:ln>
        </c:spPr>
        <c:crossAx val="-1992668608"/>
        <c:crosses val="autoZero"/>
        <c:crossBetween val="between"/>
        <c:majorUnit val="0.1"/>
      </c:valAx>
    </c:plotArea>
    <c:legend>
      <c:legendPos val="t"/>
      <c:layout>
        <c:manualLayout>
          <c:xMode val="edge"/>
          <c:yMode val="edge"/>
          <c:x val="6.2751300988035941E-2"/>
          <c:y val="1.0298104048382786E-2"/>
          <c:w val="0.9189336826368889"/>
          <c:h val="4.7874252388343475E-2"/>
        </c:manualLayout>
      </c:layout>
      <c:overlay val="0"/>
      <c:txPr>
        <a:bodyPr/>
        <a:lstStyle/>
        <a:p>
          <a:pPr>
            <a:defRPr sz="2400"/>
          </a:pPr>
          <a:endParaRPr lang="nb-NO"/>
        </a:p>
      </c:txPr>
    </c:legend>
    <c:plotVisOnly val="1"/>
    <c:dispBlanksAs val="gap"/>
    <c:showDLblsOverMax val="0"/>
  </c:chart>
  <c:spPr>
    <a:noFill/>
  </c:spPr>
  <c:txPr>
    <a:bodyPr/>
    <a:lstStyle/>
    <a:p>
      <a:pPr>
        <a:defRPr sz="1900">
          <a:latin typeface="+mj-lt"/>
          <a:ea typeface="Calibri"/>
          <a:cs typeface="Calibri"/>
        </a:defRPr>
      </a:pPr>
      <a:endParaRPr lang="nb-NO"/>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9189463146126357"/>
          <c:y val="6.5193562925846382E-2"/>
          <c:w val="0.61621065977703304"/>
          <c:h val="0.84537044990588295"/>
        </c:manualLayout>
      </c:layout>
      <c:doughnutChart>
        <c:varyColors val="1"/>
        <c:ser>
          <c:idx val="0"/>
          <c:order val="0"/>
          <c:tx>
            <c:strRef>
              <c:f>Sheet1!$B$1</c:f>
              <c:strCache>
                <c:ptCount val="1"/>
                <c:pt idx="0">
                  <c:v>2025</c:v>
                </c:pt>
              </c:strCache>
            </c:strRef>
          </c:tx>
          <c:spPr>
            <a:solidFill>
              <a:srgbClr val="66BAB3"/>
            </a:solidFill>
          </c:spPr>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47CC-455F-8894-ACDB34B14EB5}"/>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7CC-455F-8894-ACDB34B14EB5}"/>
              </c:ext>
            </c:extLst>
          </c:dPt>
          <c:dPt>
            <c:idx val="2"/>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5-47CC-455F-8894-ACDB34B14EB5}"/>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47CC-455F-8894-ACDB34B14EB5}"/>
              </c:ext>
            </c:extLst>
          </c:dPt>
          <c:dLbls>
            <c:dLbl>
              <c:idx val="0"/>
              <c:layout>
                <c:manualLayout>
                  <c:x val="0.11338804116505211"/>
                  <c:y val="-0.18635012044544924"/>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19690130364872763"/>
                      <c:h val="0.29656565656565659"/>
                    </c:manualLayout>
                  </c15:layout>
                </c:ext>
                <c:ext xmlns:c16="http://schemas.microsoft.com/office/drawing/2014/chart" uri="{C3380CC4-5D6E-409C-BE32-E72D297353CC}">
                  <c16:uniqueId val="{00000001-47CC-455F-8894-ACDB34B14EB5}"/>
                </c:ext>
              </c:extLst>
            </c:dLbl>
            <c:dLbl>
              <c:idx val="1"/>
              <c:layout>
                <c:manualLayout>
                  <c:x val="9.7674013997330056E-3"/>
                  <c:y val="0.12731986252446481"/>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38243434921123909"/>
                      <c:h val="0.19804707254489826"/>
                    </c:manualLayout>
                  </c15:layout>
                </c:ext>
                <c:ext xmlns:c16="http://schemas.microsoft.com/office/drawing/2014/chart" uri="{C3380CC4-5D6E-409C-BE32-E72D297353CC}">
                  <c16:uniqueId val="{00000003-47CC-455F-8894-ACDB34B14EB5}"/>
                </c:ext>
              </c:extLst>
            </c:dLbl>
            <c:dLbl>
              <c:idx val="2"/>
              <c:layout>
                <c:manualLayout>
                  <c:x val="-0.12565927489759904"/>
                  <c:y val="-0.1306696537831180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CC-455F-8894-ACDB34B14EB5}"/>
                </c:ext>
              </c:extLst>
            </c:dLbl>
            <c:dLbl>
              <c:idx val="3"/>
              <c:layout>
                <c:manualLayout>
                  <c:x val="9.7444788559675356E-3"/>
                  <c:y val="-9.835290967498348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47CC-455F-8894-ACDB34B14EB5}"/>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Ja, man har en beredskapsplan</c:v>
                </c:pt>
                <c:pt idx="1">
                  <c:v>Nei, man har ikke en beredskapsplan</c:v>
                </c:pt>
                <c:pt idx="2">
                  <c:v>Er usikker</c:v>
                </c:pt>
              </c:strCache>
            </c:strRef>
          </c:cat>
          <c:val>
            <c:numRef>
              <c:f>Sheet1!$B$2:$B$4</c:f>
              <c:numCache>
                <c:formatCode>0%</c:formatCode>
                <c:ptCount val="3"/>
                <c:pt idx="0">
                  <c:v>0.39002430899432766</c:v>
                </c:pt>
                <c:pt idx="1">
                  <c:v>0.17499474805678061</c:v>
                </c:pt>
                <c:pt idx="2">
                  <c:v>0.4349809429488895</c:v>
                </c:pt>
              </c:numCache>
            </c:numRef>
          </c:val>
          <c:extLst>
            <c:ext xmlns:c16="http://schemas.microsoft.com/office/drawing/2014/chart" uri="{C3380CC4-5D6E-409C-BE32-E72D297353CC}">
              <c16:uniqueId val="{00000008-47CC-455F-8894-ACDB34B14EB5}"/>
            </c:ext>
          </c:extLst>
        </c:ser>
        <c:dLbls>
          <c:showLegendKey val="0"/>
          <c:showVal val="1"/>
          <c:showCatName val="0"/>
          <c:showSerName val="0"/>
          <c:showPercent val="0"/>
          <c:showBubbleSize val="0"/>
          <c:showLeaderLines val="0"/>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9189463146126357"/>
          <c:y val="6.5193562925846382E-2"/>
          <c:w val="0.61621065977703304"/>
          <c:h val="0.84537044990588295"/>
        </c:manualLayout>
      </c:layout>
      <c:doughnutChart>
        <c:varyColors val="1"/>
        <c:ser>
          <c:idx val="0"/>
          <c:order val="0"/>
          <c:tx>
            <c:strRef>
              <c:f>Sheet1!$B$1</c:f>
              <c:strCache>
                <c:ptCount val="1"/>
                <c:pt idx="0">
                  <c:v>2025</c:v>
                </c:pt>
              </c:strCache>
            </c:strRef>
          </c:tx>
          <c:spPr>
            <a:solidFill>
              <a:srgbClr val="66BAB3"/>
            </a:solidFill>
          </c:spPr>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47CC-455F-8894-ACDB34B14EB5}"/>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7CC-455F-8894-ACDB34B14EB5}"/>
              </c:ext>
            </c:extLst>
          </c:dPt>
          <c:dPt>
            <c:idx val="2"/>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5-47CC-455F-8894-ACDB34B14EB5}"/>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47CC-455F-8894-ACDB34B14EB5}"/>
              </c:ext>
            </c:extLst>
          </c:dPt>
          <c:dLbls>
            <c:dLbl>
              <c:idx val="0"/>
              <c:layout>
                <c:manualLayout>
                  <c:x val="0.11338804116505211"/>
                  <c:y val="-0.18635012044544924"/>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19690130364872763"/>
                      <c:h val="0.29656565656565659"/>
                    </c:manualLayout>
                  </c15:layout>
                </c:ext>
                <c:ext xmlns:c16="http://schemas.microsoft.com/office/drawing/2014/chart" uri="{C3380CC4-5D6E-409C-BE32-E72D297353CC}">
                  <c16:uniqueId val="{00000001-47CC-455F-8894-ACDB34B14EB5}"/>
                </c:ext>
              </c:extLst>
            </c:dLbl>
            <c:dLbl>
              <c:idx val="1"/>
              <c:layout>
                <c:manualLayout>
                  <c:x val="9.7674013997330056E-3"/>
                  <c:y val="0.12731986252446481"/>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extLst>
                <c:ext xmlns:c15="http://schemas.microsoft.com/office/drawing/2012/chart" uri="{CE6537A1-D6FC-4f65-9D91-7224C49458BB}">
                  <c15:layout>
                    <c:manualLayout>
                      <c:w val="0.38243434921123909"/>
                      <c:h val="0.19804707254489826"/>
                    </c:manualLayout>
                  </c15:layout>
                </c:ext>
                <c:ext xmlns:c16="http://schemas.microsoft.com/office/drawing/2014/chart" uri="{C3380CC4-5D6E-409C-BE32-E72D297353CC}">
                  <c16:uniqueId val="{00000003-47CC-455F-8894-ACDB34B14EB5}"/>
                </c:ext>
              </c:extLst>
            </c:dLbl>
            <c:dLbl>
              <c:idx val="2"/>
              <c:layout>
                <c:manualLayout>
                  <c:x val="-0.12565927489759904"/>
                  <c:y val="-0.1306696537831180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CC-455F-8894-ACDB34B14EB5}"/>
                </c:ext>
              </c:extLst>
            </c:dLbl>
            <c:dLbl>
              <c:idx val="3"/>
              <c:layout>
                <c:manualLayout>
                  <c:x val="9.7444788559675356E-3"/>
                  <c:y val="-9.835290967498348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47CC-455F-8894-ACDB34B14EB5}"/>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Ja</c:v>
                </c:pt>
                <c:pt idx="1">
                  <c:v>Nei</c:v>
                </c:pt>
                <c:pt idx="2">
                  <c:v>Vet ikke</c:v>
                </c:pt>
              </c:strCache>
            </c:strRef>
          </c:cat>
          <c:val>
            <c:numRef>
              <c:f>Sheet1!$B$2:$B$4</c:f>
              <c:numCache>
                <c:formatCode>0%</c:formatCode>
                <c:ptCount val="3"/>
                <c:pt idx="0">
                  <c:v>0.44308505181081309</c:v>
                </c:pt>
                <c:pt idx="1">
                  <c:v>8.0742792654149825E-2</c:v>
                </c:pt>
                <c:pt idx="2">
                  <c:v>0.4761721555350365</c:v>
                </c:pt>
              </c:numCache>
            </c:numRef>
          </c:val>
          <c:extLst>
            <c:ext xmlns:c16="http://schemas.microsoft.com/office/drawing/2014/chart" uri="{C3380CC4-5D6E-409C-BE32-E72D297353CC}">
              <c16:uniqueId val="{00000008-47CC-455F-8894-ACDB34B14EB5}"/>
            </c:ext>
          </c:extLst>
        </c:ser>
        <c:dLbls>
          <c:showLegendKey val="0"/>
          <c:showVal val="1"/>
          <c:showCatName val="0"/>
          <c:showSerName val="0"/>
          <c:showPercent val="0"/>
          <c:showBubbleSize val="0"/>
          <c:showLeaderLines val="0"/>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37604593017936"/>
          <c:y val="0.25228551845619612"/>
          <c:w val="0.61257034804510846"/>
          <c:h val="0.65450263610879822"/>
        </c:manualLayout>
      </c:layout>
      <c:barChart>
        <c:barDir val="bar"/>
        <c:grouping val="percentStacked"/>
        <c:varyColors val="0"/>
        <c:ser>
          <c:idx val="1"/>
          <c:order val="0"/>
          <c:tx>
            <c:strRef>
              <c:f>Sheet1!$B$1:$B$2</c:f>
              <c:strCache>
                <c:ptCount val="2"/>
                <c:pt idx="0">
                  <c:v>Vet ikke/ikke relevant </c:v>
                </c:pt>
              </c:strCache>
            </c:strRef>
          </c:tx>
          <c:spPr>
            <a:solidFill>
              <a:srgbClr val="BFBFBF"/>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
                <c:pt idx="0">
                  <c:v>Total (n=1000)</c:v>
                </c:pt>
              </c:strCache>
              <c:extLst/>
            </c:strRef>
          </c:cat>
          <c:val>
            <c:numRef>
              <c:f>Sheet1!$B$3:$B$19</c:f>
              <c:numCache>
                <c:formatCode>0%</c:formatCode>
                <c:ptCount val="1"/>
                <c:pt idx="0">
                  <c:v>0.39</c:v>
                </c:pt>
              </c:numCache>
              <c:extLst/>
            </c:numRef>
          </c:val>
          <c:extLst>
            <c:ext xmlns:c16="http://schemas.microsoft.com/office/drawing/2014/chart" uri="{C3380CC4-5D6E-409C-BE32-E72D297353CC}">
              <c16:uniqueId val="{00000000-302A-4D1A-AAA1-CD09520EE2CF}"/>
            </c:ext>
          </c:extLst>
        </c:ser>
        <c:ser>
          <c:idx val="2"/>
          <c:order val="1"/>
          <c:tx>
            <c:strRef>
              <c:f>Sheet1!$C$1:$C$2</c:f>
              <c:strCache>
                <c:ptCount val="2"/>
                <c:pt idx="0">
                  <c:v>1 - Ikke i det hele tatt</c:v>
                </c:pt>
              </c:strCache>
            </c:strRef>
          </c:tx>
          <c:spPr>
            <a:solidFill>
              <a:srgbClr val="AB1644"/>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
                <c:pt idx="0">
                  <c:v>Total (n=1000)</c:v>
                </c:pt>
              </c:strCache>
              <c:extLst/>
            </c:strRef>
          </c:cat>
          <c:val>
            <c:numRef>
              <c:f>Sheet1!$C$3:$C$19</c:f>
              <c:numCache>
                <c:formatCode>0%</c:formatCode>
                <c:ptCount val="1"/>
                <c:pt idx="0">
                  <c:v>0.04</c:v>
                </c:pt>
              </c:numCache>
              <c:extLst/>
            </c:numRef>
          </c:val>
          <c:extLst>
            <c:ext xmlns:c16="http://schemas.microsoft.com/office/drawing/2014/chart" uri="{C3380CC4-5D6E-409C-BE32-E72D297353CC}">
              <c16:uniqueId val="{00000001-302A-4D1A-AAA1-CD09520EE2CF}"/>
            </c:ext>
          </c:extLst>
        </c:ser>
        <c:ser>
          <c:idx val="0"/>
          <c:order val="2"/>
          <c:tx>
            <c:strRef>
              <c:f>Sheet1!$D$1:$D$2</c:f>
              <c:strCache>
                <c:ptCount val="2"/>
                <c:pt idx="0">
                  <c:v>2</c:v>
                </c:pt>
              </c:strCache>
            </c:strRef>
          </c:tx>
          <c:spPr>
            <a:solidFill>
              <a:srgbClr val="F190AE"/>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
                <c:pt idx="0">
                  <c:v>Total (n=1000)</c:v>
                </c:pt>
              </c:strCache>
              <c:extLst/>
            </c:strRef>
          </c:cat>
          <c:val>
            <c:numRef>
              <c:f>Sheet1!$D$3:$D$19</c:f>
              <c:numCache>
                <c:formatCode>0%</c:formatCode>
                <c:ptCount val="1"/>
                <c:pt idx="0">
                  <c:v>0.14000000000000001</c:v>
                </c:pt>
              </c:numCache>
              <c:extLst/>
            </c:numRef>
          </c:val>
          <c:extLst>
            <c:ext xmlns:c16="http://schemas.microsoft.com/office/drawing/2014/chart" uri="{C3380CC4-5D6E-409C-BE32-E72D297353CC}">
              <c16:uniqueId val="{00000002-302A-4D1A-AAA1-CD09520EE2CF}"/>
            </c:ext>
          </c:extLst>
        </c:ser>
        <c:ser>
          <c:idx val="3"/>
          <c:order val="3"/>
          <c:tx>
            <c:strRef>
              <c:f>Sheet1!$E$1:$E$2</c:f>
              <c:strCache>
                <c:ptCount val="2"/>
                <c:pt idx="0">
                  <c:v>3</c:v>
                </c:pt>
              </c:strCache>
            </c:strRef>
          </c:tx>
          <c:spPr>
            <a:solidFill>
              <a:srgbClr val="FBE1E5"/>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
                <c:pt idx="0">
                  <c:v>Total (n=1000)</c:v>
                </c:pt>
              </c:strCache>
              <c:extLst/>
            </c:strRef>
          </c:cat>
          <c:val>
            <c:numRef>
              <c:f>Sheet1!$E$3:$E$19</c:f>
              <c:numCache>
                <c:formatCode>0%</c:formatCode>
                <c:ptCount val="1"/>
                <c:pt idx="0">
                  <c:v>0.25</c:v>
                </c:pt>
              </c:numCache>
              <c:extLst/>
            </c:numRef>
          </c:val>
          <c:extLst>
            <c:ext xmlns:c16="http://schemas.microsoft.com/office/drawing/2014/chart" uri="{C3380CC4-5D6E-409C-BE32-E72D297353CC}">
              <c16:uniqueId val="{00000003-302A-4D1A-AAA1-CD09520EE2CF}"/>
            </c:ext>
          </c:extLst>
        </c:ser>
        <c:ser>
          <c:idx val="5"/>
          <c:order val="4"/>
          <c:tx>
            <c:strRef>
              <c:f>Sheet1!$F$1:$F$2</c:f>
              <c:strCache>
                <c:ptCount val="2"/>
                <c:pt idx="0">
                  <c:v>4</c:v>
                </c:pt>
              </c:strCache>
            </c:strRef>
          </c:tx>
          <c:spPr>
            <a:solidFill>
              <a:srgbClr val="66BAB3"/>
            </a:solidFill>
          </c:spPr>
          <c:invertIfNegative val="0"/>
          <c:dLbls>
            <c:spPr>
              <a:noFill/>
              <a:ln>
                <a:noFill/>
              </a:ln>
              <a:effectLst/>
            </c:spPr>
            <c:txPr>
              <a:bodyPr/>
              <a:lstStyle/>
              <a:p>
                <a:pPr>
                  <a:defRPr sz="2000" spc="0" baseline="0">
                    <a:solidFill>
                      <a:schemeClr val="bg1"/>
                    </a:solidFill>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
                <c:pt idx="0">
                  <c:v>Total (n=1000)</c:v>
                </c:pt>
              </c:strCache>
              <c:extLst/>
            </c:strRef>
          </c:cat>
          <c:val>
            <c:numRef>
              <c:f>Sheet1!$F$3:$F$19</c:f>
              <c:numCache>
                <c:formatCode>0%</c:formatCode>
                <c:ptCount val="1"/>
                <c:pt idx="0">
                  <c:v>0.13</c:v>
                </c:pt>
              </c:numCache>
              <c:extLst/>
            </c:numRef>
          </c:val>
          <c:extLst>
            <c:ext xmlns:c16="http://schemas.microsoft.com/office/drawing/2014/chart" uri="{C3380CC4-5D6E-409C-BE32-E72D297353CC}">
              <c16:uniqueId val="{00000005-302A-4D1A-AAA1-CD09520EE2CF}"/>
            </c:ext>
          </c:extLst>
        </c:ser>
        <c:ser>
          <c:idx val="6"/>
          <c:order val="5"/>
          <c:tx>
            <c:strRef>
              <c:f>Sheet1!$G$1:$G$2</c:f>
              <c:strCache>
                <c:ptCount val="2"/>
                <c:pt idx="0">
                  <c:v>5 - I svært stor grad</c:v>
                </c:pt>
              </c:strCache>
            </c:strRef>
          </c:tx>
          <c:spPr>
            <a:solidFill>
              <a:srgbClr val="3B857E"/>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Sheet1!$A$3:$A$19</c:f>
              <c:strCache>
                <c:ptCount val="1"/>
                <c:pt idx="0">
                  <c:v>Total (n=1000)</c:v>
                </c:pt>
              </c:strCache>
              <c:extLst/>
            </c:strRef>
          </c:cat>
          <c:val>
            <c:numRef>
              <c:f>Sheet1!$G$3:$G$19</c:f>
              <c:numCache>
                <c:formatCode>0%</c:formatCode>
                <c:ptCount val="1"/>
                <c:pt idx="0">
                  <c:v>0.03</c:v>
                </c:pt>
              </c:numCache>
              <c:extLst/>
            </c:numRef>
          </c:val>
          <c:extLst>
            <c:ext xmlns:c16="http://schemas.microsoft.com/office/drawing/2014/chart" uri="{C3380CC4-5D6E-409C-BE32-E72D297353CC}">
              <c16:uniqueId val="{00000000-8A09-4742-B9C5-5EF43126AF16}"/>
            </c:ext>
          </c:extLst>
        </c:ser>
        <c:dLbls>
          <c:showLegendKey val="0"/>
          <c:showVal val="1"/>
          <c:showCatName val="0"/>
          <c:showSerName val="0"/>
          <c:showPercent val="0"/>
          <c:showBubbleSize val="0"/>
        </c:dLbls>
        <c:gapWidth val="85"/>
        <c:overlap val="100"/>
        <c:axId val="-1992668608"/>
        <c:axId val="-1992675136"/>
      </c:barChart>
      <c:catAx>
        <c:axId val="-1992668608"/>
        <c:scaling>
          <c:orientation val="minMax"/>
        </c:scaling>
        <c:delete val="0"/>
        <c:axPos val="l"/>
        <c:majorGridlines>
          <c:spPr>
            <a:ln w="3175">
              <a:solidFill>
                <a:schemeClr val="bg1">
                  <a:lumMod val="75000"/>
                </a:schemeClr>
              </a:solidFill>
              <a:prstDash val="dash"/>
            </a:ln>
          </c:spPr>
        </c:majorGridlines>
        <c:numFmt formatCode="General" sourceLinked="0"/>
        <c:majorTickMark val="out"/>
        <c:minorTickMark val="none"/>
        <c:tickLblPos val="nextTo"/>
        <c:spPr>
          <a:ln>
            <a:noFill/>
          </a:ln>
        </c:spPr>
        <c:txPr>
          <a:bodyPr/>
          <a:lstStyle/>
          <a:p>
            <a:pPr>
              <a:defRPr sz="2200" b="0"/>
            </a:pPr>
            <a:endParaRPr lang="nb-NO"/>
          </a:p>
        </c:txPr>
        <c:crossAx val="-1992675136"/>
        <c:crosses val="autoZero"/>
        <c:auto val="1"/>
        <c:lblAlgn val="ctr"/>
        <c:lblOffset val="100"/>
        <c:noMultiLvlLbl val="0"/>
      </c:catAx>
      <c:valAx>
        <c:axId val="-1992675136"/>
        <c:scaling>
          <c:orientation val="minMax"/>
          <c:max val="1"/>
          <c:min val="0"/>
        </c:scaling>
        <c:delete val="0"/>
        <c:axPos val="b"/>
        <c:majorGridlines>
          <c:spPr>
            <a:ln w="3175">
              <a:solidFill>
                <a:schemeClr val="bg1">
                  <a:lumMod val="75000"/>
                </a:schemeClr>
              </a:solidFill>
              <a:prstDash val="dash"/>
            </a:ln>
          </c:spPr>
        </c:majorGridlines>
        <c:numFmt formatCode="0%" sourceLinked="1"/>
        <c:majorTickMark val="out"/>
        <c:minorTickMark val="none"/>
        <c:tickLblPos val="nextTo"/>
        <c:spPr>
          <a:ln>
            <a:noFill/>
          </a:ln>
        </c:spPr>
        <c:crossAx val="-1992668608"/>
        <c:crosses val="autoZero"/>
        <c:crossBetween val="between"/>
        <c:majorUnit val="0.1"/>
      </c:valAx>
    </c:plotArea>
    <c:legend>
      <c:legendPos val="t"/>
      <c:layout>
        <c:manualLayout>
          <c:xMode val="edge"/>
          <c:yMode val="edge"/>
          <c:x val="0.34075832883905116"/>
          <c:y val="0.17148011654223283"/>
          <c:w val="0.63644267046569591"/>
          <c:h val="4.7874252388343475E-2"/>
        </c:manualLayout>
      </c:layout>
      <c:overlay val="0"/>
      <c:txPr>
        <a:bodyPr/>
        <a:lstStyle/>
        <a:p>
          <a:pPr>
            <a:defRPr sz="2400"/>
          </a:pPr>
          <a:endParaRPr lang="nb-NO"/>
        </a:p>
      </c:txPr>
    </c:legend>
    <c:plotVisOnly val="1"/>
    <c:dispBlanksAs val="gap"/>
    <c:showDLblsOverMax val="0"/>
  </c:chart>
  <c:spPr>
    <a:noFill/>
  </c:spPr>
  <c:txPr>
    <a:bodyPr/>
    <a:lstStyle/>
    <a:p>
      <a:pPr>
        <a:defRPr sz="1900">
          <a:latin typeface="+mj-lt"/>
          <a:ea typeface="Calibri"/>
          <a:cs typeface="Calibri"/>
        </a:defRPr>
      </a:pPr>
      <a:endParaRPr lang="nb-NO"/>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360249509462917E-2"/>
          <c:y val="5.3226725559272929E-2"/>
          <c:w val="0.85437789735294967"/>
          <c:h val="0.88796225335133205"/>
        </c:manualLayout>
      </c:layout>
      <c:lineChart>
        <c:grouping val="standard"/>
        <c:varyColors val="0"/>
        <c:ser>
          <c:idx val="0"/>
          <c:order val="0"/>
          <c:tx>
            <c:strRef>
              <c:f>'Ark1'!$B$1</c:f>
              <c:strCache>
                <c:ptCount val="1"/>
                <c:pt idx="0">
                  <c:v>Rødt</c:v>
                </c:pt>
              </c:strCache>
            </c:strRef>
          </c:tx>
          <c:spPr>
            <a:ln w="63500">
              <a:solidFill>
                <a:srgbClr val="E83F45"/>
              </a:solidFill>
            </a:ln>
            <a:effectLst/>
          </c:spPr>
          <c:marker>
            <c:symbol val="none"/>
          </c:marker>
          <c:dPt>
            <c:idx val="0"/>
            <c:bubble3D val="0"/>
            <c:explosion val="1"/>
            <c:extLst xmlns:c15="http://schemas.microsoft.com/office/drawing/2012/chart">
              <c:ext xmlns:c16="http://schemas.microsoft.com/office/drawing/2014/chart" uri="{C3380CC4-5D6E-409C-BE32-E72D297353CC}">
                <c16:uniqueId val="{00000008-1C05-4599-A2A0-61E17C63E950}"/>
              </c:ext>
            </c:extLst>
          </c:dPt>
          <c:dPt>
            <c:idx val="1"/>
            <c:bubble3D val="0"/>
            <c:explosion val="1"/>
            <c:extLst xmlns:c15="http://schemas.microsoft.com/office/drawing/2012/chart">
              <c:ext xmlns:c16="http://schemas.microsoft.com/office/drawing/2014/chart" uri="{C3380CC4-5D6E-409C-BE32-E72D297353CC}">
                <c16:uniqueId val="{0000000A-1C05-4599-A2A0-61E17C63E950}"/>
              </c:ext>
            </c:extLst>
          </c:dPt>
          <c:dPt>
            <c:idx val="2"/>
            <c:bubble3D val="0"/>
            <c:explosion val="1"/>
            <c:extLst xmlns:c15="http://schemas.microsoft.com/office/drawing/2012/chart">
              <c:ext xmlns:c16="http://schemas.microsoft.com/office/drawing/2014/chart" uri="{C3380CC4-5D6E-409C-BE32-E72D297353CC}">
                <c16:uniqueId val="{0000000C-1C05-4599-A2A0-61E17C63E950}"/>
              </c:ext>
            </c:extLst>
          </c:dPt>
          <c:dPt>
            <c:idx val="3"/>
            <c:bubble3D val="0"/>
            <c:explosion val="1"/>
            <c:extLst xmlns:c15="http://schemas.microsoft.com/office/drawing/2012/chart">
              <c:ext xmlns:c16="http://schemas.microsoft.com/office/drawing/2014/chart" uri="{C3380CC4-5D6E-409C-BE32-E72D297353CC}">
                <c16:uniqueId val="{0000000E-1C05-4599-A2A0-61E17C63E950}"/>
              </c:ext>
            </c:extLst>
          </c:dPt>
          <c:dPt>
            <c:idx val="4"/>
            <c:bubble3D val="0"/>
            <c:explosion val="1"/>
            <c:extLst xmlns:c15="http://schemas.microsoft.com/office/drawing/2012/chart">
              <c:ext xmlns:c16="http://schemas.microsoft.com/office/drawing/2014/chart" uri="{C3380CC4-5D6E-409C-BE32-E72D297353CC}">
                <c16:uniqueId val="{00000010-1C05-4599-A2A0-61E17C63E950}"/>
              </c:ext>
            </c:extLst>
          </c:dPt>
          <c:dPt>
            <c:idx val="5"/>
            <c:bubble3D val="0"/>
            <c:explosion val="1"/>
            <c:extLst xmlns:c15="http://schemas.microsoft.com/office/drawing/2012/chart">
              <c:ext xmlns:c16="http://schemas.microsoft.com/office/drawing/2014/chart" uri="{C3380CC4-5D6E-409C-BE32-E72D297353CC}">
                <c16:uniqueId val="{00000012-1C05-4599-A2A0-61E17C63E950}"/>
              </c:ext>
            </c:extLst>
          </c:dPt>
          <c:dPt>
            <c:idx val="6"/>
            <c:bubble3D val="0"/>
            <c:explosion val="1"/>
            <c:extLst xmlns:c15="http://schemas.microsoft.com/office/drawing/2012/chart">
              <c:ext xmlns:c16="http://schemas.microsoft.com/office/drawing/2014/chart" uri="{C3380CC4-5D6E-409C-BE32-E72D297353CC}">
                <c16:uniqueId val="{00000014-1C05-4599-A2A0-61E17C63E950}"/>
              </c:ext>
            </c:extLst>
          </c:dPt>
          <c:dPt>
            <c:idx val="7"/>
            <c:bubble3D val="0"/>
            <c:explosion val="1"/>
            <c:extLst xmlns:c15="http://schemas.microsoft.com/office/drawing/2012/chart">
              <c:ext xmlns:c16="http://schemas.microsoft.com/office/drawing/2014/chart" uri="{C3380CC4-5D6E-409C-BE32-E72D297353CC}">
                <c16:uniqueId val="{00000016-1C05-4599-A2A0-61E17C63E950}"/>
              </c:ext>
            </c:extLst>
          </c:dPt>
          <c:dLbls>
            <c:dLbl>
              <c:idx val="3"/>
              <c:layout>
                <c:manualLayout>
                  <c:x val="2.4748331254337513E-4"/>
                  <c:y val="-1.3509166934705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C05-4599-A2A0-61E17C63E950}"/>
                </c:ext>
              </c:extLst>
            </c:dLbl>
            <c:spPr>
              <a:noFill/>
              <a:ln>
                <a:noFill/>
              </a:ln>
              <a:effectLst/>
            </c:spPr>
            <c:txPr>
              <a:bodyPr wrap="square" lIns="38100" tIns="19050" rIns="38100" bIns="19050" anchor="ctr">
                <a:spAutoFit/>
              </a:bodyPr>
              <a:lstStyle/>
              <a:p>
                <a:pPr>
                  <a:defRPr sz="2000">
                    <a:solidFill>
                      <a:srgbClr val="E83F45"/>
                    </a:solidFill>
                  </a:defRPr>
                </a:pPr>
                <a:endParaRPr lang="nb-NO"/>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f>'Ark1'!$A$2:$A$16</c:f>
              <c:numCache>
                <c:formatCode>mmm\-yy</c:formatCode>
                <c:ptCount val="15"/>
                <c:pt idx="0">
                  <c:v>43466</c:v>
                </c:pt>
                <c:pt idx="1">
                  <c:v>43831</c:v>
                </c:pt>
                <c:pt idx="2">
                  <c:v>44317</c:v>
                </c:pt>
                <c:pt idx="3">
                  <c:v>44409</c:v>
                </c:pt>
                <c:pt idx="4">
                  <c:v>44713</c:v>
                </c:pt>
                <c:pt idx="5">
                  <c:v>44927</c:v>
                </c:pt>
                <c:pt idx="6">
                  <c:v>45078</c:v>
                </c:pt>
                <c:pt idx="7">
                  <c:v>45139</c:v>
                </c:pt>
                <c:pt idx="8" formatCode="[$-414]mmm\.\ yy;@">
                  <c:v>45170</c:v>
                </c:pt>
                <c:pt idx="9" formatCode="[$-414]mmm\.\ yy;@">
                  <c:v>45383</c:v>
                </c:pt>
                <c:pt idx="10" formatCode="[$-414]mmm\.\ yy;@">
                  <c:v>45444</c:v>
                </c:pt>
                <c:pt idx="11" formatCode="[$-414]mmm\.\ yy;@">
                  <c:v>45536</c:v>
                </c:pt>
                <c:pt idx="12" formatCode="[$-414]mmm\.\ yy;@">
                  <c:v>45778</c:v>
                </c:pt>
                <c:pt idx="13" formatCode="[$-414]mmm\.\ yy;@">
                  <c:v>45839</c:v>
                </c:pt>
                <c:pt idx="14" formatCode="[$-414]mmm\.\ yy;@">
                  <c:v>45901</c:v>
                </c:pt>
              </c:numCache>
            </c:numRef>
          </c:cat>
          <c:val>
            <c:numRef>
              <c:f>'Ark1'!$B$2:$B$16</c:f>
              <c:numCache>
                <c:formatCode>0%</c:formatCode>
                <c:ptCount val="15"/>
                <c:pt idx="0">
                  <c:v>0.08</c:v>
                </c:pt>
                <c:pt idx="1">
                  <c:v>0.09</c:v>
                </c:pt>
                <c:pt idx="2">
                  <c:v>0.08</c:v>
                </c:pt>
                <c:pt idx="3">
                  <c:v>0.09</c:v>
                </c:pt>
                <c:pt idx="4">
                  <c:v>9.0282020237923297E-2</c:v>
                </c:pt>
                <c:pt idx="5">
                  <c:v>9.0318337691621606E-2</c:v>
                </c:pt>
                <c:pt idx="6">
                  <c:v>0.06</c:v>
                </c:pt>
                <c:pt idx="7">
                  <c:v>7.0000000000000007E-2</c:v>
                </c:pt>
                <c:pt idx="8">
                  <c:v>0.06</c:v>
                </c:pt>
                <c:pt idx="9">
                  <c:v>7.6609403792427172E-2</c:v>
                </c:pt>
                <c:pt idx="10">
                  <c:v>7.1828470522133453E-2</c:v>
                </c:pt>
                <c:pt idx="11">
                  <c:v>7.0000000000000007E-2</c:v>
                </c:pt>
                <c:pt idx="12">
                  <c:v>6.8368579344968289E-2</c:v>
                </c:pt>
                <c:pt idx="13">
                  <c:v>0.08</c:v>
                </c:pt>
                <c:pt idx="14">
                  <c:v>7.6849949735565207E-2</c:v>
                </c:pt>
              </c:numCache>
            </c:numRef>
          </c:val>
          <c:smooth val="0"/>
          <c:extLst xmlns:c15="http://schemas.microsoft.com/office/drawing/2012/chart">
            <c:ext xmlns:c16="http://schemas.microsoft.com/office/drawing/2014/chart" uri="{C3380CC4-5D6E-409C-BE32-E72D297353CC}">
              <c16:uniqueId val="{00000017-1C05-4599-A2A0-61E17C63E950}"/>
            </c:ext>
          </c:extLst>
        </c:ser>
        <c:ser>
          <c:idx val="1"/>
          <c:order val="1"/>
          <c:tx>
            <c:strRef>
              <c:f>'Ark1'!$C$1</c:f>
              <c:strCache>
                <c:ptCount val="1"/>
                <c:pt idx="0">
                  <c:v>SV</c:v>
                </c:pt>
              </c:strCache>
            </c:strRef>
          </c:tx>
          <c:spPr>
            <a:ln w="63500">
              <a:solidFill>
                <a:srgbClr val="D94A94"/>
              </a:solidFill>
            </a:ln>
          </c:spPr>
          <c:marker>
            <c:symbol val="none"/>
          </c:marker>
          <c:dLbls>
            <c:dLbl>
              <c:idx val="3"/>
              <c:layout>
                <c:manualLayout>
                  <c:x val="-4.2885208103814474E-3"/>
                  <c:y val="-9.649404953361209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C05-4599-A2A0-61E17C63E950}"/>
                </c:ext>
              </c:extLst>
            </c:dLbl>
            <c:dLbl>
              <c:idx val="10"/>
              <c:layout>
                <c:manualLayout>
                  <c:x val="-1.6825117001600613E-2"/>
                  <c:y val="6.432936635573196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ED-455B-901C-0DA486952A3A}"/>
                </c:ext>
              </c:extLst>
            </c:dLbl>
            <c:spPr>
              <a:noFill/>
              <a:ln>
                <a:noFill/>
              </a:ln>
              <a:effectLst/>
            </c:spPr>
            <c:txPr>
              <a:bodyPr wrap="square" lIns="38100" tIns="19050" rIns="38100" bIns="19050" anchor="ctr">
                <a:spAutoFit/>
              </a:bodyPr>
              <a:lstStyle/>
              <a:p>
                <a:pPr>
                  <a:defRPr sz="2000">
                    <a:solidFill>
                      <a:srgbClr val="D72B31"/>
                    </a:solidFill>
                  </a:defRPr>
                </a:pPr>
                <a:endParaRPr lang="nb-NO"/>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numRef>
              <c:f>'Ark1'!$A$2:$A$16</c:f>
              <c:numCache>
                <c:formatCode>mmm\-yy</c:formatCode>
                <c:ptCount val="15"/>
                <c:pt idx="0">
                  <c:v>43466</c:v>
                </c:pt>
                <c:pt idx="1">
                  <c:v>43831</c:v>
                </c:pt>
                <c:pt idx="2">
                  <c:v>44317</c:v>
                </c:pt>
                <c:pt idx="3">
                  <c:v>44409</c:v>
                </c:pt>
                <c:pt idx="4">
                  <c:v>44713</c:v>
                </c:pt>
                <c:pt idx="5">
                  <c:v>44927</c:v>
                </c:pt>
                <c:pt idx="6">
                  <c:v>45078</c:v>
                </c:pt>
                <c:pt idx="7">
                  <c:v>45139</c:v>
                </c:pt>
                <c:pt idx="8" formatCode="[$-414]mmm\.\ yy;@">
                  <c:v>45170</c:v>
                </c:pt>
                <c:pt idx="9" formatCode="[$-414]mmm\.\ yy;@">
                  <c:v>45383</c:v>
                </c:pt>
                <c:pt idx="10" formatCode="[$-414]mmm\.\ yy;@">
                  <c:v>45444</c:v>
                </c:pt>
                <c:pt idx="11" formatCode="[$-414]mmm\.\ yy;@">
                  <c:v>45536</c:v>
                </c:pt>
                <c:pt idx="12" formatCode="[$-414]mmm\.\ yy;@">
                  <c:v>45778</c:v>
                </c:pt>
                <c:pt idx="13" formatCode="[$-414]mmm\.\ yy;@">
                  <c:v>45839</c:v>
                </c:pt>
                <c:pt idx="14" formatCode="[$-414]mmm\.\ yy;@">
                  <c:v>45901</c:v>
                </c:pt>
              </c:numCache>
            </c:numRef>
          </c:cat>
          <c:val>
            <c:numRef>
              <c:f>'Ark1'!$C$2:$C$16</c:f>
              <c:numCache>
                <c:formatCode>0%</c:formatCode>
                <c:ptCount val="15"/>
                <c:pt idx="0">
                  <c:v>0.14000000000000001</c:v>
                </c:pt>
                <c:pt idx="1">
                  <c:v>0.12</c:v>
                </c:pt>
                <c:pt idx="2">
                  <c:v>0.14000000000000001</c:v>
                </c:pt>
                <c:pt idx="3">
                  <c:v>0.15</c:v>
                </c:pt>
                <c:pt idx="4">
                  <c:v>0.13819991336125001</c:v>
                </c:pt>
                <c:pt idx="5">
                  <c:v>0.15828413948608799</c:v>
                </c:pt>
                <c:pt idx="6">
                  <c:v>0.14000000000000001</c:v>
                </c:pt>
                <c:pt idx="7">
                  <c:v>0.13</c:v>
                </c:pt>
                <c:pt idx="8">
                  <c:v>0.15199793094530001</c:v>
                </c:pt>
                <c:pt idx="9">
                  <c:v>0.16320513582595297</c:v>
                </c:pt>
                <c:pt idx="10">
                  <c:v>0.1407874142151945</c:v>
                </c:pt>
                <c:pt idx="11">
                  <c:v>0.15</c:v>
                </c:pt>
                <c:pt idx="12">
                  <c:v>0.13845406967106264</c:v>
                </c:pt>
                <c:pt idx="13">
                  <c:v>0.13</c:v>
                </c:pt>
                <c:pt idx="14">
                  <c:v>9.754578434372102E-2</c:v>
                </c:pt>
              </c:numCache>
            </c:numRef>
          </c:val>
          <c:smooth val="0"/>
          <c:extLst xmlns:c15="http://schemas.microsoft.com/office/drawing/2012/chart">
            <c:ext xmlns:c16="http://schemas.microsoft.com/office/drawing/2014/chart" uri="{C3380CC4-5D6E-409C-BE32-E72D297353CC}">
              <c16:uniqueId val="{00000018-1C05-4599-A2A0-61E17C63E950}"/>
            </c:ext>
          </c:extLst>
        </c:ser>
        <c:ser>
          <c:idx val="2"/>
          <c:order val="2"/>
          <c:tx>
            <c:strRef>
              <c:f>'Ark1'!$D$1</c:f>
              <c:strCache>
                <c:ptCount val="1"/>
                <c:pt idx="0">
                  <c:v>AP</c:v>
                </c:pt>
              </c:strCache>
            </c:strRef>
          </c:tx>
          <c:spPr>
            <a:ln w="63500">
              <a:solidFill>
                <a:srgbClr val="FF0000"/>
              </a:solidFill>
            </a:ln>
          </c:spPr>
          <c:marker>
            <c:symbol val="none"/>
          </c:marker>
          <c:dLbls>
            <c:dLbl>
              <c:idx val="3"/>
              <c:layout>
                <c:manualLayout>
                  <c:x val="-3.7930442108502454E-3"/>
                  <c:y val="-8.745552029540856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05-4599-A2A0-61E17C63E950}"/>
                </c:ext>
              </c:extLst>
            </c:dLbl>
            <c:dLbl>
              <c:idx val="9"/>
              <c:layout>
                <c:manualLayout>
                  <c:x val="-4.1541904964645354E-2"/>
                  <c:y val="-2.89482148600836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ED-455B-901C-0DA486952A3A}"/>
                </c:ext>
              </c:extLst>
            </c:dLbl>
            <c:dLbl>
              <c:idx val="10"/>
              <c:layout>
                <c:manualLayout>
                  <c:x val="-2.741802612861979E-2"/>
                  <c:y val="-3.40945641685429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ED-455B-901C-0DA486952A3A}"/>
                </c:ext>
              </c:extLst>
            </c:dLbl>
            <c:spPr>
              <a:noFill/>
              <a:ln>
                <a:noFill/>
              </a:ln>
              <a:effectLst/>
            </c:spPr>
            <c:txPr>
              <a:bodyPr wrap="square" lIns="38100" tIns="19050" rIns="38100" bIns="19050" anchor="ctr">
                <a:spAutoFit/>
              </a:bodyPr>
              <a:lstStyle/>
              <a:p>
                <a:pPr>
                  <a:defRPr sz="2000">
                    <a:solidFill>
                      <a:srgbClr val="FF0000"/>
                    </a:solidFill>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'Ark1'!$A$2:$A$16</c:f>
              <c:numCache>
                <c:formatCode>mmm\-yy</c:formatCode>
                <c:ptCount val="15"/>
                <c:pt idx="0">
                  <c:v>43466</c:v>
                </c:pt>
                <c:pt idx="1">
                  <c:v>43831</c:v>
                </c:pt>
                <c:pt idx="2">
                  <c:v>44317</c:v>
                </c:pt>
                <c:pt idx="3">
                  <c:v>44409</c:v>
                </c:pt>
                <c:pt idx="4">
                  <c:v>44713</c:v>
                </c:pt>
                <c:pt idx="5">
                  <c:v>44927</c:v>
                </c:pt>
                <c:pt idx="6">
                  <c:v>45078</c:v>
                </c:pt>
                <c:pt idx="7">
                  <c:v>45139</c:v>
                </c:pt>
                <c:pt idx="8" formatCode="[$-414]mmm\.\ yy;@">
                  <c:v>45170</c:v>
                </c:pt>
                <c:pt idx="9" formatCode="[$-414]mmm\.\ yy;@">
                  <c:v>45383</c:v>
                </c:pt>
                <c:pt idx="10" formatCode="[$-414]mmm\.\ yy;@">
                  <c:v>45444</c:v>
                </c:pt>
                <c:pt idx="11" formatCode="[$-414]mmm\.\ yy;@">
                  <c:v>45536</c:v>
                </c:pt>
                <c:pt idx="12" formatCode="[$-414]mmm\.\ yy;@">
                  <c:v>45778</c:v>
                </c:pt>
                <c:pt idx="13" formatCode="[$-414]mmm\.\ yy;@">
                  <c:v>45839</c:v>
                </c:pt>
                <c:pt idx="14" formatCode="[$-414]mmm\.\ yy;@">
                  <c:v>45901</c:v>
                </c:pt>
              </c:numCache>
            </c:numRef>
          </c:cat>
          <c:val>
            <c:numRef>
              <c:f>'Ark1'!$D$2:$D$16</c:f>
              <c:numCache>
                <c:formatCode>0%</c:formatCode>
                <c:ptCount val="15"/>
                <c:pt idx="0">
                  <c:v>0.19</c:v>
                </c:pt>
                <c:pt idx="1">
                  <c:v>0.2</c:v>
                </c:pt>
                <c:pt idx="2">
                  <c:v>0.2</c:v>
                </c:pt>
                <c:pt idx="3">
                  <c:v>0.17</c:v>
                </c:pt>
                <c:pt idx="4">
                  <c:v>0.15348387741727701</c:v>
                </c:pt>
                <c:pt idx="5">
                  <c:v>0.145068349435511</c:v>
                </c:pt>
                <c:pt idx="6">
                  <c:v>0.16500000000000001</c:v>
                </c:pt>
                <c:pt idx="7">
                  <c:v>0.17</c:v>
                </c:pt>
                <c:pt idx="8">
                  <c:v>0.16265356265356298</c:v>
                </c:pt>
                <c:pt idx="9">
                  <c:v>0.14210307317363169</c:v>
                </c:pt>
                <c:pt idx="10">
                  <c:v>0.1456736364730907</c:v>
                </c:pt>
                <c:pt idx="11">
                  <c:v>0.14000000000000001</c:v>
                </c:pt>
                <c:pt idx="12">
                  <c:v>0.23108437729414685</c:v>
                </c:pt>
                <c:pt idx="13">
                  <c:v>0.25</c:v>
                </c:pt>
                <c:pt idx="14">
                  <c:v>0.23313956029546781</c:v>
                </c:pt>
              </c:numCache>
            </c:numRef>
          </c:val>
          <c:smooth val="0"/>
          <c:extLst xmlns:c15="http://schemas.microsoft.com/office/drawing/2012/chart">
            <c:ext xmlns:c16="http://schemas.microsoft.com/office/drawing/2014/chart" uri="{C3380CC4-5D6E-409C-BE32-E72D297353CC}">
              <c16:uniqueId val="{00000001-1C05-4599-A2A0-61E17C63E950}"/>
            </c:ext>
          </c:extLst>
        </c:ser>
        <c:ser>
          <c:idx val="3"/>
          <c:order val="3"/>
          <c:tx>
            <c:strRef>
              <c:f>'Ark1'!$E$1</c:f>
              <c:strCache>
                <c:ptCount val="1"/>
                <c:pt idx="0">
                  <c:v>SP</c:v>
                </c:pt>
              </c:strCache>
            </c:strRef>
          </c:tx>
          <c:spPr>
            <a:ln w="63500">
              <a:solidFill>
                <a:srgbClr val="008845"/>
              </a:solidFill>
            </a:ln>
          </c:spPr>
          <c:marker>
            <c:symbol val="none"/>
          </c:marker>
          <c:dLbls>
            <c:dLbl>
              <c:idx val="3"/>
              <c:layout>
                <c:manualLayout>
                  <c:x val="1.1727226617635296E-3"/>
                  <c:y val="3.216468317786975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C05-4599-A2A0-61E17C63E950}"/>
                </c:ext>
              </c:extLst>
            </c:dLbl>
            <c:spPr>
              <a:noFill/>
              <a:ln>
                <a:noFill/>
              </a:ln>
              <a:effectLst/>
            </c:spPr>
            <c:txPr>
              <a:bodyPr wrap="square" lIns="38100" tIns="19050" rIns="38100" bIns="19050" anchor="ctr">
                <a:spAutoFit/>
              </a:bodyPr>
              <a:lstStyle/>
              <a:p>
                <a:pPr>
                  <a:defRPr sz="2000">
                    <a:solidFill>
                      <a:srgbClr val="008845"/>
                    </a:solidFill>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'Ark1'!$A$2:$A$16</c:f>
              <c:numCache>
                <c:formatCode>mmm\-yy</c:formatCode>
                <c:ptCount val="15"/>
                <c:pt idx="0">
                  <c:v>43466</c:v>
                </c:pt>
                <c:pt idx="1">
                  <c:v>43831</c:v>
                </c:pt>
                <c:pt idx="2">
                  <c:v>44317</c:v>
                </c:pt>
                <c:pt idx="3">
                  <c:v>44409</c:v>
                </c:pt>
                <c:pt idx="4">
                  <c:v>44713</c:v>
                </c:pt>
                <c:pt idx="5">
                  <c:v>44927</c:v>
                </c:pt>
                <c:pt idx="6">
                  <c:v>45078</c:v>
                </c:pt>
                <c:pt idx="7">
                  <c:v>45139</c:v>
                </c:pt>
                <c:pt idx="8" formatCode="[$-414]mmm\.\ yy;@">
                  <c:v>45170</c:v>
                </c:pt>
                <c:pt idx="9" formatCode="[$-414]mmm\.\ yy;@">
                  <c:v>45383</c:v>
                </c:pt>
                <c:pt idx="10" formatCode="[$-414]mmm\.\ yy;@">
                  <c:v>45444</c:v>
                </c:pt>
                <c:pt idx="11" formatCode="[$-414]mmm\.\ yy;@">
                  <c:v>45536</c:v>
                </c:pt>
                <c:pt idx="12" formatCode="[$-414]mmm\.\ yy;@">
                  <c:v>45778</c:v>
                </c:pt>
                <c:pt idx="13" formatCode="[$-414]mmm\.\ yy;@">
                  <c:v>45839</c:v>
                </c:pt>
                <c:pt idx="14" formatCode="[$-414]mmm\.\ yy;@">
                  <c:v>45901</c:v>
                </c:pt>
              </c:numCache>
            </c:numRef>
          </c:cat>
          <c:val>
            <c:numRef>
              <c:f>'Ark1'!$E$2:$E$16</c:f>
              <c:numCache>
                <c:formatCode>0%</c:formatCode>
                <c:ptCount val="15"/>
                <c:pt idx="0">
                  <c:v>0.06</c:v>
                </c:pt>
                <c:pt idx="1">
                  <c:v>0.05</c:v>
                </c:pt>
                <c:pt idx="2">
                  <c:v>7.0000000000000007E-2</c:v>
                </c:pt>
                <c:pt idx="3">
                  <c:v>0.08</c:v>
                </c:pt>
                <c:pt idx="4">
                  <c:v>3.2200735318619597E-2</c:v>
                </c:pt>
                <c:pt idx="5">
                  <c:v>2.2109828852387201E-2</c:v>
                </c:pt>
                <c:pt idx="6">
                  <c:v>0.03</c:v>
                </c:pt>
                <c:pt idx="7">
                  <c:v>0.03</c:v>
                </c:pt>
                <c:pt idx="8">
                  <c:v>2.4992456571404E-2</c:v>
                </c:pt>
                <c:pt idx="9">
                  <c:v>2.2564346430482125E-2</c:v>
                </c:pt>
                <c:pt idx="10">
                  <c:v>1.6835895171970941E-2</c:v>
                </c:pt>
                <c:pt idx="11">
                  <c:v>0.02</c:v>
                </c:pt>
                <c:pt idx="12">
                  <c:v>1.9134676865512436E-2</c:v>
                </c:pt>
                <c:pt idx="13">
                  <c:v>0.03</c:v>
                </c:pt>
                <c:pt idx="14">
                  <c:v>2.212727829013501E-2</c:v>
                </c:pt>
              </c:numCache>
            </c:numRef>
          </c:val>
          <c:smooth val="0"/>
          <c:extLst xmlns:c15="http://schemas.microsoft.com/office/drawing/2012/chart">
            <c:ext xmlns:c16="http://schemas.microsoft.com/office/drawing/2014/chart" uri="{C3380CC4-5D6E-409C-BE32-E72D297353CC}">
              <c16:uniqueId val="{00000002-1C05-4599-A2A0-61E17C63E950}"/>
            </c:ext>
          </c:extLst>
        </c:ser>
        <c:ser>
          <c:idx val="4"/>
          <c:order val="4"/>
          <c:tx>
            <c:strRef>
              <c:f>'Ark1'!$F$1</c:f>
              <c:strCache>
                <c:ptCount val="1"/>
                <c:pt idx="0">
                  <c:v>Venstre</c:v>
                </c:pt>
              </c:strCache>
            </c:strRef>
          </c:tx>
          <c:spPr>
            <a:ln w="63500">
              <a:solidFill>
                <a:srgbClr val="267E6F"/>
              </a:solidFill>
            </a:ln>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1E-1C05-4599-A2A0-61E17C63E950}"/>
                </c:ext>
              </c:extLst>
            </c:dLbl>
            <c:spPr>
              <a:noFill/>
              <a:ln>
                <a:noFill/>
              </a:ln>
              <a:effectLst/>
            </c:spPr>
            <c:txPr>
              <a:bodyPr wrap="square" lIns="38100" tIns="19050" rIns="38100" bIns="19050" anchor="ctr">
                <a:spAutoFit/>
              </a:bodyPr>
              <a:lstStyle/>
              <a:p>
                <a:pPr>
                  <a:defRPr sz="2000">
                    <a:solidFill>
                      <a:srgbClr val="267E6F"/>
                    </a:solidFill>
                  </a:defRPr>
                </a:pPr>
                <a:endParaRPr lang="nb-NO"/>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numRef>
              <c:f>'Ark1'!$A$2:$A$16</c:f>
              <c:numCache>
                <c:formatCode>mmm\-yy</c:formatCode>
                <c:ptCount val="15"/>
                <c:pt idx="0">
                  <c:v>43466</c:v>
                </c:pt>
                <c:pt idx="1">
                  <c:v>43831</c:v>
                </c:pt>
                <c:pt idx="2">
                  <c:v>44317</c:v>
                </c:pt>
                <c:pt idx="3">
                  <c:v>44409</c:v>
                </c:pt>
                <c:pt idx="4">
                  <c:v>44713</c:v>
                </c:pt>
                <c:pt idx="5">
                  <c:v>44927</c:v>
                </c:pt>
                <c:pt idx="6">
                  <c:v>45078</c:v>
                </c:pt>
                <c:pt idx="7">
                  <c:v>45139</c:v>
                </c:pt>
                <c:pt idx="8" formatCode="[$-414]mmm\.\ yy;@">
                  <c:v>45170</c:v>
                </c:pt>
                <c:pt idx="9" formatCode="[$-414]mmm\.\ yy;@">
                  <c:v>45383</c:v>
                </c:pt>
                <c:pt idx="10" formatCode="[$-414]mmm\.\ yy;@">
                  <c:v>45444</c:v>
                </c:pt>
                <c:pt idx="11" formatCode="[$-414]mmm\.\ yy;@">
                  <c:v>45536</c:v>
                </c:pt>
                <c:pt idx="12" formatCode="[$-414]mmm\.\ yy;@">
                  <c:v>45778</c:v>
                </c:pt>
                <c:pt idx="13" formatCode="[$-414]mmm\.\ yy;@">
                  <c:v>45839</c:v>
                </c:pt>
                <c:pt idx="14" formatCode="[$-414]mmm\.\ yy;@">
                  <c:v>45901</c:v>
                </c:pt>
              </c:numCache>
            </c:numRef>
          </c:cat>
          <c:val>
            <c:numRef>
              <c:f>'Ark1'!$F$2:$F$16</c:f>
              <c:numCache>
                <c:formatCode>0%</c:formatCode>
                <c:ptCount val="15"/>
                <c:pt idx="0">
                  <c:v>0.06</c:v>
                </c:pt>
                <c:pt idx="1">
                  <c:v>7.0000000000000007E-2</c:v>
                </c:pt>
                <c:pt idx="2">
                  <c:v>0.08</c:v>
                </c:pt>
                <c:pt idx="3">
                  <c:v>0.09</c:v>
                </c:pt>
                <c:pt idx="4">
                  <c:v>8.4261737884459398E-2</c:v>
                </c:pt>
                <c:pt idx="5">
                  <c:v>0.10049637505284799</c:v>
                </c:pt>
                <c:pt idx="6">
                  <c:v>0.11</c:v>
                </c:pt>
                <c:pt idx="7">
                  <c:v>0.1</c:v>
                </c:pt>
                <c:pt idx="8">
                  <c:v>0.11684986421828601</c:v>
                </c:pt>
                <c:pt idx="9">
                  <c:v>0.12846697973013177</c:v>
                </c:pt>
                <c:pt idx="10">
                  <c:v>0.10095517116827865</c:v>
                </c:pt>
                <c:pt idx="11">
                  <c:v>0.11</c:v>
                </c:pt>
                <c:pt idx="12">
                  <c:v>0.10370142325999877</c:v>
                </c:pt>
                <c:pt idx="13">
                  <c:v>0.1</c:v>
                </c:pt>
                <c:pt idx="14">
                  <c:v>9.7360024476594031E-2</c:v>
                </c:pt>
              </c:numCache>
            </c:numRef>
          </c:val>
          <c:smooth val="0"/>
          <c:extLst xmlns:c15="http://schemas.microsoft.com/office/drawing/2012/chart">
            <c:ext xmlns:c16="http://schemas.microsoft.com/office/drawing/2014/chart" uri="{C3380CC4-5D6E-409C-BE32-E72D297353CC}">
              <c16:uniqueId val="{00000019-1C05-4599-A2A0-61E17C63E950}"/>
            </c:ext>
          </c:extLst>
        </c:ser>
        <c:ser>
          <c:idx val="5"/>
          <c:order val="5"/>
          <c:tx>
            <c:strRef>
              <c:f>'Ark1'!$G$1</c:f>
              <c:strCache>
                <c:ptCount val="1"/>
                <c:pt idx="0">
                  <c:v>Krf</c:v>
                </c:pt>
              </c:strCache>
            </c:strRef>
          </c:tx>
          <c:spPr>
            <a:ln w="63500"/>
          </c:spPr>
          <c:marker>
            <c:symbol val="none"/>
          </c:marker>
          <c:dLbls>
            <c:dLbl>
              <c:idx val="3"/>
              <c:layout>
                <c:manualLayout>
                  <c:x val="-4.3787134335573968E-3"/>
                  <c:y val="-9.649404953361209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C05-4599-A2A0-61E17C63E950}"/>
                </c:ext>
              </c:extLst>
            </c:dLbl>
            <c:spPr>
              <a:noFill/>
              <a:ln>
                <a:noFill/>
              </a:ln>
              <a:effectLst/>
            </c:spPr>
            <c:txPr>
              <a:bodyPr wrap="square" lIns="38100" tIns="19050" rIns="38100" bIns="19050" anchor="ctr">
                <a:spAutoFit/>
              </a:bodyPr>
              <a:lstStyle/>
              <a:p>
                <a:pPr>
                  <a:defRPr sz="2000"/>
                </a:pPr>
                <a:endParaRPr lang="nb-NO"/>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numRef>
              <c:f>'Ark1'!$A$2:$A$16</c:f>
              <c:numCache>
                <c:formatCode>mmm\-yy</c:formatCode>
                <c:ptCount val="15"/>
                <c:pt idx="0">
                  <c:v>43466</c:v>
                </c:pt>
                <c:pt idx="1">
                  <c:v>43831</c:v>
                </c:pt>
                <c:pt idx="2">
                  <c:v>44317</c:v>
                </c:pt>
                <c:pt idx="3">
                  <c:v>44409</c:v>
                </c:pt>
                <c:pt idx="4">
                  <c:v>44713</c:v>
                </c:pt>
                <c:pt idx="5">
                  <c:v>44927</c:v>
                </c:pt>
                <c:pt idx="6">
                  <c:v>45078</c:v>
                </c:pt>
                <c:pt idx="7">
                  <c:v>45139</c:v>
                </c:pt>
                <c:pt idx="8" formatCode="[$-414]mmm\.\ yy;@">
                  <c:v>45170</c:v>
                </c:pt>
                <c:pt idx="9" formatCode="[$-414]mmm\.\ yy;@">
                  <c:v>45383</c:v>
                </c:pt>
                <c:pt idx="10" formatCode="[$-414]mmm\.\ yy;@">
                  <c:v>45444</c:v>
                </c:pt>
                <c:pt idx="11" formatCode="[$-414]mmm\.\ yy;@">
                  <c:v>45536</c:v>
                </c:pt>
                <c:pt idx="12" formatCode="[$-414]mmm\.\ yy;@">
                  <c:v>45778</c:v>
                </c:pt>
                <c:pt idx="13" formatCode="[$-414]mmm\.\ yy;@">
                  <c:v>45839</c:v>
                </c:pt>
                <c:pt idx="14" formatCode="[$-414]mmm\.\ yy;@">
                  <c:v>45901</c:v>
                </c:pt>
              </c:numCache>
            </c:numRef>
          </c:cat>
          <c:val>
            <c:numRef>
              <c:f>'Ark1'!$G$2:$G$16</c:f>
              <c:numCache>
                <c:formatCode>0%</c:formatCode>
                <c:ptCount val="15"/>
                <c:pt idx="0">
                  <c:v>0.02</c:v>
                </c:pt>
                <c:pt idx="1">
                  <c:v>0.02</c:v>
                </c:pt>
                <c:pt idx="2">
                  <c:v>0.03</c:v>
                </c:pt>
                <c:pt idx="3">
                  <c:v>0.02</c:v>
                </c:pt>
                <c:pt idx="4">
                  <c:v>2.97015406146908E-2</c:v>
                </c:pt>
                <c:pt idx="5">
                  <c:v>2.61105804613001E-2</c:v>
                </c:pt>
                <c:pt idx="6">
                  <c:v>0.03</c:v>
                </c:pt>
                <c:pt idx="7">
                  <c:v>0.03</c:v>
                </c:pt>
                <c:pt idx="8">
                  <c:v>3.0354756670546199E-2</c:v>
                </c:pt>
                <c:pt idx="9">
                  <c:v>2.3610533198597201E-2</c:v>
                </c:pt>
                <c:pt idx="10">
                  <c:v>3.4073122767588365E-2</c:v>
                </c:pt>
                <c:pt idx="11">
                  <c:v>0.03</c:v>
                </c:pt>
                <c:pt idx="12">
                  <c:v>2.6712766713240122E-2</c:v>
                </c:pt>
                <c:pt idx="13">
                  <c:v>0.03</c:v>
                </c:pt>
                <c:pt idx="14">
                  <c:v>4.4877398487696042E-2</c:v>
                </c:pt>
              </c:numCache>
            </c:numRef>
          </c:val>
          <c:smooth val="0"/>
          <c:extLst xmlns:c15="http://schemas.microsoft.com/office/drawing/2012/chart">
            <c:ext xmlns:c16="http://schemas.microsoft.com/office/drawing/2014/chart" uri="{C3380CC4-5D6E-409C-BE32-E72D297353CC}">
              <c16:uniqueId val="{0000001A-1C05-4599-A2A0-61E17C63E950}"/>
            </c:ext>
          </c:extLst>
        </c:ser>
        <c:ser>
          <c:idx val="6"/>
          <c:order val="6"/>
          <c:tx>
            <c:strRef>
              <c:f>'Ark1'!$H$1</c:f>
              <c:strCache>
                <c:ptCount val="1"/>
                <c:pt idx="0">
                  <c:v>Høyre</c:v>
                </c:pt>
              </c:strCache>
            </c:strRef>
          </c:tx>
          <c:spPr>
            <a:ln w="63500">
              <a:solidFill>
                <a:srgbClr val="283C83"/>
              </a:solidFill>
            </a:ln>
          </c:spPr>
          <c:marker>
            <c:symbol val="none"/>
          </c:marker>
          <c:dLbls>
            <c:dLbl>
              <c:idx val="3"/>
              <c:layout>
                <c:manualLayout>
                  <c:x val="-1.2012302332083993E-2"/>
                  <c:y val="-4.47699971887559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05-4599-A2A0-61E17C63E950}"/>
                </c:ext>
              </c:extLst>
            </c:dLbl>
            <c:dLbl>
              <c:idx val="6"/>
              <c:layout>
                <c:manualLayout>
                  <c:x val="-4.4684470797333391E-2"/>
                  <c:y val="-1.99421035702798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366-4B8B-8C9F-B44F435247A2}"/>
                </c:ext>
              </c:extLst>
            </c:dLbl>
            <c:spPr>
              <a:noFill/>
              <a:ln>
                <a:noFill/>
              </a:ln>
              <a:effectLst/>
            </c:spPr>
            <c:txPr>
              <a:bodyPr wrap="square" lIns="38100" tIns="19050" rIns="38100" bIns="19050" anchor="ctr">
                <a:spAutoFit/>
              </a:bodyPr>
              <a:lstStyle/>
              <a:p>
                <a:pPr>
                  <a:defRPr sz="2000">
                    <a:solidFill>
                      <a:srgbClr val="283C83"/>
                    </a:solidFill>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'Ark1'!$A$2:$A$16</c:f>
              <c:numCache>
                <c:formatCode>mmm\-yy</c:formatCode>
                <c:ptCount val="15"/>
                <c:pt idx="0">
                  <c:v>43466</c:v>
                </c:pt>
                <c:pt idx="1">
                  <c:v>43831</c:v>
                </c:pt>
                <c:pt idx="2">
                  <c:v>44317</c:v>
                </c:pt>
                <c:pt idx="3">
                  <c:v>44409</c:v>
                </c:pt>
                <c:pt idx="4">
                  <c:v>44713</c:v>
                </c:pt>
                <c:pt idx="5">
                  <c:v>44927</c:v>
                </c:pt>
                <c:pt idx="6">
                  <c:v>45078</c:v>
                </c:pt>
                <c:pt idx="7">
                  <c:v>45139</c:v>
                </c:pt>
                <c:pt idx="8" formatCode="[$-414]mmm\.\ yy;@">
                  <c:v>45170</c:v>
                </c:pt>
                <c:pt idx="9" formatCode="[$-414]mmm\.\ yy;@">
                  <c:v>45383</c:v>
                </c:pt>
                <c:pt idx="10" formatCode="[$-414]mmm\.\ yy;@">
                  <c:v>45444</c:v>
                </c:pt>
                <c:pt idx="11" formatCode="[$-414]mmm\.\ yy;@">
                  <c:v>45536</c:v>
                </c:pt>
                <c:pt idx="12" formatCode="[$-414]mmm\.\ yy;@">
                  <c:v>45778</c:v>
                </c:pt>
                <c:pt idx="13" formatCode="[$-414]mmm\.\ yy;@">
                  <c:v>45839</c:v>
                </c:pt>
                <c:pt idx="14" formatCode="[$-414]mmm\.\ yy;@">
                  <c:v>45901</c:v>
                </c:pt>
              </c:numCache>
            </c:numRef>
          </c:cat>
          <c:val>
            <c:numRef>
              <c:f>'Ark1'!$H$2:$H$16</c:f>
              <c:numCache>
                <c:formatCode>0%</c:formatCode>
                <c:ptCount val="15"/>
                <c:pt idx="0">
                  <c:v>0.24</c:v>
                </c:pt>
                <c:pt idx="1">
                  <c:v>0.27</c:v>
                </c:pt>
                <c:pt idx="2">
                  <c:v>0.25</c:v>
                </c:pt>
                <c:pt idx="3">
                  <c:v>0.19</c:v>
                </c:pt>
                <c:pt idx="4">
                  <c:v>0.29626009396972103</c:v>
                </c:pt>
                <c:pt idx="5">
                  <c:v>0.30621016864225103</c:v>
                </c:pt>
                <c:pt idx="6">
                  <c:v>0.31</c:v>
                </c:pt>
                <c:pt idx="7">
                  <c:v>0.31</c:v>
                </c:pt>
                <c:pt idx="8">
                  <c:v>0.27057200741411402</c:v>
                </c:pt>
                <c:pt idx="9">
                  <c:v>0.26474469476312212</c:v>
                </c:pt>
                <c:pt idx="10">
                  <c:v>0.28775534775454492</c:v>
                </c:pt>
                <c:pt idx="11">
                  <c:v>0.27</c:v>
                </c:pt>
                <c:pt idx="12">
                  <c:v>0.22186042105761575</c:v>
                </c:pt>
                <c:pt idx="13">
                  <c:v>0.2</c:v>
                </c:pt>
                <c:pt idx="14">
                  <c:v>0.1690086979326014</c:v>
                </c:pt>
              </c:numCache>
            </c:numRef>
          </c:val>
          <c:smooth val="0"/>
          <c:extLst xmlns:c15="http://schemas.microsoft.com/office/drawing/2012/chart">
            <c:ext xmlns:c16="http://schemas.microsoft.com/office/drawing/2014/chart" uri="{C3380CC4-5D6E-409C-BE32-E72D297353CC}">
              <c16:uniqueId val="{00000004-1C05-4599-A2A0-61E17C63E950}"/>
            </c:ext>
          </c:extLst>
        </c:ser>
        <c:ser>
          <c:idx val="7"/>
          <c:order val="7"/>
          <c:tx>
            <c:strRef>
              <c:f>'Ark1'!$I$1</c:f>
              <c:strCache>
                <c:ptCount val="1"/>
                <c:pt idx="0">
                  <c:v>Frp</c:v>
                </c:pt>
              </c:strCache>
            </c:strRef>
          </c:tx>
          <c:spPr>
            <a:ln w="63500">
              <a:solidFill>
                <a:srgbClr val="6F201E"/>
              </a:solidFill>
            </a:ln>
          </c:spPr>
          <c:marker>
            <c:symbol val="none"/>
          </c:marker>
          <c:dLbls>
            <c:dLbl>
              <c:idx val="3"/>
              <c:layout>
                <c:manualLayout>
                  <c:x val="2.4748331254337513E-4"/>
                  <c:y val="-1.35091669347057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C05-4599-A2A0-61E17C63E950}"/>
                </c:ext>
              </c:extLst>
            </c:dLbl>
            <c:dLbl>
              <c:idx val="6"/>
              <c:layout>
                <c:manualLayout>
                  <c:x val="-2.6401549380733042E-2"/>
                  <c:y val="-6.02090451141339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05-4599-A2A0-61E17C63E950}"/>
                </c:ext>
              </c:extLst>
            </c:dLbl>
            <c:spPr>
              <a:noFill/>
              <a:ln>
                <a:noFill/>
              </a:ln>
              <a:effectLst/>
            </c:spPr>
            <c:txPr>
              <a:bodyPr wrap="square" lIns="38100" tIns="19050" rIns="38100" bIns="19050" anchor="ctr">
                <a:spAutoFit/>
              </a:bodyPr>
              <a:lstStyle/>
              <a:p>
                <a:pPr>
                  <a:defRPr sz="2000">
                    <a:solidFill>
                      <a:srgbClr val="6F201E"/>
                    </a:solidFill>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'Ark1'!$A$2:$A$16</c:f>
              <c:numCache>
                <c:formatCode>mmm\-yy</c:formatCode>
                <c:ptCount val="15"/>
                <c:pt idx="0">
                  <c:v>43466</c:v>
                </c:pt>
                <c:pt idx="1">
                  <c:v>43831</c:v>
                </c:pt>
                <c:pt idx="2">
                  <c:v>44317</c:v>
                </c:pt>
                <c:pt idx="3">
                  <c:v>44409</c:v>
                </c:pt>
                <c:pt idx="4">
                  <c:v>44713</c:v>
                </c:pt>
                <c:pt idx="5">
                  <c:v>44927</c:v>
                </c:pt>
                <c:pt idx="6">
                  <c:v>45078</c:v>
                </c:pt>
                <c:pt idx="7">
                  <c:v>45139</c:v>
                </c:pt>
                <c:pt idx="8" formatCode="[$-414]mmm\.\ yy;@">
                  <c:v>45170</c:v>
                </c:pt>
                <c:pt idx="9" formatCode="[$-414]mmm\.\ yy;@">
                  <c:v>45383</c:v>
                </c:pt>
                <c:pt idx="10" formatCode="[$-414]mmm\.\ yy;@">
                  <c:v>45444</c:v>
                </c:pt>
                <c:pt idx="11" formatCode="[$-414]mmm\.\ yy;@">
                  <c:v>45536</c:v>
                </c:pt>
                <c:pt idx="12" formatCode="[$-414]mmm\.\ yy;@">
                  <c:v>45778</c:v>
                </c:pt>
                <c:pt idx="13" formatCode="[$-414]mmm\.\ yy;@">
                  <c:v>45839</c:v>
                </c:pt>
                <c:pt idx="14" formatCode="[$-414]mmm\.\ yy;@">
                  <c:v>45901</c:v>
                </c:pt>
              </c:numCache>
            </c:numRef>
          </c:cat>
          <c:val>
            <c:numRef>
              <c:f>'Ark1'!$I$2:$I$16</c:f>
              <c:numCache>
                <c:formatCode>0%</c:formatCode>
                <c:ptCount val="15"/>
                <c:pt idx="0">
                  <c:v>0.04</c:v>
                </c:pt>
                <c:pt idx="1">
                  <c:v>0.04</c:v>
                </c:pt>
                <c:pt idx="2">
                  <c:v>0.03</c:v>
                </c:pt>
                <c:pt idx="3">
                  <c:v>0.04</c:v>
                </c:pt>
                <c:pt idx="4">
                  <c:v>4.5207655311066401E-2</c:v>
                </c:pt>
                <c:pt idx="5">
                  <c:v>3.8191127883124995E-2</c:v>
                </c:pt>
                <c:pt idx="6">
                  <c:v>0.03</c:v>
                </c:pt>
                <c:pt idx="7">
                  <c:v>0.05</c:v>
                </c:pt>
                <c:pt idx="8">
                  <c:v>4.1881115565326199E-2</c:v>
                </c:pt>
                <c:pt idx="9">
                  <c:v>6.2580990310883988E-2</c:v>
                </c:pt>
                <c:pt idx="10">
                  <c:v>7.6253160492836244E-2</c:v>
                </c:pt>
                <c:pt idx="11">
                  <c:v>0.09</c:v>
                </c:pt>
                <c:pt idx="12">
                  <c:v>8.8829421933833183E-2</c:v>
                </c:pt>
                <c:pt idx="13">
                  <c:v>0.09</c:v>
                </c:pt>
                <c:pt idx="14">
                  <c:v>7.7472791642991257E-2</c:v>
                </c:pt>
              </c:numCache>
            </c:numRef>
          </c:val>
          <c:smooth val="0"/>
          <c:extLst xmlns:c15="http://schemas.microsoft.com/office/drawing/2012/chart">
            <c:ext xmlns:c16="http://schemas.microsoft.com/office/drawing/2014/chart" uri="{C3380CC4-5D6E-409C-BE32-E72D297353CC}">
              <c16:uniqueId val="{00000006-1C05-4599-A2A0-61E17C63E950}"/>
            </c:ext>
          </c:extLst>
        </c:ser>
        <c:ser>
          <c:idx val="8"/>
          <c:order val="8"/>
          <c:tx>
            <c:strRef>
              <c:f>'Ark1'!$J$1</c:f>
              <c:strCache>
                <c:ptCount val="1"/>
                <c:pt idx="0">
                  <c:v>MDG</c:v>
                </c:pt>
              </c:strCache>
            </c:strRef>
          </c:tx>
          <c:spPr>
            <a:ln w="63500">
              <a:solidFill>
                <a:srgbClr val="6B943E"/>
              </a:solidFill>
            </a:ln>
          </c:spPr>
          <c:marker>
            <c:symbol val="none"/>
          </c:marker>
          <c:dLbls>
            <c:spPr>
              <a:noFill/>
              <a:ln>
                <a:noFill/>
              </a:ln>
              <a:effectLst/>
            </c:spPr>
            <c:txPr>
              <a:bodyPr wrap="square" lIns="38100" tIns="19050" rIns="38100" bIns="19050" anchor="ctr">
                <a:spAutoFit/>
              </a:bodyPr>
              <a:lstStyle/>
              <a:p>
                <a:pPr>
                  <a:defRPr sz="2000">
                    <a:solidFill>
                      <a:srgbClr val="6B943E"/>
                    </a:solidFill>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'Ark1'!$A$2:$A$16</c:f>
              <c:numCache>
                <c:formatCode>mmm\-yy</c:formatCode>
                <c:ptCount val="15"/>
                <c:pt idx="0">
                  <c:v>43466</c:v>
                </c:pt>
                <c:pt idx="1">
                  <c:v>43831</c:v>
                </c:pt>
                <c:pt idx="2">
                  <c:v>44317</c:v>
                </c:pt>
                <c:pt idx="3">
                  <c:v>44409</c:v>
                </c:pt>
                <c:pt idx="4">
                  <c:v>44713</c:v>
                </c:pt>
                <c:pt idx="5">
                  <c:v>44927</c:v>
                </c:pt>
                <c:pt idx="6">
                  <c:v>45078</c:v>
                </c:pt>
                <c:pt idx="7">
                  <c:v>45139</c:v>
                </c:pt>
                <c:pt idx="8" formatCode="[$-414]mmm\.\ yy;@">
                  <c:v>45170</c:v>
                </c:pt>
                <c:pt idx="9" formatCode="[$-414]mmm\.\ yy;@">
                  <c:v>45383</c:v>
                </c:pt>
                <c:pt idx="10" formatCode="[$-414]mmm\.\ yy;@">
                  <c:v>45444</c:v>
                </c:pt>
                <c:pt idx="11" formatCode="[$-414]mmm\.\ yy;@">
                  <c:v>45536</c:v>
                </c:pt>
                <c:pt idx="12" formatCode="[$-414]mmm\.\ yy;@">
                  <c:v>45778</c:v>
                </c:pt>
                <c:pt idx="13" formatCode="[$-414]mmm\.\ yy;@">
                  <c:v>45839</c:v>
                </c:pt>
                <c:pt idx="14" formatCode="[$-414]mmm\.\ yy;@">
                  <c:v>45901</c:v>
                </c:pt>
              </c:numCache>
            </c:numRef>
          </c:cat>
          <c:val>
            <c:numRef>
              <c:f>'Ark1'!$J$2:$J$16</c:f>
              <c:numCache>
                <c:formatCode>0%</c:formatCode>
                <c:ptCount val="15"/>
                <c:pt idx="0">
                  <c:v>0.14000000000000001</c:v>
                </c:pt>
                <c:pt idx="1">
                  <c:v>0.13</c:v>
                </c:pt>
                <c:pt idx="2">
                  <c:v>0.12</c:v>
                </c:pt>
                <c:pt idx="3">
                  <c:v>0.15</c:v>
                </c:pt>
                <c:pt idx="4">
                  <c:v>0.117895344833331</c:v>
                </c:pt>
                <c:pt idx="5">
                  <c:v>0.10192130028342</c:v>
                </c:pt>
                <c:pt idx="6">
                  <c:v>0.115</c:v>
                </c:pt>
                <c:pt idx="7">
                  <c:v>0.1</c:v>
                </c:pt>
                <c:pt idx="8">
                  <c:v>0.109530583214794</c:v>
                </c:pt>
                <c:pt idx="9">
                  <c:v>9.3788266064316908E-2</c:v>
                </c:pt>
                <c:pt idx="10">
                  <c:v>0.10211903519685359</c:v>
                </c:pt>
                <c:pt idx="11">
                  <c:v>0.09</c:v>
                </c:pt>
                <c:pt idx="12">
                  <c:v>8.2826153882586309E-2</c:v>
                </c:pt>
                <c:pt idx="13">
                  <c:v>0.08</c:v>
                </c:pt>
                <c:pt idx="14">
                  <c:v>0.15643166222299884</c:v>
                </c:pt>
              </c:numCache>
            </c:numRef>
          </c:val>
          <c:smooth val="0"/>
          <c:extLst xmlns:c15="http://schemas.microsoft.com/office/drawing/2012/chart">
            <c:ext xmlns:c16="http://schemas.microsoft.com/office/drawing/2014/chart" uri="{C3380CC4-5D6E-409C-BE32-E72D297353CC}">
              <c16:uniqueId val="{0000001B-1C05-4599-A2A0-61E17C63E950}"/>
            </c:ext>
          </c:extLst>
        </c:ser>
        <c:dLbls>
          <c:dLblPos val="t"/>
          <c:showLegendKey val="0"/>
          <c:showVal val="1"/>
          <c:showCatName val="0"/>
          <c:showSerName val="0"/>
          <c:showPercent val="0"/>
          <c:showBubbleSize val="0"/>
        </c:dLbls>
        <c:smooth val="0"/>
        <c:axId val="559226240"/>
        <c:axId val="559226632"/>
        <c:extLst/>
      </c:lineChart>
      <c:dateAx>
        <c:axId val="559226240"/>
        <c:scaling>
          <c:orientation val="minMax"/>
        </c:scaling>
        <c:delete val="0"/>
        <c:axPos val="b"/>
        <c:numFmt formatCode="[$-414]mmmm\ yyyy;@" sourceLinked="0"/>
        <c:majorTickMark val="out"/>
        <c:minorTickMark val="none"/>
        <c:tickLblPos val="nextTo"/>
        <c:txPr>
          <a:bodyPr/>
          <a:lstStyle/>
          <a:p>
            <a:pPr>
              <a:defRPr sz="1800"/>
            </a:pPr>
            <a:endParaRPr lang="nb-NO"/>
          </a:p>
        </c:txPr>
        <c:crossAx val="559226632"/>
        <c:crosses val="autoZero"/>
        <c:auto val="1"/>
        <c:lblOffset val="100"/>
        <c:baseTimeUnit val="months"/>
        <c:majorUnit val="1"/>
        <c:majorTimeUnit val="years"/>
      </c:dateAx>
      <c:valAx>
        <c:axId val="559226632"/>
        <c:scaling>
          <c:orientation val="minMax"/>
          <c:max val="0.32000000000000006"/>
          <c:min val="0"/>
        </c:scaling>
        <c:delete val="0"/>
        <c:axPos val="l"/>
        <c:numFmt formatCode="0%" sourceLinked="0"/>
        <c:majorTickMark val="out"/>
        <c:minorTickMark val="none"/>
        <c:tickLblPos val="nextTo"/>
        <c:crossAx val="559226240"/>
        <c:crosses val="autoZero"/>
        <c:crossBetween val="midCat"/>
      </c:valAx>
    </c:plotArea>
    <c:plotVisOnly val="1"/>
    <c:dispBlanksAs val="gap"/>
    <c:showDLblsOverMax val="0"/>
  </c:chart>
  <c:spPr>
    <a:ln w="0">
      <a:noFill/>
    </a:ln>
  </c:spPr>
  <c:txPr>
    <a:bodyPr/>
    <a:lstStyle/>
    <a:p>
      <a:pPr>
        <a:defRPr sz="2400">
          <a:latin typeface="Arial" panose="020B0604020202020204" pitchFamily="34" charset="0"/>
          <a:cs typeface="Arial" panose="020B0604020202020204" pitchFamily="34" charset="0"/>
        </a:defRPr>
      </a:pPr>
      <a:endParaRPr lang="nb-NO"/>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'Ark1'!$A$2</c:f>
              <c:strCache>
                <c:ptCount val="1"/>
                <c:pt idx="0">
                  <c:v>Akademikerpanelet</c:v>
                </c:pt>
              </c:strCache>
            </c:strRef>
          </c:tx>
          <c:spPr>
            <a:solidFill>
              <a:schemeClr val="accent1"/>
            </a:solidFill>
            <a:ln w="38100">
              <a:noFill/>
            </a:ln>
            <a:effectLst/>
          </c:spPr>
          <c:invertIfNegative val="0"/>
          <c:dPt>
            <c:idx val="0"/>
            <c:invertIfNegative val="0"/>
            <c:bubble3D val="0"/>
            <c:spPr>
              <a:solidFill>
                <a:srgbClr val="990000">
                  <a:alpha val="75000"/>
                </a:srgbClr>
              </a:solidFill>
              <a:ln w="38100">
                <a:noFill/>
              </a:ln>
              <a:effectLst/>
            </c:spPr>
            <c:extLst>
              <c:ext xmlns:c16="http://schemas.microsoft.com/office/drawing/2014/chart" uri="{C3380CC4-5D6E-409C-BE32-E72D297353CC}">
                <c16:uniqueId val="{00000001-256E-4FE0-8005-67171B50884B}"/>
              </c:ext>
            </c:extLst>
          </c:dPt>
          <c:dPt>
            <c:idx val="1"/>
            <c:invertIfNegative val="0"/>
            <c:bubble3D val="0"/>
            <c:spPr>
              <a:solidFill>
                <a:srgbClr val="D00000">
                  <a:alpha val="75000"/>
                </a:srgbClr>
              </a:solidFill>
              <a:ln w="38100">
                <a:noFill/>
              </a:ln>
              <a:effectLst/>
            </c:spPr>
            <c:extLst>
              <c:ext xmlns:c16="http://schemas.microsoft.com/office/drawing/2014/chart" uri="{C3380CC4-5D6E-409C-BE32-E72D297353CC}">
                <c16:uniqueId val="{00000003-256E-4FE0-8005-67171B50884B}"/>
              </c:ext>
            </c:extLst>
          </c:dPt>
          <c:dPt>
            <c:idx val="2"/>
            <c:invertIfNegative val="0"/>
            <c:bubble3D val="0"/>
            <c:spPr>
              <a:solidFill>
                <a:srgbClr val="FF0000">
                  <a:alpha val="75000"/>
                </a:srgbClr>
              </a:solidFill>
              <a:ln w="38100">
                <a:noFill/>
              </a:ln>
              <a:effectLst/>
            </c:spPr>
            <c:extLst>
              <c:ext xmlns:c16="http://schemas.microsoft.com/office/drawing/2014/chart" uri="{C3380CC4-5D6E-409C-BE32-E72D297353CC}">
                <c16:uniqueId val="{00000005-256E-4FE0-8005-67171B50884B}"/>
              </c:ext>
            </c:extLst>
          </c:dPt>
          <c:dPt>
            <c:idx val="3"/>
            <c:invertIfNegative val="0"/>
            <c:bubble3D val="0"/>
            <c:spPr>
              <a:solidFill>
                <a:srgbClr val="00B050">
                  <a:alpha val="75000"/>
                </a:srgbClr>
              </a:solidFill>
              <a:ln w="38100">
                <a:noFill/>
              </a:ln>
              <a:effectLst/>
            </c:spPr>
            <c:extLst>
              <c:ext xmlns:c16="http://schemas.microsoft.com/office/drawing/2014/chart" uri="{C3380CC4-5D6E-409C-BE32-E72D297353CC}">
                <c16:uniqueId val="{00000007-256E-4FE0-8005-67171B50884B}"/>
              </c:ext>
            </c:extLst>
          </c:dPt>
          <c:dPt>
            <c:idx val="4"/>
            <c:invertIfNegative val="0"/>
            <c:bubble3D val="0"/>
            <c:spPr>
              <a:solidFill>
                <a:srgbClr val="92D050">
                  <a:alpha val="75000"/>
                </a:srgbClr>
              </a:solidFill>
              <a:ln w="38100">
                <a:noFill/>
              </a:ln>
              <a:effectLst/>
            </c:spPr>
            <c:extLst>
              <c:ext xmlns:c16="http://schemas.microsoft.com/office/drawing/2014/chart" uri="{C3380CC4-5D6E-409C-BE32-E72D297353CC}">
                <c16:uniqueId val="{00000009-256E-4FE0-8005-67171B50884B}"/>
              </c:ext>
            </c:extLst>
          </c:dPt>
          <c:dPt>
            <c:idx val="5"/>
            <c:invertIfNegative val="0"/>
            <c:bubble3D val="0"/>
            <c:spPr>
              <a:solidFill>
                <a:srgbClr val="008080">
                  <a:alpha val="75000"/>
                </a:srgbClr>
              </a:solidFill>
              <a:ln w="38100">
                <a:noFill/>
              </a:ln>
              <a:effectLst/>
            </c:spPr>
            <c:extLst>
              <c:ext xmlns:c16="http://schemas.microsoft.com/office/drawing/2014/chart" uri="{C3380CC4-5D6E-409C-BE32-E72D297353CC}">
                <c16:uniqueId val="{0000000B-256E-4FE0-8005-67171B50884B}"/>
              </c:ext>
            </c:extLst>
          </c:dPt>
          <c:dPt>
            <c:idx val="6"/>
            <c:invertIfNegative val="0"/>
            <c:bubble3D val="0"/>
            <c:spPr>
              <a:solidFill>
                <a:srgbClr val="FBE905">
                  <a:alpha val="75000"/>
                </a:srgbClr>
              </a:solidFill>
              <a:ln w="38100">
                <a:noFill/>
              </a:ln>
              <a:effectLst/>
            </c:spPr>
            <c:extLst>
              <c:ext xmlns:c16="http://schemas.microsoft.com/office/drawing/2014/chart" uri="{C3380CC4-5D6E-409C-BE32-E72D297353CC}">
                <c16:uniqueId val="{0000000D-256E-4FE0-8005-67171B50884B}"/>
              </c:ext>
            </c:extLst>
          </c:dPt>
          <c:dPt>
            <c:idx val="7"/>
            <c:invertIfNegative val="0"/>
            <c:bubble3D val="0"/>
            <c:spPr>
              <a:solidFill>
                <a:srgbClr val="558ED5">
                  <a:alpha val="75000"/>
                </a:srgbClr>
              </a:solidFill>
              <a:ln w="38100">
                <a:noFill/>
              </a:ln>
              <a:effectLst/>
            </c:spPr>
            <c:extLst>
              <c:ext xmlns:c16="http://schemas.microsoft.com/office/drawing/2014/chart" uri="{C3380CC4-5D6E-409C-BE32-E72D297353CC}">
                <c16:uniqueId val="{0000000F-256E-4FE0-8005-67171B50884B}"/>
              </c:ext>
            </c:extLst>
          </c:dPt>
          <c:dPt>
            <c:idx val="8"/>
            <c:invertIfNegative val="0"/>
            <c:bubble3D val="0"/>
            <c:spPr>
              <a:solidFill>
                <a:srgbClr val="17375E">
                  <a:alpha val="75000"/>
                </a:srgbClr>
              </a:solidFill>
              <a:ln w="38100">
                <a:noFill/>
              </a:ln>
              <a:effectLst/>
            </c:spPr>
            <c:extLst>
              <c:ext xmlns:c16="http://schemas.microsoft.com/office/drawing/2014/chart" uri="{C3380CC4-5D6E-409C-BE32-E72D297353CC}">
                <c16:uniqueId val="{00000011-256E-4FE0-8005-67171B50884B}"/>
              </c:ext>
            </c:extLst>
          </c:dPt>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'Ark1'!$B$1:$J$1</c:f>
              <c:strCache>
                <c:ptCount val="9"/>
                <c:pt idx="0">
                  <c:v>Rødt</c:v>
                </c:pt>
                <c:pt idx="1">
                  <c:v>SV</c:v>
                </c:pt>
                <c:pt idx="2">
                  <c:v>Arbeiderpartiet</c:v>
                </c:pt>
                <c:pt idx="3">
                  <c:v>Sp</c:v>
                </c:pt>
                <c:pt idx="4">
                  <c:v>MDG</c:v>
                </c:pt>
                <c:pt idx="5">
                  <c:v>Venstre</c:v>
                </c:pt>
                <c:pt idx="6">
                  <c:v>KrF</c:v>
                </c:pt>
                <c:pt idx="7">
                  <c:v>Høyre</c:v>
                </c:pt>
                <c:pt idx="8">
                  <c:v>Frp</c:v>
                </c:pt>
              </c:strCache>
            </c:strRef>
          </c:cat>
          <c:val>
            <c:numRef>
              <c:f>'Ark1'!$B$2:$J$2</c:f>
              <c:numCache>
                <c:formatCode>0.0\ %</c:formatCode>
                <c:ptCount val="9"/>
                <c:pt idx="0">
                  <c:v>7.6999999999999999E-2</c:v>
                </c:pt>
                <c:pt idx="1">
                  <c:v>9.754578434372102E-2</c:v>
                </c:pt>
                <c:pt idx="2">
                  <c:v>0.23313956029546781</c:v>
                </c:pt>
                <c:pt idx="3">
                  <c:v>2.212727829013501E-2</c:v>
                </c:pt>
                <c:pt idx="4">
                  <c:v>0.15643166222299884</c:v>
                </c:pt>
                <c:pt idx="5">
                  <c:v>9.7360024476594031E-2</c:v>
                </c:pt>
                <c:pt idx="6">
                  <c:v>4.4877398487696042E-2</c:v>
                </c:pt>
                <c:pt idx="7">
                  <c:v>0.1690086979326014</c:v>
                </c:pt>
                <c:pt idx="8">
                  <c:v>7.7472791642991257E-2</c:v>
                </c:pt>
              </c:numCache>
            </c:numRef>
          </c:val>
          <c:extLst>
            <c:ext xmlns:c16="http://schemas.microsoft.com/office/drawing/2014/chart" uri="{C3380CC4-5D6E-409C-BE32-E72D297353CC}">
              <c16:uniqueId val="{00000012-256E-4FE0-8005-67171B50884B}"/>
            </c:ext>
          </c:extLst>
        </c:ser>
        <c:ser>
          <c:idx val="1"/>
          <c:order val="1"/>
          <c:tx>
            <c:strRef>
              <c:f>'Ark1'!$A$3</c:f>
              <c:strCache>
                <c:ptCount val="1"/>
                <c:pt idx="0">
                  <c:v>Befolkning</c:v>
                </c:pt>
              </c:strCache>
            </c:strRef>
          </c:tx>
          <c:spPr>
            <a:solidFill>
              <a:schemeClr val="accent2"/>
            </a:solidFill>
            <a:ln w="38100">
              <a:solidFill>
                <a:schemeClr val="tx1"/>
              </a:solidFill>
            </a:ln>
            <a:effectLst/>
          </c:spPr>
          <c:invertIfNegative val="0"/>
          <c:dPt>
            <c:idx val="0"/>
            <c:invertIfNegative val="0"/>
            <c:bubble3D val="0"/>
            <c:spPr>
              <a:solidFill>
                <a:srgbClr val="990000"/>
              </a:solidFill>
              <a:ln w="38100">
                <a:solidFill>
                  <a:schemeClr val="tx1"/>
                </a:solidFill>
              </a:ln>
              <a:effectLst/>
            </c:spPr>
            <c:extLst>
              <c:ext xmlns:c16="http://schemas.microsoft.com/office/drawing/2014/chart" uri="{C3380CC4-5D6E-409C-BE32-E72D297353CC}">
                <c16:uniqueId val="{00000014-256E-4FE0-8005-67171B50884B}"/>
              </c:ext>
            </c:extLst>
          </c:dPt>
          <c:dPt>
            <c:idx val="1"/>
            <c:invertIfNegative val="0"/>
            <c:bubble3D val="0"/>
            <c:spPr>
              <a:solidFill>
                <a:srgbClr val="D00000"/>
              </a:solidFill>
              <a:ln w="38100">
                <a:solidFill>
                  <a:schemeClr val="tx1"/>
                </a:solidFill>
              </a:ln>
              <a:effectLst/>
            </c:spPr>
            <c:extLst>
              <c:ext xmlns:c16="http://schemas.microsoft.com/office/drawing/2014/chart" uri="{C3380CC4-5D6E-409C-BE32-E72D297353CC}">
                <c16:uniqueId val="{00000016-256E-4FE0-8005-67171B50884B}"/>
              </c:ext>
            </c:extLst>
          </c:dPt>
          <c:dPt>
            <c:idx val="2"/>
            <c:invertIfNegative val="0"/>
            <c:bubble3D val="0"/>
            <c:spPr>
              <a:solidFill>
                <a:srgbClr val="FF0000"/>
              </a:solidFill>
              <a:ln w="38100">
                <a:solidFill>
                  <a:schemeClr val="tx1"/>
                </a:solidFill>
              </a:ln>
              <a:effectLst/>
            </c:spPr>
            <c:extLst>
              <c:ext xmlns:c16="http://schemas.microsoft.com/office/drawing/2014/chart" uri="{C3380CC4-5D6E-409C-BE32-E72D297353CC}">
                <c16:uniqueId val="{00000018-256E-4FE0-8005-67171B50884B}"/>
              </c:ext>
            </c:extLst>
          </c:dPt>
          <c:dPt>
            <c:idx val="3"/>
            <c:invertIfNegative val="0"/>
            <c:bubble3D val="0"/>
            <c:spPr>
              <a:solidFill>
                <a:srgbClr val="00B050"/>
              </a:solidFill>
              <a:ln w="38100">
                <a:solidFill>
                  <a:schemeClr val="tx1"/>
                </a:solidFill>
              </a:ln>
              <a:effectLst/>
            </c:spPr>
            <c:extLst>
              <c:ext xmlns:c16="http://schemas.microsoft.com/office/drawing/2014/chart" uri="{C3380CC4-5D6E-409C-BE32-E72D297353CC}">
                <c16:uniqueId val="{0000001A-256E-4FE0-8005-67171B50884B}"/>
              </c:ext>
            </c:extLst>
          </c:dPt>
          <c:dPt>
            <c:idx val="4"/>
            <c:invertIfNegative val="0"/>
            <c:bubble3D val="0"/>
            <c:spPr>
              <a:solidFill>
                <a:srgbClr val="92D050"/>
              </a:solidFill>
              <a:ln w="38100">
                <a:solidFill>
                  <a:schemeClr val="tx1"/>
                </a:solidFill>
              </a:ln>
              <a:effectLst/>
            </c:spPr>
            <c:extLst>
              <c:ext xmlns:c16="http://schemas.microsoft.com/office/drawing/2014/chart" uri="{C3380CC4-5D6E-409C-BE32-E72D297353CC}">
                <c16:uniqueId val="{0000001C-256E-4FE0-8005-67171B50884B}"/>
              </c:ext>
            </c:extLst>
          </c:dPt>
          <c:dPt>
            <c:idx val="5"/>
            <c:invertIfNegative val="0"/>
            <c:bubble3D val="0"/>
            <c:spPr>
              <a:solidFill>
                <a:srgbClr val="008080"/>
              </a:solidFill>
              <a:ln w="38100">
                <a:solidFill>
                  <a:schemeClr val="tx1"/>
                </a:solidFill>
              </a:ln>
              <a:effectLst/>
            </c:spPr>
            <c:extLst>
              <c:ext xmlns:c16="http://schemas.microsoft.com/office/drawing/2014/chart" uri="{C3380CC4-5D6E-409C-BE32-E72D297353CC}">
                <c16:uniqueId val="{0000001E-256E-4FE0-8005-67171B50884B}"/>
              </c:ext>
            </c:extLst>
          </c:dPt>
          <c:dPt>
            <c:idx val="6"/>
            <c:invertIfNegative val="0"/>
            <c:bubble3D val="0"/>
            <c:spPr>
              <a:solidFill>
                <a:srgbClr val="FBE905"/>
              </a:solidFill>
              <a:ln w="38100">
                <a:solidFill>
                  <a:schemeClr val="tx1"/>
                </a:solidFill>
              </a:ln>
              <a:effectLst/>
            </c:spPr>
            <c:extLst>
              <c:ext xmlns:c16="http://schemas.microsoft.com/office/drawing/2014/chart" uri="{C3380CC4-5D6E-409C-BE32-E72D297353CC}">
                <c16:uniqueId val="{00000020-256E-4FE0-8005-67171B50884B}"/>
              </c:ext>
            </c:extLst>
          </c:dPt>
          <c:dPt>
            <c:idx val="7"/>
            <c:invertIfNegative val="0"/>
            <c:bubble3D val="0"/>
            <c:spPr>
              <a:solidFill>
                <a:srgbClr val="558ED5"/>
              </a:solidFill>
              <a:ln w="38100">
                <a:solidFill>
                  <a:schemeClr val="tx1"/>
                </a:solidFill>
              </a:ln>
              <a:effectLst/>
            </c:spPr>
            <c:extLst>
              <c:ext xmlns:c16="http://schemas.microsoft.com/office/drawing/2014/chart" uri="{C3380CC4-5D6E-409C-BE32-E72D297353CC}">
                <c16:uniqueId val="{00000022-256E-4FE0-8005-67171B50884B}"/>
              </c:ext>
            </c:extLst>
          </c:dPt>
          <c:dPt>
            <c:idx val="8"/>
            <c:invertIfNegative val="0"/>
            <c:bubble3D val="0"/>
            <c:spPr>
              <a:solidFill>
                <a:srgbClr val="17375E"/>
              </a:solidFill>
              <a:ln w="38100">
                <a:solidFill>
                  <a:schemeClr val="tx1"/>
                </a:solidFill>
              </a:ln>
              <a:effectLst/>
            </c:spPr>
            <c:extLst>
              <c:ext xmlns:c16="http://schemas.microsoft.com/office/drawing/2014/chart" uri="{C3380CC4-5D6E-409C-BE32-E72D297353CC}">
                <c16:uniqueId val="{00000024-256E-4FE0-8005-67171B50884B}"/>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'Ark1'!$B$1:$J$1</c:f>
              <c:strCache>
                <c:ptCount val="9"/>
                <c:pt idx="0">
                  <c:v>Rødt</c:v>
                </c:pt>
                <c:pt idx="1">
                  <c:v>SV</c:v>
                </c:pt>
                <c:pt idx="2">
                  <c:v>Arbeiderpartiet</c:v>
                </c:pt>
                <c:pt idx="3">
                  <c:v>Sp</c:v>
                </c:pt>
                <c:pt idx="4">
                  <c:v>MDG</c:v>
                </c:pt>
                <c:pt idx="5">
                  <c:v>Venstre</c:v>
                </c:pt>
                <c:pt idx="6">
                  <c:v>KrF</c:v>
                </c:pt>
                <c:pt idx="7">
                  <c:v>Høyre</c:v>
                </c:pt>
                <c:pt idx="8">
                  <c:v>Frp</c:v>
                </c:pt>
              </c:strCache>
            </c:strRef>
          </c:cat>
          <c:val>
            <c:numRef>
              <c:f>'Ark1'!$B$3:$J$3</c:f>
              <c:numCache>
                <c:formatCode>0.0\ %</c:formatCode>
                <c:ptCount val="9"/>
                <c:pt idx="0">
                  <c:v>5.2999999999999999E-2</c:v>
                </c:pt>
                <c:pt idx="1">
                  <c:v>5.6000000000000001E-2</c:v>
                </c:pt>
                <c:pt idx="2">
                  <c:v>0.28000000000000003</c:v>
                </c:pt>
                <c:pt idx="3">
                  <c:v>5.6000000000000001E-2</c:v>
                </c:pt>
                <c:pt idx="4">
                  <c:v>4.7E-2</c:v>
                </c:pt>
                <c:pt idx="5">
                  <c:v>3.6999999999999998E-2</c:v>
                </c:pt>
                <c:pt idx="6">
                  <c:v>4.2000000000000003E-2</c:v>
                </c:pt>
                <c:pt idx="7">
                  <c:v>0.14599999999999999</c:v>
                </c:pt>
                <c:pt idx="8">
                  <c:v>0.23799999999999999</c:v>
                </c:pt>
              </c:numCache>
            </c:numRef>
          </c:val>
          <c:extLst>
            <c:ext xmlns:c16="http://schemas.microsoft.com/office/drawing/2014/chart" uri="{C3380CC4-5D6E-409C-BE32-E72D297353CC}">
              <c16:uniqueId val="{00000025-256E-4FE0-8005-67171B50884B}"/>
            </c:ext>
          </c:extLst>
        </c:ser>
        <c:dLbls>
          <c:showLegendKey val="0"/>
          <c:showVal val="0"/>
          <c:showCatName val="0"/>
          <c:showSerName val="0"/>
          <c:showPercent val="0"/>
          <c:showBubbleSize val="0"/>
        </c:dLbls>
        <c:gapWidth val="150"/>
        <c:axId val="7391928"/>
        <c:axId val="7388976"/>
      </c:barChart>
      <c:catAx>
        <c:axId val="7391928"/>
        <c:scaling>
          <c:orientation val="minMax"/>
        </c:scaling>
        <c:delete val="1"/>
        <c:axPos val="b"/>
        <c:numFmt formatCode="General" sourceLinked="1"/>
        <c:majorTickMark val="none"/>
        <c:minorTickMark val="none"/>
        <c:tickLblPos val="nextTo"/>
        <c:crossAx val="7388976"/>
        <c:crosses val="autoZero"/>
        <c:auto val="1"/>
        <c:lblAlgn val="ctr"/>
        <c:lblOffset val="100"/>
        <c:noMultiLvlLbl val="0"/>
      </c:catAx>
      <c:valAx>
        <c:axId val="7388976"/>
        <c:scaling>
          <c:orientation val="minMax"/>
          <c:max val="0.3500000000000000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nb-NO"/>
          </a:p>
        </c:txPr>
        <c:crossAx val="7391928"/>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16758024191478"/>
          <c:y val="5.3500145815106447E-2"/>
          <c:w val="0.41962226830874444"/>
          <c:h val="0.94072865134282457"/>
        </c:manualLayout>
      </c:layout>
      <c:barChart>
        <c:barDir val="bar"/>
        <c:grouping val="clustered"/>
        <c:varyColors val="0"/>
        <c:ser>
          <c:idx val="1"/>
          <c:order val="0"/>
          <c:tx>
            <c:strRef>
              <c:f>Sheet1!$B$1</c:f>
              <c:strCache>
                <c:ptCount val="1"/>
                <c:pt idx="0">
                  <c:v>Panel september 2025</c:v>
                </c:pt>
              </c:strCache>
            </c:strRef>
          </c:tx>
          <c:spPr>
            <a:solidFill>
              <a:srgbClr val="4A7E9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Sheet1!$A$2:$A$6</c:f>
              <c:strCache>
                <c:ptCount val="5"/>
                <c:pt idx="0">
                  <c:v>Får ikke noe ekstra betalt, ligger i fastlønnen min</c:v>
                </c:pt>
                <c:pt idx="1">
                  <c:v>Ordinær timebetaling</c:v>
                </c:pt>
                <c:pt idx="2">
                  <c:v>Overtidsbetaling</c:v>
                </c:pt>
                <c:pt idx="3">
                  <c:v>Både overtidsbetaling og ordinær timebetaling, avhengig av hvor lenge jeg jobber</c:v>
                </c:pt>
                <c:pt idx="4">
                  <c:v>Vet ikke</c:v>
                </c:pt>
              </c:strCache>
            </c:strRef>
          </c:cat>
          <c:val>
            <c:numRef>
              <c:f>Sheet1!$B$2:$B$6</c:f>
              <c:numCache>
                <c:formatCode>0%</c:formatCode>
                <c:ptCount val="5"/>
                <c:pt idx="0">
                  <c:v>0.32388943731490599</c:v>
                </c:pt>
                <c:pt idx="1">
                  <c:v>0.24629812438302059</c:v>
                </c:pt>
                <c:pt idx="2">
                  <c:v>0.18055281342546883</c:v>
                </c:pt>
                <c:pt idx="3">
                  <c:v>0.14126357354392885</c:v>
                </c:pt>
                <c:pt idx="4">
                  <c:v>0.10799605133267519</c:v>
                </c:pt>
              </c:numCache>
            </c:numRef>
          </c:val>
          <c:extLst xmlns:c15="http://schemas.microsoft.com/office/drawing/2012/chart">
            <c:ext xmlns:c16="http://schemas.microsoft.com/office/drawing/2014/chart" uri="{C3380CC4-5D6E-409C-BE32-E72D297353CC}">
              <c16:uniqueId val="{00000001-4FC3-41EA-8FAD-5129DCAF20EE}"/>
            </c:ext>
          </c:extLst>
        </c:ser>
        <c:dLbls>
          <c:dLblPos val="outEnd"/>
          <c:showLegendKey val="0"/>
          <c:showVal val="1"/>
          <c:showCatName val="0"/>
          <c:showSerName val="0"/>
          <c:showPercent val="0"/>
          <c:showBubbleSize val="0"/>
        </c:dLbls>
        <c:gapWidth val="150"/>
        <c:overlap val="-20"/>
        <c:axId val="232634464"/>
        <c:axId val="232634856"/>
        <c:extLst/>
      </c:barChart>
      <c:catAx>
        <c:axId val="232634464"/>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4999"/>
              </a:schemeClr>
            </a:solidFill>
            <a:prstDash val="solid"/>
            <a:round/>
          </a:ln>
          <a:effectLst/>
        </c:spPr>
        <c:txPr>
          <a:bodyPr rot="-60000000" spcFirstLastPara="1" vertOverflow="ellipsis" vert="horz" wrap="square" anchor="ctr" anchorCtr="1"/>
          <a:lstStyle/>
          <a:p>
            <a:pPr algn="ctr">
              <a:defRPr sz="28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32634856"/>
        <c:crosses val="autoZero"/>
        <c:auto val="1"/>
        <c:lblAlgn val="ctr"/>
        <c:lblOffset val="100"/>
        <c:noMultiLvlLbl val="0"/>
      </c:catAx>
      <c:valAx>
        <c:axId val="232634856"/>
        <c:scaling>
          <c:orientation val="minMax"/>
          <c:max val="1"/>
        </c:scaling>
        <c:delete val="1"/>
        <c:axPos val="t"/>
        <c:majorGridlines>
          <c:spPr>
            <a:ln w="9525" cap="flat" cmpd="sng" algn="ctr">
              <a:noFill/>
              <a:prstDash val="solid"/>
              <a:round/>
            </a:ln>
            <a:effectLst/>
          </c:spPr>
        </c:majorGridlines>
        <c:numFmt formatCode="0%" sourceLinked="1"/>
        <c:majorTickMark val="out"/>
        <c:minorTickMark val="none"/>
        <c:tickLblPos val="nextTo"/>
        <c:crossAx val="232634464"/>
        <c:crosses val="autoZero"/>
        <c:crossBetween val="between"/>
      </c:valAx>
      <c:spPr>
        <a:noFill/>
        <a:ln>
          <a:noFill/>
        </a:ln>
        <a:effectLst/>
      </c:spPr>
    </c:plotArea>
    <c:plotVisOnly val="1"/>
    <c:dispBlanksAs val="gap"/>
    <c:showDLblsOverMax val="0"/>
  </c:chart>
  <c:spPr>
    <a:noFill/>
    <a:ln w="12700" cap="flat" cmpd="sng" algn="ctr">
      <a:noFill/>
      <a:prstDash val="solid"/>
    </a:ln>
    <a:effectLst/>
  </c:spPr>
  <c:txPr>
    <a:bodyPr/>
    <a:lstStyle/>
    <a:p>
      <a:pPr>
        <a:defRPr sz="2400"/>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37604593017936"/>
          <c:y val="8.4418025226183704E-2"/>
          <c:w val="0.61257034804510846"/>
          <c:h val="0.84805975705028425"/>
        </c:manualLayout>
      </c:layout>
      <c:barChart>
        <c:barDir val="bar"/>
        <c:grouping val="percentStacked"/>
        <c:varyColors val="0"/>
        <c:ser>
          <c:idx val="1"/>
          <c:order val="0"/>
          <c:tx>
            <c:strRef>
              <c:f>Sheet1!$B$1:$B$2</c:f>
              <c:strCache>
                <c:ptCount val="2"/>
                <c:pt idx="0">
                  <c:v>Vet ikke/ikke relevant </c:v>
                </c:pt>
              </c:strCache>
            </c:strRef>
          </c:tx>
          <c:spPr>
            <a:solidFill>
              <a:srgbClr val="BFBFBF"/>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Sheet1!$A$8:$A$19</c:f>
              <c:strCache>
                <c:ptCount val="12"/>
                <c:pt idx="0">
                  <c:v>Offentlig sektor (n=532)</c:v>
                </c:pt>
                <c:pt idx="1">
                  <c:v>Privat sektor (n=420)</c:v>
                </c:pt>
                <c:pt idx="3">
                  <c:v>60 år + (n=161)</c:v>
                </c:pt>
                <c:pt idx="4">
                  <c:v>45-59 år  (n=286)</c:v>
                </c:pt>
                <c:pt idx="5">
                  <c:v>35-44 år (n=319)</c:v>
                </c:pt>
                <c:pt idx="6">
                  <c:v>Under 35 år (n=186)</c:v>
                </c:pt>
                <c:pt idx="8">
                  <c:v>Kvinne (n=464)</c:v>
                </c:pt>
                <c:pt idx="9">
                  <c:v>Mann (n=488)</c:v>
                </c:pt>
                <c:pt idx="11">
                  <c:v>Total (n=952)</c:v>
                </c:pt>
              </c:strCache>
            </c:strRef>
          </c:cat>
          <c:val>
            <c:numRef>
              <c:f>Sheet1!$B$8:$B$19</c:f>
              <c:numCache>
                <c:formatCode>0%</c:formatCode>
                <c:ptCount val="12"/>
                <c:pt idx="0">
                  <c:v>6.7429451771690838E-2</c:v>
                </c:pt>
                <c:pt idx="1">
                  <c:v>3.7951749785448595E-2</c:v>
                </c:pt>
                <c:pt idx="3">
                  <c:v>7.6091010816859136E-2</c:v>
                </c:pt>
                <c:pt idx="4">
                  <c:v>4.0416754073141478E-2</c:v>
                </c:pt>
                <c:pt idx="5">
                  <c:v>4.6176498230005233E-2</c:v>
                </c:pt>
                <c:pt idx="6">
                  <c:v>7.1478588742256779E-2</c:v>
                </c:pt>
                <c:pt idx="8">
                  <c:v>5.516140857826804E-2</c:v>
                </c:pt>
                <c:pt idx="9">
                  <c:v>5.3748898588143627E-2</c:v>
                </c:pt>
                <c:pt idx="11">
                  <c:v>5.4437136192657505E-2</c:v>
                </c:pt>
              </c:numCache>
            </c:numRef>
          </c:val>
          <c:extLst>
            <c:ext xmlns:c16="http://schemas.microsoft.com/office/drawing/2014/chart" uri="{C3380CC4-5D6E-409C-BE32-E72D297353CC}">
              <c16:uniqueId val="{00000000-302A-4D1A-AAA1-CD09520EE2CF}"/>
            </c:ext>
          </c:extLst>
        </c:ser>
        <c:ser>
          <c:idx val="2"/>
          <c:order val="1"/>
          <c:tx>
            <c:strRef>
              <c:f>Sheet1!$C$1:$C$2</c:f>
              <c:strCache>
                <c:ptCount val="2"/>
                <c:pt idx="0">
                  <c:v>1 - Ikke viktig</c:v>
                </c:pt>
              </c:strCache>
            </c:strRef>
          </c:tx>
          <c:spPr>
            <a:solidFill>
              <a:srgbClr val="AB1644"/>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Sheet1!$A$8:$A$19</c:f>
              <c:strCache>
                <c:ptCount val="12"/>
                <c:pt idx="0">
                  <c:v>Offentlig sektor (n=532)</c:v>
                </c:pt>
                <c:pt idx="1">
                  <c:v>Privat sektor (n=420)</c:v>
                </c:pt>
                <c:pt idx="3">
                  <c:v>60 år + (n=161)</c:v>
                </c:pt>
                <c:pt idx="4">
                  <c:v>45-59 år  (n=286)</c:v>
                </c:pt>
                <c:pt idx="5">
                  <c:v>35-44 år (n=319)</c:v>
                </c:pt>
                <c:pt idx="6">
                  <c:v>Under 35 år (n=186)</c:v>
                </c:pt>
                <c:pt idx="8">
                  <c:v>Kvinne (n=464)</c:v>
                </c:pt>
                <c:pt idx="9">
                  <c:v>Mann (n=488)</c:v>
                </c:pt>
                <c:pt idx="11">
                  <c:v>Total (n=952)</c:v>
                </c:pt>
              </c:strCache>
            </c:strRef>
          </c:cat>
          <c:val>
            <c:numRef>
              <c:f>Sheet1!$C$8:$C$19</c:f>
              <c:numCache>
                <c:formatCode>0%</c:formatCode>
                <c:ptCount val="12"/>
                <c:pt idx="0">
                  <c:v>7.8326381843460344E-2</c:v>
                </c:pt>
                <c:pt idx="1">
                  <c:v>0.16713550109659564</c:v>
                </c:pt>
                <c:pt idx="3">
                  <c:v>9.8035558871067699E-2</c:v>
                </c:pt>
                <c:pt idx="4">
                  <c:v>0.14582896300957876</c:v>
                </c:pt>
                <c:pt idx="5">
                  <c:v>8.6244165283042337E-2</c:v>
                </c:pt>
                <c:pt idx="6">
                  <c:v>0.14430379746835414</c:v>
                </c:pt>
                <c:pt idx="8">
                  <c:v>9.7556767946866463E-2</c:v>
                </c:pt>
                <c:pt idx="9">
                  <c:v>0.13639064773262827</c:v>
                </c:pt>
                <c:pt idx="11">
                  <c:v>0.11746905667514186</c:v>
                </c:pt>
              </c:numCache>
            </c:numRef>
          </c:val>
          <c:extLst>
            <c:ext xmlns:c16="http://schemas.microsoft.com/office/drawing/2014/chart" uri="{C3380CC4-5D6E-409C-BE32-E72D297353CC}">
              <c16:uniqueId val="{00000001-302A-4D1A-AAA1-CD09520EE2CF}"/>
            </c:ext>
          </c:extLst>
        </c:ser>
        <c:ser>
          <c:idx val="0"/>
          <c:order val="2"/>
          <c:tx>
            <c:strRef>
              <c:f>Sheet1!$D$1:$D$2</c:f>
              <c:strCache>
                <c:ptCount val="2"/>
                <c:pt idx="0">
                  <c:v>2</c:v>
                </c:pt>
              </c:strCache>
            </c:strRef>
          </c:tx>
          <c:spPr>
            <a:solidFill>
              <a:srgbClr val="F190AE"/>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Sheet1!$A$8:$A$19</c:f>
              <c:strCache>
                <c:ptCount val="12"/>
                <c:pt idx="0">
                  <c:v>Offentlig sektor (n=532)</c:v>
                </c:pt>
                <c:pt idx="1">
                  <c:v>Privat sektor (n=420)</c:v>
                </c:pt>
                <c:pt idx="3">
                  <c:v>60 år + (n=161)</c:v>
                </c:pt>
                <c:pt idx="4">
                  <c:v>45-59 år  (n=286)</c:v>
                </c:pt>
                <c:pt idx="5">
                  <c:v>35-44 år (n=319)</c:v>
                </c:pt>
                <c:pt idx="6">
                  <c:v>Under 35 år (n=186)</c:v>
                </c:pt>
                <c:pt idx="8">
                  <c:v>Kvinne (n=464)</c:v>
                </c:pt>
                <c:pt idx="9">
                  <c:v>Mann (n=488)</c:v>
                </c:pt>
                <c:pt idx="11">
                  <c:v>Total (n=952)</c:v>
                </c:pt>
              </c:strCache>
            </c:strRef>
          </c:cat>
          <c:val>
            <c:numRef>
              <c:f>Sheet1!$D$8:$D$19</c:f>
              <c:numCache>
                <c:formatCode>0%</c:formatCode>
                <c:ptCount val="12"/>
                <c:pt idx="0">
                  <c:v>0.12467591026941779</c:v>
                </c:pt>
                <c:pt idx="1">
                  <c:v>0.16723085725183545</c:v>
                </c:pt>
                <c:pt idx="3">
                  <c:v>0.13011314186248865</c:v>
                </c:pt>
                <c:pt idx="4">
                  <c:v>0.16327529543388475</c:v>
                </c:pt>
                <c:pt idx="5">
                  <c:v>0.14980733686287986</c:v>
                </c:pt>
                <c:pt idx="6">
                  <c:v>0.11343926743872858</c:v>
                </c:pt>
                <c:pt idx="8">
                  <c:v>0.15034610657063519</c:v>
                </c:pt>
                <c:pt idx="9">
                  <c:v>0.13686194955021391</c:v>
                </c:pt>
                <c:pt idx="11">
                  <c:v>0.14343202975602534</c:v>
                </c:pt>
              </c:numCache>
            </c:numRef>
          </c:val>
          <c:extLst>
            <c:ext xmlns:c16="http://schemas.microsoft.com/office/drawing/2014/chart" uri="{C3380CC4-5D6E-409C-BE32-E72D297353CC}">
              <c16:uniqueId val="{00000002-302A-4D1A-AAA1-CD09520EE2CF}"/>
            </c:ext>
          </c:extLst>
        </c:ser>
        <c:ser>
          <c:idx val="3"/>
          <c:order val="3"/>
          <c:tx>
            <c:strRef>
              <c:f>Sheet1!$E$1:$E$2</c:f>
              <c:strCache>
                <c:ptCount val="2"/>
                <c:pt idx="0">
                  <c:v>3</c:v>
                </c:pt>
              </c:strCache>
            </c:strRef>
          </c:tx>
          <c:spPr>
            <a:solidFill>
              <a:srgbClr val="FBE1E5"/>
            </a:solidFill>
          </c:spPr>
          <c:invertIfNegative val="0"/>
          <c:dLbls>
            <c:spPr>
              <a:noFill/>
              <a:ln>
                <a:noFill/>
              </a:ln>
              <a:effectLst/>
            </c:spPr>
            <c:txPr>
              <a:bodyPr/>
              <a:lstStyle/>
              <a:p>
                <a:pPr>
                  <a:defRPr sz="2200" spc="0" baseline="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Sheet1!$A$8:$A$19</c:f>
              <c:strCache>
                <c:ptCount val="12"/>
                <c:pt idx="0">
                  <c:v>Offentlig sektor (n=532)</c:v>
                </c:pt>
                <c:pt idx="1">
                  <c:v>Privat sektor (n=420)</c:v>
                </c:pt>
                <c:pt idx="3">
                  <c:v>60 år + (n=161)</c:v>
                </c:pt>
                <c:pt idx="4">
                  <c:v>45-59 år  (n=286)</c:v>
                </c:pt>
                <c:pt idx="5">
                  <c:v>35-44 år (n=319)</c:v>
                </c:pt>
                <c:pt idx="6">
                  <c:v>Under 35 år (n=186)</c:v>
                </c:pt>
                <c:pt idx="8">
                  <c:v>Kvinne (n=464)</c:v>
                </c:pt>
                <c:pt idx="9">
                  <c:v>Mann (n=488)</c:v>
                </c:pt>
                <c:pt idx="11">
                  <c:v>Total (n=952)</c:v>
                </c:pt>
              </c:strCache>
            </c:strRef>
          </c:cat>
          <c:val>
            <c:numRef>
              <c:f>Sheet1!$E$8:$E$19</c:f>
              <c:numCache>
                <c:formatCode>0%</c:formatCode>
                <c:ptCount val="12"/>
                <c:pt idx="0">
                  <c:v>0.14342614511704882</c:v>
                </c:pt>
                <c:pt idx="1">
                  <c:v>0.16291599122723355</c:v>
                </c:pt>
                <c:pt idx="3">
                  <c:v>0.17536988685813681</c:v>
                </c:pt>
                <c:pt idx="4">
                  <c:v>0.1310747500174804</c:v>
                </c:pt>
                <c:pt idx="5">
                  <c:v>0.1232417530779108</c:v>
                </c:pt>
                <c:pt idx="6">
                  <c:v>0.21352006463775872</c:v>
                </c:pt>
                <c:pt idx="8">
                  <c:v>0.1315851896577761</c:v>
                </c:pt>
                <c:pt idx="9">
                  <c:v>0.17143091330095683</c:v>
                </c:pt>
                <c:pt idx="11">
                  <c:v>0.15201630697459328</c:v>
                </c:pt>
              </c:numCache>
            </c:numRef>
          </c:val>
          <c:extLst>
            <c:ext xmlns:c16="http://schemas.microsoft.com/office/drawing/2014/chart" uri="{C3380CC4-5D6E-409C-BE32-E72D297353CC}">
              <c16:uniqueId val="{00000003-302A-4D1A-AAA1-CD09520EE2CF}"/>
            </c:ext>
          </c:extLst>
        </c:ser>
        <c:ser>
          <c:idx val="5"/>
          <c:order val="4"/>
          <c:tx>
            <c:strRef>
              <c:f>Sheet1!$F$1:$F$2</c:f>
              <c:strCache>
                <c:ptCount val="2"/>
                <c:pt idx="0">
                  <c:v>4</c:v>
                </c:pt>
              </c:strCache>
            </c:strRef>
          </c:tx>
          <c:spPr>
            <a:solidFill>
              <a:srgbClr val="66BAB3"/>
            </a:solidFill>
          </c:spPr>
          <c:invertIfNegative val="0"/>
          <c:dLbls>
            <c:spPr>
              <a:noFill/>
              <a:ln>
                <a:noFill/>
              </a:ln>
              <a:effectLst/>
            </c:spPr>
            <c:txPr>
              <a:bodyPr/>
              <a:lstStyle/>
              <a:p>
                <a:pPr>
                  <a:defRPr sz="2000" spc="0" baseline="0">
                    <a:solidFill>
                      <a:schemeClr val="bg1"/>
                    </a:solidFill>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Sheet1!$A$8:$A$19</c:f>
              <c:strCache>
                <c:ptCount val="12"/>
                <c:pt idx="0">
                  <c:v>Offentlig sektor (n=532)</c:v>
                </c:pt>
                <c:pt idx="1">
                  <c:v>Privat sektor (n=420)</c:v>
                </c:pt>
                <c:pt idx="3">
                  <c:v>60 år + (n=161)</c:v>
                </c:pt>
                <c:pt idx="4">
                  <c:v>45-59 år  (n=286)</c:v>
                </c:pt>
                <c:pt idx="5">
                  <c:v>35-44 år (n=319)</c:v>
                </c:pt>
                <c:pt idx="6">
                  <c:v>Under 35 år (n=186)</c:v>
                </c:pt>
                <c:pt idx="8">
                  <c:v>Kvinne (n=464)</c:v>
                </c:pt>
                <c:pt idx="9">
                  <c:v>Mann (n=488)</c:v>
                </c:pt>
                <c:pt idx="11">
                  <c:v>Total (n=952)</c:v>
                </c:pt>
              </c:strCache>
            </c:strRef>
          </c:cat>
          <c:val>
            <c:numRef>
              <c:f>Sheet1!$F$8:$F$19</c:f>
              <c:numCache>
                <c:formatCode>0%</c:formatCode>
                <c:ptCount val="12"/>
                <c:pt idx="0">
                  <c:v>0.28863713222861154</c:v>
                </c:pt>
                <c:pt idx="1">
                  <c:v>0.27414894631448378</c:v>
                </c:pt>
                <c:pt idx="3">
                  <c:v>0.24443615566330895</c:v>
                </c:pt>
                <c:pt idx="4">
                  <c:v>0.25952730578281091</c:v>
                </c:pt>
                <c:pt idx="5">
                  <c:v>0.31875567808025967</c:v>
                </c:pt>
                <c:pt idx="6">
                  <c:v>0.28726097495286756</c:v>
                </c:pt>
                <c:pt idx="8">
                  <c:v>0.30765747309857372</c:v>
                </c:pt>
                <c:pt idx="9">
                  <c:v>0.25810946496997972</c:v>
                </c:pt>
                <c:pt idx="11">
                  <c:v>0.28225145522936967</c:v>
                </c:pt>
              </c:numCache>
            </c:numRef>
          </c:val>
          <c:extLst>
            <c:ext xmlns:c16="http://schemas.microsoft.com/office/drawing/2014/chart" uri="{C3380CC4-5D6E-409C-BE32-E72D297353CC}">
              <c16:uniqueId val="{00000005-302A-4D1A-AAA1-CD09520EE2CF}"/>
            </c:ext>
          </c:extLst>
        </c:ser>
        <c:ser>
          <c:idx val="6"/>
          <c:order val="5"/>
          <c:tx>
            <c:strRef>
              <c:f>Sheet1!$G$1:$G$2</c:f>
              <c:strCache>
                <c:ptCount val="2"/>
                <c:pt idx="0">
                  <c:v>5 - Svært viktig</c:v>
                </c:pt>
              </c:strCache>
            </c:strRef>
          </c:tx>
          <c:spPr>
            <a:solidFill>
              <a:srgbClr val="3B857E"/>
            </a:solidFill>
          </c:spPr>
          <c:invertIfNegative val="0"/>
          <c:dLbls>
            <c:spPr>
              <a:noFill/>
              <a:ln>
                <a:noFill/>
              </a:ln>
              <a:effectLst/>
            </c:spPr>
            <c:txPr>
              <a:bodyPr wrap="square" lIns="38100" tIns="19050" rIns="38100" bIns="19050" anchor="ctr" anchorCtr="0">
                <a:spAutoFit/>
              </a:bodyPr>
              <a:lstStyle/>
              <a:p>
                <a:pPr algn="ctr">
                  <a:defRPr lang="nb-NO" sz="2000" b="0" i="0" u="none" strike="noStrike" kern="1200" spc="0" baseline="0">
                    <a:solidFill>
                      <a:schemeClr val="bg1"/>
                    </a:solidFill>
                    <a:latin typeface="Arial" panose="020B0604020202020204" pitchFamily="34" charset="0"/>
                    <a:ea typeface="Calibri"/>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Sheet1!$A$8:$A$19</c:f>
              <c:strCache>
                <c:ptCount val="12"/>
                <c:pt idx="0">
                  <c:v>Offentlig sektor (n=532)</c:v>
                </c:pt>
                <c:pt idx="1">
                  <c:v>Privat sektor (n=420)</c:v>
                </c:pt>
                <c:pt idx="3">
                  <c:v>60 år + (n=161)</c:v>
                </c:pt>
                <c:pt idx="4">
                  <c:v>45-59 år  (n=286)</c:v>
                </c:pt>
                <c:pt idx="5">
                  <c:v>35-44 år (n=319)</c:v>
                </c:pt>
                <c:pt idx="6">
                  <c:v>Under 35 år (n=186)</c:v>
                </c:pt>
                <c:pt idx="8">
                  <c:v>Kvinne (n=464)</c:v>
                </c:pt>
                <c:pt idx="9">
                  <c:v>Mann (n=488)</c:v>
                </c:pt>
                <c:pt idx="11">
                  <c:v>Total (n=952)</c:v>
                </c:pt>
              </c:strCache>
            </c:strRef>
          </c:cat>
          <c:val>
            <c:numRef>
              <c:f>Sheet1!$G$8:$G$19</c:f>
              <c:numCache>
                <c:formatCode>0%</c:formatCode>
                <c:ptCount val="12"/>
                <c:pt idx="0">
                  <c:v>0.29750497876977539</c:v>
                </c:pt>
                <c:pt idx="1">
                  <c:v>0.19061695432440134</c:v>
                </c:pt>
                <c:pt idx="3">
                  <c:v>0.27595424592813533</c:v>
                </c:pt>
                <c:pt idx="4">
                  <c:v>0.25987693168309767</c:v>
                </c:pt>
                <c:pt idx="5">
                  <c:v>0.27577456846589954</c:v>
                </c:pt>
                <c:pt idx="6">
                  <c:v>0.169997306760032</c:v>
                </c:pt>
                <c:pt idx="8">
                  <c:v>0.25769305414789051</c:v>
                </c:pt>
                <c:pt idx="9">
                  <c:v>0.24345812585807625</c:v>
                </c:pt>
                <c:pt idx="11">
                  <c:v>0.25039401517221099</c:v>
                </c:pt>
              </c:numCache>
            </c:numRef>
          </c:val>
          <c:extLst>
            <c:ext xmlns:c16="http://schemas.microsoft.com/office/drawing/2014/chart" uri="{C3380CC4-5D6E-409C-BE32-E72D297353CC}">
              <c16:uniqueId val="{00000000-8A09-4742-B9C5-5EF43126AF16}"/>
            </c:ext>
          </c:extLst>
        </c:ser>
        <c:dLbls>
          <c:showLegendKey val="0"/>
          <c:showVal val="1"/>
          <c:showCatName val="0"/>
          <c:showSerName val="0"/>
          <c:showPercent val="0"/>
          <c:showBubbleSize val="0"/>
        </c:dLbls>
        <c:gapWidth val="85"/>
        <c:overlap val="100"/>
        <c:axId val="-1992668608"/>
        <c:axId val="-1992675136"/>
      </c:barChart>
      <c:catAx>
        <c:axId val="-1992668608"/>
        <c:scaling>
          <c:orientation val="minMax"/>
        </c:scaling>
        <c:delete val="0"/>
        <c:axPos val="l"/>
        <c:majorGridlines>
          <c:spPr>
            <a:ln w="3175">
              <a:solidFill>
                <a:schemeClr val="bg1">
                  <a:lumMod val="75000"/>
                </a:schemeClr>
              </a:solidFill>
              <a:prstDash val="dash"/>
            </a:ln>
          </c:spPr>
        </c:majorGridlines>
        <c:numFmt formatCode="General" sourceLinked="0"/>
        <c:majorTickMark val="out"/>
        <c:minorTickMark val="none"/>
        <c:tickLblPos val="nextTo"/>
        <c:spPr>
          <a:ln>
            <a:noFill/>
          </a:ln>
        </c:spPr>
        <c:txPr>
          <a:bodyPr/>
          <a:lstStyle/>
          <a:p>
            <a:pPr>
              <a:defRPr sz="2200" b="0"/>
            </a:pPr>
            <a:endParaRPr lang="nb-NO"/>
          </a:p>
        </c:txPr>
        <c:crossAx val="-1992675136"/>
        <c:crosses val="autoZero"/>
        <c:auto val="1"/>
        <c:lblAlgn val="ctr"/>
        <c:lblOffset val="100"/>
        <c:noMultiLvlLbl val="0"/>
      </c:catAx>
      <c:valAx>
        <c:axId val="-1992675136"/>
        <c:scaling>
          <c:orientation val="minMax"/>
          <c:max val="1"/>
          <c:min val="0"/>
        </c:scaling>
        <c:delete val="0"/>
        <c:axPos val="b"/>
        <c:majorGridlines>
          <c:spPr>
            <a:ln w="3175">
              <a:solidFill>
                <a:schemeClr val="bg1">
                  <a:lumMod val="75000"/>
                </a:schemeClr>
              </a:solidFill>
              <a:prstDash val="dash"/>
            </a:ln>
          </c:spPr>
        </c:majorGridlines>
        <c:numFmt formatCode="0%" sourceLinked="1"/>
        <c:majorTickMark val="out"/>
        <c:minorTickMark val="none"/>
        <c:tickLblPos val="nextTo"/>
        <c:spPr>
          <a:ln>
            <a:noFill/>
          </a:ln>
        </c:spPr>
        <c:crossAx val="-1992668608"/>
        <c:crosses val="autoZero"/>
        <c:crossBetween val="between"/>
        <c:majorUnit val="0.1"/>
      </c:valAx>
    </c:plotArea>
    <c:legend>
      <c:legendPos val="t"/>
      <c:layout>
        <c:manualLayout>
          <c:xMode val="edge"/>
          <c:yMode val="edge"/>
          <c:x val="0.34524231315922882"/>
          <c:y val="1.0298104048382786E-2"/>
          <c:w val="0.63644267046569591"/>
          <c:h val="4.7874252388343475E-2"/>
        </c:manualLayout>
      </c:layout>
      <c:overlay val="0"/>
      <c:txPr>
        <a:bodyPr/>
        <a:lstStyle/>
        <a:p>
          <a:pPr>
            <a:defRPr sz="2400"/>
          </a:pPr>
          <a:endParaRPr lang="nb-NO"/>
        </a:p>
      </c:txPr>
    </c:legend>
    <c:plotVisOnly val="1"/>
    <c:dispBlanksAs val="gap"/>
    <c:showDLblsOverMax val="0"/>
  </c:chart>
  <c:spPr>
    <a:noFill/>
  </c:spPr>
  <c:txPr>
    <a:bodyPr/>
    <a:lstStyle/>
    <a:p>
      <a:pPr>
        <a:defRPr sz="1900">
          <a:latin typeface="+mj-lt"/>
          <a:ea typeface="Calibri"/>
          <a:cs typeface="Calibri"/>
        </a:defRPr>
      </a:pPr>
      <a:endParaRPr lang="nb-N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6893178599496"/>
          <c:y val="5.3500145815106447E-2"/>
          <c:w val="0.69352091676466432"/>
          <c:h val="0.94072865134282457"/>
        </c:manualLayout>
      </c:layout>
      <c:barChart>
        <c:barDir val="bar"/>
        <c:grouping val="clustered"/>
        <c:varyColors val="0"/>
        <c:ser>
          <c:idx val="1"/>
          <c:order val="0"/>
          <c:tx>
            <c:strRef>
              <c:f>Sheet1!$B$1</c:f>
              <c:strCache>
                <c:ptCount val="1"/>
                <c:pt idx="0">
                  <c:v>Panel september 2025</c:v>
                </c:pt>
              </c:strCache>
            </c:strRef>
          </c:tx>
          <c:spPr>
            <a:solidFill>
              <a:srgbClr val="4A7E9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Sheet1!$A$2:$A$4</c:f>
              <c:strCache>
                <c:ptCount val="3"/>
                <c:pt idx="0">
                  <c:v>Ja</c:v>
                </c:pt>
                <c:pt idx="1">
                  <c:v>Nei</c:v>
                </c:pt>
                <c:pt idx="2">
                  <c:v>Vet ikke</c:v>
                </c:pt>
              </c:strCache>
            </c:strRef>
          </c:cat>
          <c:val>
            <c:numRef>
              <c:f>Sheet1!$B$2:$B$4</c:f>
              <c:numCache>
                <c:formatCode>0%</c:formatCode>
                <c:ptCount val="3"/>
                <c:pt idx="0">
                  <c:v>0.58511778426880856</c:v>
                </c:pt>
                <c:pt idx="1">
                  <c:v>0.31642045096349913</c:v>
                </c:pt>
                <c:pt idx="2">
                  <c:v>9.8461764767688337E-2</c:v>
                </c:pt>
              </c:numCache>
            </c:numRef>
          </c:val>
          <c:extLst xmlns:c15="http://schemas.microsoft.com/office/drawing/2012/chart">
            <c:ext xmlns:c16="http://schemas.microsoft.com/office/drawing/2014/chart" uri="{C3380CC4-5D6E-409C-BE32-E72D297353CC}">
              <c16:uniqueId val="{00000001-4FC3-41EA-8FAD-5129DCAF20EE}"/>
            </c:ext>
          </c:extLst>
        </c:ser>
        <c:dLbls>
          <c:dLblPos val="outEnd"/>
          <c:showLegendKey val="0"/>
          <c:showVal val="1"/>
          <c:showCatName val="0"/>
          <c:showSerName val="0"/>
          <c:showPercent val="0"/>
          <c:showBubbleSize val="0"/>
        </c:dLbls>
        <c:gapWidth val="150"/>
        <c:overlap val="-20"/>
        <c:axId val="232634464"/>
        <c:axId val="232634856"/>
        <c:extLst/>
      </c:barChart>
      <c:catAx>
        <c:axId val="232634464"/>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4999"/>
              </a:schemeClr>
            </a:solidFill>
            <a:prstDash val="solid"/>
            <a:round/>
          </a:ln>
          <a:effectLst/>
        </c:spPr>
        <c:txPr>
          <a:bodyPr rot="-60000000" spcFirstLastPara="1" vertOverflow="ellipsis" vert="horz" wrap="square" anchor="ctr" anchorCtr="1"/>
          <a:lstStyle/>
          <a:p>
            <a:pPr algn="ctr">
              <a:defRPr sz="2400" b="0" i="0" u="none" strike="noStrike" kern="1200" baseline="0">
                <a:solidFill>
                  <a:schemeClr val="tx1"/>
                </a:solidFill>
                <a:latin typeface="+mn-lt"/>
                <a:ea typeface="+mn-ea"/>
                <a:cs typeface="+mn-cs"/>
              </a:defRPr>
            </a:pPr>
            <a:endParaRPr lang="nb-NO"/>
          </a:p>
        </c:txPr>
        <c:crossAx val="232634856"/>
        <c:crosses val="autoZero"/>
        <c:auto val="1"/>
        <c:lblAlgn val="ctr"/>
        <c:lblOffset val="100"/>
        <c:noMultiLvlLbl val="0"/>
      </c:catAx>
      <c:valAx>
        <c:axId val="232634856"/>
        <c:scaling>
          <c:orientation val="minMax"/>
          <c:max val="1"/>
        </c:scaling>
        <c:delete val="1"/>
        <c:axPos val="t"/>
        <c:majorGridlines>
          <c:spPr>
            <a:ln w="9525" cap="flat" cmpd="sng" algn="ctr">
              <a:noFill/>
              <a:prstDash val="solid"/>
              <a:round/>
            </a:ln>
            <a:effectLst/>
          </c:spPr>
        </c:majorGridlines>
        <c:numFmt formatCode="0%" sourceLinked="1"/>
        <c:majorTickMark val="out"/>
        <c:minorTickMark val="none"/>
        <c:tickLblPos val="nextTo"/>
        <c:crossAx val="232634464"/>
        <c:crosses val="autoZero"/>
        <c:crossBetween val="between"/>
      </c:valAx>
      <c:spPr>
        <a:noFill/>
        <a:ln>
          <a:noFill/>
        </a:ln>
        <a:effectLst/>
      </c:spPr>
    </c:plotArea>
    <c:plotVisOnly val="1"/>
    <c:dispBlanksAs val="gap"/>
    <c:showDLblsOverMax val="0"/>
  </c:chart>
  <c:spPr>
    <a:noFill/>
    <a:ln w="12700" cap="flat" cmpd="sng" algn="ctr">
      <a:noFill/>
      <a:prstDash val="solid"/>
    </a:ln>
    <a:effectLst/>
  </c:spPr>
  <c:txPr>
    <a:bodyPr/>
    <a:lstStyle/>
    <a:p>
      <a:pPr>
        <a:defRPr sz="2400"/>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16758024191478"/>
          <c:y val="5.3500145815106447E-2"/>
          <c:w val="0.41962226830874444"/>
          <c:h val="0.94072865134282457"/>
        </c:manualLayout>
      </c:layout>
      <c:barChart>
        <c:barDir val="bar"/>
        <c:grouping val="clustered"/>
        <c:varyColors val="0"/>
        <c:ser>
          <c:idx val="1"/>
          <c:order val="0"/>
          <c:tx>
            <c:strRef>
              <c:f>Sheet1!$B$1</c:f>
              <c:strCache>
                <c:ptCount val="1"/>
                <c:pt idx="0">
                  <c:v>Panel september 2025</c:v>
                </c:pt>
              </c:strCache>
            </c:strRef>
          </c:tx>
          <c:spPr>
            <a:solidFill>
              <a:srgbClr val="4A7E9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shade val="95000"/>
                          <a:satMod val="104999"/>
                        </a:schemeClr>
                      </a:solidFill>
                      <a:prstDash val="solid"/>
                      <a:round/>
                    </a:ln>
                    <a:effectLst/>
                  </c:spPr>
                </c15:leaderLines>
              </c:ext>
            </c:extLst>
          </c:dLbls>
          <c:cat>
            <c:strRef>
              <c:f>Sheet1!$A$2:$A$8</c:f>
              <c:strCache>
                <c:ptCount val="7"/>
                <c:pt idx="0">
                  <c:v>Tok ut kortere ferie uten lønn første arbeidsår</c:v>
                </c:pt>
                <c:pt idx="1">
                  <c:v>Tok ut full ferie uten lønn første arbeidsår</c:v>
                </c:pt>
                <c:pt idx="2">
                  <c:v>Økonomien min gjorde at jeg ikke kunne tillate meg å ta ut ferie uten lønn</c:v>
                </c:pt>
                <c:pt idx="3">
                  <c:v>Måtte ha barnepass ettersom jeg ikke kunne ta ut ferie</c:v>
                </c:pt>
                <c:pt idx="4">
                  <c:v>Jeg ble så utslitt av å ikke kunne ta ferie, at jeg ble sykemeldt</c:v>
                </c:pt>
                <c:pt idx="5">
                  <c:v>Annet, noter:</c:v>
                </c:pt>
                <c:pt idx="6">
                  <c:v>Vet ikke / Husker ikke</c:v>
                </c:pt>
              </c:strCache>
            </c:strRef>
          </c:cat>
          <c:val>
            <c:numRef>
              <c:f>Sheet1!$B$2:$B$8</c:f>
              <c:numCache>
                <c:formatCode>0%</c:formatCode>
                <c:ptCount val="7"/>
                <c:pt idx="0">
                  <c:v>0.53871570176699168</c:v>
                </c:pt>
                <c:pt idx="1">
                  <c:v>0.21918546185892895</c:v>
                </c:pt>
                <c:pt idx="2">
                  <c:v>0.21457046401379187</c:v>
                </c:pt>
                <c:pt idx="3">
                  <c:v>3.2610257146961787E-2</c:v>
                </c:pt>
                <c:pt idx="4">
                  <c:v>7.9550351960925511E-3</c:v>
                </c:pt>
                <c:pt idx="5">
                  <c:v>4.9525930182445277E-2</c:v>
                </c:pt>
                <c:pt idx="6">
                  <c:v>7.4306852463726786E-2</c:v>
                </c:pt>
              </c:numCache>
            </c:numRef>
          </c:val>
          <c:extLst xmlns:c15="http://schemas.microsoft.com/office/drawing/2012/chart">
            <c:ext xmlns:c16="http://schemas.microsoft.com/office/drawing/2014/chart" uri="{C3380CC4-5D6E-409C-BE32-E72D297353CC}">
              <c16:uniqueId val="{00000001-4FC3-41EA-8FAD-5129DCAF20EE}"/>
            </c:ext>
          </c:extLst>
        </c:ser>
        <c:dLbls>
          <c:dLblPos val="outEnd"/>
          <c:showLegendKey val="0"/>
          <c:showVal val="1"/>
          <c:showCatName val="0"/>
          <c:showSerName val="0"/>
          <c:showPercent val="0"/>
          <c:showBubbleSize val="0"/>
        </c:dLbls>
        <c:gapWidth val="150"/>
        <c:overlap val="-20"/>
        <c:axId val="232634464"/>
        <c:axId val="232634856"/>
        <c:extLst/>
      </c:barChart>
      <c:catAx>
        <c:axId val="232634464"/>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4999"/>
              </a:schemeClr>
            </a:solidFill>
            <a:prstDash val="solid"/>
            <a:round/>
          </a:ln>
          <a:effectLst/>
        </c:spPr>
        <c:txPr>
          <a:bodyPr rot="-60000000" spcFirstLastPara="1" vertOverflow="ellipsis" vert="horz" wrap="square" anchor="ctr" anchorCtr="1"/>
          <a:lstStyle/>
          <a:p>
            <a:pPr algn="ctr">
              <a:defRPr sz="2400" b="0" i="0" u="none" strike="noStrike" kern="1200" baseline="0">
                <a:solidFill>
                  <a:schemeClr val="tx1"/>
                </a:solidFill>
                <a:latin typeface="+mj-lt"/>
                <a:ea typeface="+mn-ea"/>
                <a:cs typeface="+mn-cs"/>
              </a:defRPr>
            </a:pPr>
            <a:endParaRPr lang="nb-NO"/>
          </a:p>
        </c:txPr>
        <c:crossAx val="232634856"/>
        <c:crosses val="autoZero"/>
        <c:auto val="1"/>
        <c:lblAlgn val="ctr"/>
        <c:lblOffset val="100"/>
        <c:noMultiLvlLbl val="0"/>
      </c:catAx>
      <c:valAx>
        <c:axId val="232634856"/>
        <c:scaling>
          <c:orientation val="minMax"/>
          <c:max val="1"/>
        </c:scaling>
        <c:delete val="1"/>
        <c:axPos val="t"/>
        <c:majorGridlines>
          <c:spPr>
            <a:ln w="9525" cap="flat" cmpd="sng" algn="ctr">
              <a:noFill/>
              <a:prstDash val="solid"/>
              <a:round/>
            </a:ln>
            <a:effectLst/>
          </c:spPr>
        </c:majorGridlines>
        <c:numFmt formatCode="0%" sourceLinked="1"/>
        <c:majorTickMark val="out"/>
        <c:minorTickMark val="none"/>
        <c:tickLblPos val="nextTo"/>
        <c:crossAx val="232634464"/>
        <c:crosses val="autoZero"/>
        <c:crossBetween val="between"/>
      </c:valAx>
      <c:spPr>
        <a:noFill/>
        <a:ln>
          <a:noFill/>
        </a:ln>
        <a:effectLst/>
      </c:spPr>
    </c:plotArea>
    <c:plotVisOnly val="1"/>
    <c:dispBlanksAs val="gap"/>
    <c:showDLblsOverMax val="0"/>
  </c:chart>
  <c:spPr>
    <a:noFill/>
    <a:ln w="12700" cap="flat" cmpd="sng" algn="ctr">
      <a:noFill/>
      <a:prstDash val="solid"/>
    </a:ln>
    <a:effectLst/>
  </c:spPr>
  <c:txPr>
    <a:bodyPr/>
    <a:lstStyle/>
    <a:p>
      <a:pPr>
        <a:defRPr sz="2400"/>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79A362-5BC1-40F1-8026-5D409656F3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3FD9C9-BF1E-48E9-9B7D-71969D045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D3ABE-2AEA-4050-967E-BFCA7444A378}" type="datetimeFigureOut">
              <a:rPr lang="en-US" smtClean="0"/>
              <a:t>10/1/2025</a:t>
            </a:fld>
            <a:endParaRPr lang="en-US"/>
          </a:p>
        </p:txBody>
      </p:sp>
      <p:sp>
        <p:nvSpPr>
          <p:cNvPr id="4" name="Footer Placeholder 3">
            <a:extLst>
              <a:ext uri="{FF2B5EF4-FFF2-40B4-BE49-F238E27FC236}">
                <a16:creationId xmlns:a16="http://schemas.microsoft.com/office/drawing/2014/main" id="{FD3C9E56-8CC6-4DB4-85A5-61295AAEA7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D34E885-3815-4A24-9EF2-1066DA2758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1942AD-42F9-43D9-B54C-7E8F9E307E7A}" type="slidenum">
              <a:rPr lang="en-US" smtClean="0"/>
              <a:t>‹#›</a:t>
            </a:fld>
            <a:endParaRPr lang="en-US"/>
          </a:p>
        </p:txBody>
      </p:sp>
    </p:spTree>
    <p:extLst>
      <p:ext uri="{BB962C8B-B14F-4D97-AF65-F5344CB8AC3E}">
        <p14:creationId xmlns:p14="http://schemas.microsoft.com/office/powerpoint/2010/main" val="1082274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1143000" y="685800"/>
            <a:ext cx="4572000" cy="3429000"/>
          </a:xfrm>
          <a:prstGeom prst="rect">
            <a:avLst/>
          </a:prstGeom>
        </p:spPr>
        <p:txBody>
          <a:bodyPr/>
          <a:lstStyle/>
          <a:p>
            <a:endParaRPr/>
          </a:p>
        </p:txBody>
      </p:sp>
      <p:sp>
        <p:nvSpPr>
          <p:cNvPr id="207" name="Shape 20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714612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31451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2003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EC265-91A6-0505-B191-D439CE9F6C2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ACAAAE4-24CF-0106-FB42-AA83F4CCC5A5}"/>
              </a:ext>
            </a:extLst>
          </p:cNvPr>
          <p:cNvSpPr>
            <a:spLocks noGrp="1" noRot="1" noChangeAspect="1"/>
          </p:cNvSpPr>
          <p:nvPr>
            <p:ph type="sldImg"/>
          </p:nvPr>
        </p:nvSpPr>
        <p:spPr>
          <a:xfrm>
            <a:off x="381000" y="685800"/>
            <a:ext cx="6096000" cy="3429000"/>
          </a:xfrm>
        </p:spPr>
      </p:sp>
      <p:sp>
        <p:nvSpPr>
          <p:cNvPr id="3" name="Plassholder for notater 2">
            <a:extLst>
              <a:ext uri="{FF2B5EF4-FFF2-40B4-BE49-F238E27FC236}">
                <a16:creationId xmlns:a16="http://schemas.microsoft.com/office/drawing/2014/main" id="{A5250BD2-C77B-9F6C-2912-899379718DE2}"/>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90892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239376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3_Title">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3" name="Shape 13"/>
          <p:cNvSpPr>
            <a:spLocks noGrp="1"/>
          </p:cNvSpPr>
          <p:nvPr>
            <p:ph type="title"/>
          </p:nvPr>
        </p:nvSpPr>
        <p:spPr>
          <a:xfrm>
            <a:off x="1519465" y="10938695"/>
            <a:ext cx="20828000" cy="2148655"/>
          </a:xfrm>
          <a:prstGeom prst="rect">
            <a:avLst/>
          </a:prstGeom>
        </p:spPr>
        <p:txBody>
          <a:bodyPr>
            <a:normAutofit/>
          </a:bodyPr>
          <a:lstStyle>
            <a:lvl1pPr algn="ctr">
              <a:defRPr sz="9600">
                <a:solidFill>
                  <a:srgbClr val="FFFFFF"/>
                </a:solidFill>
                <a:latin typeface="Arial" panose="020B0604020202020204" pitchFamily="34" charset="0"/>
                <a:cs typeface="Arial" panose="020B0604020202020204" pitchFamily="34" charset="0"/>
              </a:defRPr>
            </a:lvl1pPr>
          </a:lstStyle>
          <a:p>
            <a:endParaRPr/>
          </a:p>
        </p:txBody>
      </p:sp>
      <p:pic>
        <p:nvPicPr>
          <p:cNvPr id="5" name="Bild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329754665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Punktlister">
    <p:spTree>
      <p:nvGrpSpPr>
        <p:cNvPr id="1" name=""/>
        <p:cNvGrpSpPr/>
        <p:nvPr/>
      </p:nvGrpSpPr>
      <p:grpSpPr>
        <a:xfrm>
          <a:off x="0" y="0"/>
          <a:ext cx="0" cy="0"/>
          <a:chOff x="0" y="0"/>
          <a:chExt cx="0" cy="0"/>
        </a:xfrm>
      </p:grpSpPr>
      <p:sp>
        <p:nvSpPr>
          <p:cNvPr id="51" name="Shape 51"/>
          <p:cNvSpPr>
            <a:spLocks noGrp="1"/>
          </p:cNvSpPr>
          <p:nvPr>
            <p:ph type="title"/>
          </p:nvPr>
        </p:nvSpPr>
        <p:spPr>
          <a:xfrm>
            <a:off x="1414954" y="800391"/>
            <a:ext cx="21633959" cy="1982488"/>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000" b="1" i="0" u="none" strike="noStrike" cap="none" spc="0" baseline="0" dirty="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stStyle>
          <a:p>
            <a:r>
              <a:rPr lang="en-US"/>
              <a:t>Click to edit Master title style</a:t>
            </a:r>
            <a:endParaRPr/>
          </a:p>
        </p:txBody>
      </p:sp>
      <p:sp>
        <p:nvSpPr>
          <p:cNvPr id="5" name="Plassholder for innhold 2"/>
          <p:cNvSpPr>
            <a:spLocks noGrp="1"/>
          </p:cNvSpPr>
          <p:nvPr>
            <p:ph idx="10" hasCustomPrompt="1"/>
          </p:nvPr>
        </p:nvSpPr>
        <p:spPr>
          <a:xfrm>
            <a:off x="1402078" y="3030411"/>
            <a:ext cx="21646835" cy="9429995"/>
          </a:xfrm>
          <a:prstGeom prst="rect">
            <a:avLst/>
          </a:prstGeom>
        </p:spPr>
        <p:txBody>
          <a:bodyPr/>
          <a:lstStyle>
            <a:lvl1pPr marL="635000" marR="0" indent="-635000" algn="l" defTabSz="825500" rtl="0" latinLnBrk="0">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10" name="Text Placeholder 9">
            <a:extLst>
              <a:ext uri="{FF2B5EF4-FFF2-40B4-BE49-F238E27FC236}">
                <a16:creationId xmlns:a16="http://schemas.microsoft.com/office/drawing/2014/main" id="{1BD5BD43-527E-4ADE-8F82-0EC6102D7869}"/>
              </a:ext>
            </a:extLst>
          </p:cNvPr>
          <p:cNvSpPr>
            <a:spLocks noGrp="1"/>
          </p:cNvSpPr>
          <p:nvPr>
            <p:ph type="body" sz="quarter" idx="13"/>
          </p:nvPr>
        </p:nvSpPr>
        <p:spPr>
          <a:xfrm>
            <a:off x="1401699" y="12707938"/>
            <a:ext cx="21362767" cy="727075"/>
          </a:xfrm>
          <a:prstGeom prst="rect">
            <a:avLst/>
          </a:prstGeom>
        </p:spPr>
        <p:txBody>
          <a:bodyPr>
            <a:normAutofit/>
          </a:bodyPr>
          <a:lstStyle>
            <a:lvl1pPr marL="0" indent="0">
              <a:buNone/>
              <a:defRPr sz="2000"/>
            </a:lvl1pPr>
            <a:lvl2pPr marL="635000" indent="0">
              <a:buNone/>
              <a:defRPr/>
            </a:lvl2pPr>
          </a:lstStyle>
          <a:p>
            <a:pPr lvl="0"/>
            <a:r>
              <a:rPr lang="en-US"/>
              <a:t>Edit Master text styles</a:t>
            </a:r>
          </a:p>
        </p:txBody>
      </p:sp>
    </p:spTree>
    <p:extLst>
      <p:ext uri="{BB962C8B-B14F-4D97-AF65-F5344CB8AC3E}">
        <p14:creationId xmlns:p14="http://schemas.microsoft.com/office/powerpoint/2010/main" val="292650360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Punktlister">
    <p:spTree>
      <p:nvGrpSpPr>
        <p:cNvPr id="1" name=""/>
        <p:cNvGrpSpPr/>
        <p:nvPr/>
      </p:nvGrpSpPr>
      <p:grpSpPr>
        <a:xfrm>
          <a:off x="0" y="0"/>
          <a:ext cx="0" cy="0"/>
          <a:chOff x="0" y="0"/>
          <a:chExt cx="0" cy="0"/>
        </a:xfrm>
      </p:grpSpPr>
      <p:sp>
        <p:nvSpPr>
          <p:cNvPr id="51" name="Shape 51"/>
          <p:cNvSpPr>
            <a:spLocks noGrp="1"/>
          </p:cNvSpPr>
          <p:nvPr>
            <p:ph type="title"/>
          </p:nvPr>
        </p:nvSpPr>
        <p:spPr>
          <a:xfrm>
            <a:off x="1414954" y="800391"/>
            <a:ext cx="21633959" cy="1982488"/>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000" b="1" i="0" u="none" strike="noStrike" cap="none" spc="0" baseline="0" dirty="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stStyle>
          <a:p>
            <a:r>
              <a:rPr lang="en-US"/>
              <a:t>Click to edit Master title style</a:t>
            </a:r>
            <a:endParaRPr/>
          </a:p>
        </p:txBody>
      </p:sp>
      <p:sp>
        <p:nvSpPr>
          <p:cNvPr id="5" name="Plassholder for innhold 2"/>
          <p:cNvSpPr>
            <a:spLocks noGrp="1"/>
          </p:cNvSpPr>
          <p:nvPr>
            <p:ph idx="10" hasCustomPrompt="1"/>
          </p:nvPr>
        </p:nvSpPr>
        <p:spPr>
          <a:xfrm>
            <a:off x="1402078" y="3030411"/>
            <a:ext cx="12935713" cy="9429995"/>
          </a:xfrm>
          <a:prstGeom prst="rect">
            <a:avLst/>
          </a:prstGeom>
        </p:spPr>
        <p:txBody>
          <a:bodyPr/>
          <a:lstStyle>
            <a:lvl1pPr marL="635000" marR="0" indent="-635000" algn="l" defTabSz="825500" rtl="0" latinLnBrk="0">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6" name="Plassholder for innhold 2"/>
          <p:cNvSpPr>
            <a:spLocks noGrp="1"/>
          </p:cNvSpPr>
          <p:nvPr>
            <p:ph idx="11" hasCustomPrompt="1"/>
          </p:nvPr>
        </p:nvSpPr>
        <p:spPr>
          <a:xfrm>
            <a:off x="14502383" y="3030411"/>
            <a:ext cx="8546593" cy="9429995"/>
          </a:xfrm>
          <a:prstGeom prst="rect">
            <a:avLst/>
          </a:prstGeom>
        </p:spPr>
        <p:txBody>
          <a:bodyPr/>
          <a:lstStyle>
            <a:lvl1pPr marL="635000" marR="0" indent="-635000" algn="l" defTabSz="825500" rtl="0" latinLnBrk="0">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10" name="Text Placeholder 9">
            <a:extLst>
              <a:ext uri="{FF2B5EF4-FFF2-40B4-BE49-F238E27FC236}">
                <a16:creationId xmlns:a16="http://schemas.microsoft.com/office/drawing/2014/main" id="{1BD5BD43-527E-4ADE-8F82-0EC6102D7869}"/>
              </a:ext>
            </a:extLst>
          </p:cNvPr>
          <p:cNvSpPr>
            <a:spLocks noGrp="1"/>
          </p:cNvSpPr>
          <p:nvPr>
            <p:ph type="body" sz="quarter" idx="13"/>
          </p:nvPr>
        </p:nvSpPr>
        <p:spPr>
          <a:xfrm>
            <a:off x="1401699" y="12707938"/>
            <a:ext cx="21362767" cy="727075"/>
          </a:xfrm>
          <a:prstGeom prst="rect">
            <a:avLst/>
          </a:prstGeom>
        </p:spPr>
        <p:txBody>
          <a:bodyPr>
            <a:normAutofit/>
          </a:bodyPr>
          <a:lstStyle>
            <a:lvl1pPr marL="0" indent="0">
              <a:buNone/>
              <a:defRPr sz="2000"/>
            </a:lvl1pPr>
            <a:lvl2pPr marL="635000" indent="0">
              <a:buNone/>
              <a:defRPr/>
            </a:lvl2pPr>
          </a:lstStyle>
          <a:p>
            <a:pPr lvl="0"/>
            <a:r>
              <a:rPr lang="en-US"/>
              <a:t>Edit Master text styles</a:t>
            </a:r>
          </a:p>
        </p:txBody>
      </p:sp>
    </p:spTree>
    <p:extLst>
      <p:ext uri="{BB962C8B-B14F-4D97-AF65-F5344CB8AC3E}">
        <p14:creationId xmlns:p14="http://schemas.microsoft.com/office/powerpoint/2010/main" val="175380865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Punktlister">
    <p:spTree>
      <p:nvGrpSpPr>
        <p:cNvPr id="1" name=""/>
        <p:cNvGrpSpPr/>
        <p:nvPr/>
      </p:nvGrpSpPr>
      <p:grpSpPr>
        <a:xfrm>
          <a:off x="0" y="0"/>
          <a:ext cx="0" cy="0"/>
          <a:chOff x="0" y="0"/>
          <a:chExt cx="0" cy="0"/>
        </a:xfrm>
      </p:grpSpPr>
      <p:sp>
        <p:nvSpPr>
          <p:cNvPr id="51" name="Shape 51"/>
          <p:cNvSpPr>
            <a:spLocks noGrp="1"/>
          </p:cNvSpPr>
          <p:nvPr>
            <p:ph type="title"/>
          </p:nvPr>
        </p:nvSpPr>
        <p:spPr>
          <a:xfrm>
            <a:off x="1414954" y="800391"/>
            <a:ext cx="21633959" cy="1982488"/>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000" b="1" i="0" u="none" strike="noStrike" cap="none" spc="0" baseline="0" dirty="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stStyle>
          <a:p>
            <a:r>
              <a:rPr lang="en-US"/>
              <a:t>Click to edit Master title style</a:t>
            </a:r>
            <a:endParaRPr/>
          </a:p>
        </p:txBody>
      </p:sp>
      <p:sp>
        <p:nvSpPr>
          <p:cNvPr id="10" name="Text Placeholder 9">
            <a:extLst>
              <a:ext uri="{FF2B5EF4-FFF2-40B4-BE49-F238E27FC236}">
                <a16:creationId xmlns:a16="http://schemas.microsoft.com/office/drawing/2014/main" id="{1BD5BD43-527E-4ADE-8F82-0EC6102D7869}"/>
              </a:ext>
            </a:extLst>
          </p:cNvPr>
          <p:cNvSpPr>
            <a:spLocks noGrp="1"/>
          </p:cNvSpPr>
          <p:nvPr>
            <p:ph type="body" sz="quarter" idx="13"/>
          </p:nvPr>
        </p:nvSpPr>
        <p:spPr>
          <a:xfrm>
            <a:off x="1401699" y="12707938"/>
            <a:ext cx="21362767" cy="727075"/>
          </a:xfrm>
          <a:prstGeom prst="rect">
            <a:avLst/>
          </a:prstGeom>
        </p:spPr>
        <p:txBody>
          <a:bodyPr>
            <a:normAutofit/>
          </a:bodyPr>
          <a:lstStyle>
            <a:lvl1pPr marL="0" indent="0">
              <a:buNone/>
              <a:defRPr sz="2000"/>
            </a:lvl1pPr>
            <a:lvl2pPr marL="635000" indent="0">
              <a:buNone/>
              <a:defRPr/>
            </a:lvl2pPr>
          </a:lstStyle>
          <a:p>
            <a:pPr lvl="0"/>
            <a:r>
              <a:rPr lang="en-US"/>
              <a:t>Edit Master text styles</a:t>
            </a:r>
          </a:p>
        </p:txBody>
      </p:sp>
      <p:sp>
        <p:nvSpPr>
          <p:cNvPr id="7" name="Plassholder for innhold 2">
            <a:extLst>
              <a:ext uri="{FF2B5EF4-FFF2-40B4-BE49-F238E27FC236}">
                <a16:creationId xmlns:a16="http://schemas.microsoft.com/office/drawing/2014/main" id="{DF09BE04-6D36-4E5F-9A7F-B7137E591A86}"/>
              </a:ext>
            </a:extLst>
          </p:cNvPr>
          <p:cNvSpPr>
            <a:spLocks noGrp="1"/>
          </p:cNvSpPr>
          <p:nvPr>
            <p:ph idx="10" hasCustomPrompt="1"/>
          </p:nvPr>
        </p:nvSpPr>
        <p:spPr>
          <a:xfrm>
            <a:off x="1402078" y="3030411"/>
            <a:ext cx="10448546" cy="5461833"/>
          </a:xfrm>
          <a:prstGeom prst="rect">
            <a:avLst/>
          </a:prstGeom>
        </p:spPr>
        <p:txBody>
          <a:bodyPr/>
          <a:lstStyle>
            <a:lvl1pPr marL="635000" marR="0" indent="-635000" algn="l" defTabSz="825500" rtl="0" latinLnBrk="0">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8" name="Plassholder for innhold 2">
            <a:extLst>
              <a:ext uri="{FF2B5EF4-FFF2-40B4-BE49-F238E27FC236}">
                <a16:creationId xmlns:a16="http://schemas.microsoft.com/office/drawing/2014/main" id="{093BF142-5993-45CB-81CE-8661C9ED7C8B}"/>
              </a:ext>
            </a:extLst>
          </p:cNvPr>
          <p:cNvSpPr>
            <a:spLocks noGrp="1"/>
          </p:cNvSpPr>
          <p:nvPr>
            <p:ph idx="11" hasCustomPrompt="1"/>
          </p:nvPr>
        </p:nvSpPr>
        <p:spPr>
          <a:xfrm>
            <a:off x="12106657" y="3030411"/>
            <a:ext cx="10942320" cy="5464314"/>
          </a:xfrm>
          <a:prstGeom prst="rect">
            <a:avLst/>
          </a:prstGeom>
        </p:spPr>
        <p:txBody>
          <a:bodyPr/>
          <a:lstStyle>
            <a:lvl1pPr marL="635000" marR="0" indent="-635000" algn="l" defTabSz="825500" rtl="0" latinLnBrk="0">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9" name="Plassholder for innhold 2">
            <a:extLst>
              <a:ext uri="{FF2B5EF4-FFF2-40B4-BE49-F238E27FC236}">
                <a16:creationId xmlns:a16="http://schemas.microsoft.com/office/drawing/2014/main" id="{7FE6F35E-BBD4-4DA9-8A1C-57D8FCDE5007}"/>
              </a:ext>
            </a:extLst>
          </p:cNvPr>
          <p:cNvSpPr>
            <a:spLocks noGrp="1"/>
          </p:cNvSpPr>
          <p:nvPr>
            <p:ph idx="12" hasCustomPrompt="1"/>
          </p:nvPr>
        </p:nvSpPr>
        <p:spPr>
          <a:xfrm>
            <a:off x="1402078" y="8698832"/>
            <a:ext cx="21633959" cy="3802518"/>
          </a:xfrm>
          <a:prstGeom prst="rect">
            <a:avLst/>
          </a:prstGeom>
        </p:spPr>
        <p:txBody>
          <a:bodyPr>
            <a:normAutofit/>
          </a:bodyPr>
          <a:lstStyle>
            <a:lvl1pPr marL="635000" marR="0" indent="-635000" algn="l" defTabSz="825500" rtl="0" latinLnBrk="0">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635000" marR="0" indent="-635000" algn="l" defTabSz="825500" rtl="0" latinLnBrk="0">
              <a:lnSpc>
                <a:spcPct val="100000"/>
              </a:lnSpc>
              <a:spcBef>
                <a:spcPts val="1800"/>
              </a:spcBef>
              <a:spcAft>
                <a:spcPts val="600"/>
              </a:spcAft>
              <a:buClr>
                <a:srgbClr val="F190AE"/>
              </a:buClr>
              <a:buSzPct val="150000"/>
              <a:buFont typeface="Arial" panose="020B0604020202020204" pitchFamily="34" charset="0"/>
              <a:buChar char="•"/>
              <a:tabLst/>
              <a:defRPr lang="en-US" sz="32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buClr>
                <a:srgbClr val="A19487"/>
              </a:buClr>
              <a:buSzPct val="125000"/>
              <a:buFont typeface="Arial" panose="020B0604020202020204" pitchFamily="34" charset="0"/>
              <a:buChar char="•"/>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buClr>
                <a:srgbClr val="A19487"/>
              </a:buClr>
              <a:buSzPct val="125000"/>
              <a:buFont typeface="Arial" panose="020B0604020202020204" pitchFamily="34" charset="0"/>
              <a:buChar char="•"/>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Tree>
    <p:extLst>
      <p:ext uri="{BB962C8B-B14F-4D97-AF65-F5344CB8AC3E}">
        <p14:creationId xmlns:p14="http://schemas.microsoft.com/office/powerpoint/2010/main" val="336606325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63273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Shape 51">
            <a:extLst>
              <a:ext uri="{FF2B5EF4-FFF2-40B4-BE49-F238E27FC236}">
                <a16:creationId xmlns:a16="http://schemas.microsoft.com/office/drawing/2014/main" id="{CBE3A84F-85FA-4C99-91D7-52A4DC2C4D3C}"/>
              </a:ext>
            </a:extLst>
          </p:cNvPr>
          <p:cNvSpPr>
            <a:spLocks noGrp="1"/>
          </p:cNvSpPr>
          <p:nvPr>
            <p:ph type="title"/>
          </p:nvPr>
        </p:nvSpPr>
        <p:spPr>
          <a:xfrm>
            <a:off x="1402079" y="820614"/>
            <a:ext cx="21633959" cy="1112113"/>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000" b="1" i="0" u="none" strike="noStrike" cap="none" spc="0" baseline="0" dirty="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stStyle>
          <a:p>
            <a:endParaRPr/>
          </a:p>
        </p:txBody>
      </p:sp>
    </p:spTree>
    <p:extLst>
      <p:ext uri="{BB962C8B-B14F-4D97-AF65-F5344CB8AC3E}">
        <p14:creationId xmlns:p14="http://schemas.microsoft.com/office/powerpoint/2010/main" val="416797196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Egendefinert oppsett">
    <p:bg>
      <p:bgPr>
        <a:gradFill flip="none" rotWithShape="1">
          <a:gsLst>
            <a:gs pos="0">
              <a:srgbClr val="DD5699"/>
            </a:gs>
            <a:gs pos="100000">
              <a:srgbClr val="60C3DB"/>
            </a:gs>
          </a:gsLst>
          <a:lin ang="18900000" scaled="1"/>
          <a:tileRect/>
        </a:gradFill>
        <a:effectLst/>
      </p:bgPr>
    </p:bg>
    <p:spTree>
      <p:nvGrpSpPr>
        <p:cNvPr id="1" name=""/>
        <p:cNvGrpSpPr/>
        <p:nvPr/>
      </p:nvGrpSpPr>
      <p:grpSpPr>
        <a:xfrm>
          <a:off x="0" y="0"/>
          <a:ext cx="0" cy="0"/>
          <a:chOff x="0" y="0"/>
          <a:chExt cx="0" cy="0"/>
        </a:xfrm>
      </p:grpSpPr>
      <p:sp>
        <p:nvSpPr>
          <p:cNvPr id="6" name="Plassholder for tekst 5"/>
          <p:cNvSpPr>
            <a:spLocks noGrp="1"/>
          </p:cNvSpPr>
          <p:nvPr>
            <p:ph type="body" sz="quarter" idx="10" hasCustomPrompt="1"/>
          </p:nvPr>
        </p:nvSpPr>
        <p:spPr>
          <a:xfrm>
            <a:off x="1204051" y="7616757"/>
            <a:ext cx="12995275" cy="2559050"/>
          </a:xfrm>
          <a:prstGeom prst="rect">
            <a:avLst/>
          </a:prstGeom>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marL="0" lvl="0" indent="0" algn="l" defTabSz="825500" rtl="0" eaLnBrk="1" fontAlgn="base" hangingPunct="1">
              <a:spcBef>
                <a:spcPts val="1800"/>
              </a:spcBef>
              <a:spcAft>
                <a:spcPts val="600"/>
              </a:spcAft>
              <a:buClr>
                <a:srgbClr val="3D4A9A"/>
              </a:buClr>
              <a:buSzPct val="150000"/>
              <a:buFont typeface="Arial" panose="020B0604020202020204" pitchFamily="34" charset="0"/>
              <a:buNone/>
            </a:pPr>
            <a:r>
              <a:rPr lang="nb-NO"/>
              <a:t>Klikk for å redigere tekststil</a:t>
            </a:r>
          </a:p>
        </p:txBody>
      </p:sp>
      <p:pic>
        <p:nvPicPr>
          <p:cNvPr id="5" name="Bilde 6">
            <a:extLst>
              <a:ext uri="{FF2B5EF4-FFF2-40B4-BE49-F238E27FC236}">
                <a16:creationId xmlns:a16="http://schemas.microsoft.com/office/drawing/2014/main" id="{6E0DAB52-262B-4DC6-A827-2EE5023E7272}"/>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06488" y="658813"/>
            <a:ext cx="135096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137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a:defRPr sz="4400">
                <a:latin typeface="Arial" panose="020B0604020202020204" pitchFamily="34" charset="0"/>
                <a:cs typeface="Arial" panose="020B0604020202020204" pitchFamily="34" charset="0"/>
              </a:defRPr>
            </a:lvl1pPr>
          </a:lstStyle>
          <a:p>
            <a:r>
              <a:rPr lang="nb-NO"/>
              <a:t>Klikk for å redigere tittelstil</a:t>
            </a:r>
            <a:endParaRPr/>
          </a:p>
        </p:txBody>
      </p:sp>
      <p:sp>
        <p:nvSpPr>
          <p:cNvPr id="5" name="Plassholder for innhold 2"/>
          <p:cNvSpPr>
            <a:spLocks noGrp="1"/>
          </p:cNvSpPr>
          <p:nvPr>
            <p:ph idx="10" hasCustomPrompt="1"/>
          </p:nvPr>
        </p:nvSpPr>
        <p:spPr>
          <a:xfrm>
            <a:off x="1402078" y="2639291"/>
            <a:ext cx="21633959" cy="9871364"/>
          </a:xfrm>
        </p:spPr>
        <p:txBody>
          <a:bodyPr>
            <a:normAutofit/>
          </a:bodyPr>
          <a:lstStyle>
            <a:lvl1pPr marL="635000" indent="-635000">
              <a:spcBef>
                <a:spcPts val="1800"/>
              </a:spcBef>
              <a:spcAft>
                <a:spcPts val="600"/>
              </a:spcAft>
              <a:buClr>
                <a:srgbClr val="3D4A9A"/>
              </a:buClr>
              <a:buSzPct val="150000"/>
              <a:buFont typeface="Arial" panose="020B0604020202020204" pitchFamily="34" charset="0"/>
              <a:buChar char="•"/>
              <a:defRPr sz="3600">
                <a:latin typeface="Arial" panose="020B0604020202020204" pitchFamily="34" charset="0"/>
                <a:cs typeface="Arial" panose="020B0604020202020204" pitchFamily="34" charset="0"/>
              </a:defRPr>
            </a:lvl1pPr>
            <a:lvl2pPr marL="1270000" indent="-635000">
              <a:spcBef>
                <a:spcPts val="1200"/>
              </a:spcBef>
              <a:spcAft>
                <a:spcPts val="600"/>
              </a:spcAft>
              <a:buClr>
                <a:srgbClr val="404A9A"/>
              </a:buClr>
              <a:buSzPct val="100000"/>
              <a:buFont typeface="Courier New" panose="02070309020205020404" pitchFamily="49" charset="0"/>
              <a:buChar char="o"/>
              <a:defRPr sz="3200">
                <a:latin typeface="Arial" panose="020B0604020202020204" pitchFamily="34" charset="0"/>
                <a:cs typeface="Arial" panose="020B0604020202020204" pitchFamily="34" charset="0"/>
              </a:defRPr>
            </a:lvl2pPr>
            <a:lvl3pPr marL="1905000" indent="-635000">
              <a:spcBef>
                <a:spcPts val="1200"/>
              </a:spcBef>
              <a:spcAft>
                <a:spcPts val="600"/>
              </a:spcAft>
              <a:buClr>
                <a:srgbClr val="A19487"/>
              </a:buClr>
              <a:buSzPct val="150000"/>
              <a:buFont typeface="Arial" panose="020B0604020202020204" pitchFamily="34" charset="0"/>
              <a:buChar char="•"/>
              <a:defRPr sz="2800">
                <a:latin typeface="Arial" panose="020B0604020202020204" pitchFamily="34" charset="0"/>
                <a:cs typeface="Arial" panose="020B0604020202020204" pitchFamily="34" charset="0"/>
              </a:defRPr>
            </a:lvl3pPr>
            <a:lvl4pPr marL="2540000" indent="-635000">
              <a:spcBef>
                <a:spcPts val="1200"/>
              </a:spcBef>
              <a:spcAft>
                <a:spcPts val="600"/>
              </a:spcAft>
              <a:buClr>
                <a:srgbClr val="A19487"/>
              </a:buClr>
              <a:buSzPct val="80000"/>
              <a:buFont typeface="Courier New" panose="02070309020205020404" pitchFamily="49" charset="0"/>
              <a:buChar char="o"/>
              <a:defRPr sz="2400">
                <a:latin typeface="Arial" panose="020B0604020202020204" pitchFamily="34" charset="0"/>
                <a:cs typeface="Arial" panose="020B0604020202020204" pitchFamily="34" charset="0"/>
              </a:defRPr>
            </a:lvl4pPr>
          </a:lstStyle>
          <a:p>
            <a:r>
              <a:rPr lang="en-US"/>
              <a:t>Body Level One</a:t>
            </a:r>
          </a:p>
          <a:p>
            <a:pPr lvl="1"/>
            <a:r>
              <a:rPr lang="en-US"/>
              <a:t>Body Level Two</a:t>
            </a:r>
          </a:p>
          <a:p>
            <a:pPr lvl="2"/>
            <a:r>
              <a:rPr lang="en-US"/>
              <a:t>Body Level Three</a:t>
            </a:r>
          </a:p>
          <a:p>
            <a:pPr lvl="3"/>
            <a:r>
              <a:rPr lang="en-US"/>
              <a:t>Body Level Four</a:t>
            </a:r>
          </a:p>
        </p:txBody>
      </p:sp>
    </p:spTree>
    <p:extLst>
      <p:ext uri="{BB962C8B-B14F-4D97-AF65-F5344CB8AC3E}">
        <p14:creationId xmlns:p14="http://schemas.microsoft.com/office/powerpoint/2010/main" val="416979345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7_Title">
    <p:spTree>
      <p:nvGrpSpPr>
        <p:cNvPr id="1" name=""/>
        <p:cNvGrpSpPr/>
        <p:nvPr/>
      </p:nvGrpSpPr>
      <p:grpSpPr>
        <a:xfrm>
          <a:off x="0" y="0"/>
          <a:ext cx="0" cy="0"/>
          <a:chOff x="0" y="0"/>
          <a:chExt cx="0" cy="0"/>
        </a:xfrm>
      </p:grpSpPr>
      <p:sp>
        <p:nvSpPr>
          <p:cNvPr id="15" name="Shape 15"/>
          <p:cNvSpPr>
            <a:spLocks noGrp="1"/>
          </p:cNvSpPr>
          <p:nvPr>
            <p:ph type="sldNum" sz="quarter" idx="2"/>
          </p:nvPr>
        </p:nvSpPr>
        <p:spPr>
          <a:xfrm>
            <a:off x="22622577" y="12706350"/>
            <a:ext cx="318212" cy="381000"/>
          </a:xfrm>
          <a:prstGeom prst="rect">
            <a:avLst/>
          </a:prstGeom>
        </p:spPr>
        <p:txBody>
          <a:bodyPr/>
          <a:lstStyle>
            <a:lvl1pPr>
              <a:defRPr>
                <a:solidFill>
                  <a:srgbClr val="FFFFFF"/>
                </a:solidFill>
              </a:defRPr>
            </a:lvl1pPr>
          </a:lstStyle>
          <a:p>
            <a:fld id="{86CB4B4D-7CA3-9044-876B-883B54F8677D}" type="slidenum">
              <a:t>‹#›</a:t>
            </a:fld>
            <a:endParaRPr/>
          </a:p>
        </p:txBody>
      </p:sp>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3" name="Shape 13"/>
          <p:cNvSpPr>
            <a:spLocks noGrp="1"/>
          </p:cNvSpPr>
          <p:nvPr>
            <p:ph type="title"/>
          </p:nvPr>
        </p:nvSpPr>
        <p:spPr>
          <a:xfrm>
            <a:off x="1519465" y="10938695"/>
            <a:ext cx="20828000" cy="2148655"/>
          </a:xfrm>
          <a:prstGeom prst="rect">
            <a:avLst/>
          </a:prstGeom>
        </p:spPr>
        <p:txBody>
          <a:bodyPr>
            <a:normAutofit/>
          </a:bodyPr>
          <a:lstStyle>
            <a:lvl1pPr algn="ctr">
              <a:defRPr sz="9600">
                <a:solidFill>
                  <a:srgbClr val="FFFFFF"/>
                </a:solidFill>
                <a:latin typeface="Arial" panose="020B0604020202020204" pitchFamily="34" charset="0"/>
                <a:cs typeface="Arial" panose="020B0604020202020204" pitchFamily="34" charset="0"/>
              </a:defRPr>
            </a:lvl1pPr>
          </a:lstStyle>
          <a:p>
            <a:endParaRPr/>
          </a:p>
        </p:txBody>
      </p:sp>
      <p:pic>
        <p:nvPicPr>
          <p:cNvPr id="5" name="Bild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205884891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Egendefinert oppsett">
    <p:spTree>
      <p:nvGrpSpPr>
        <p:cNvPr id="1" name=""/>
        <p:cNvGrpSpPr/>
        <p:nvPr/>
      </p:nvGrpSpPr>
      <p:grpSpPr>
        <a:xfrm>
          <a:off x="0" y="0"/>
          <a:ext cx="0" cy="0"/>
          <a:chOff x="0" y="0"/>
          <a:chExt cx="0" cy="0"/>
        </a:xfrm>
      </p:grpSpPr>
      <p:pic>
        <p:nvPicPr>
          <p:cNvPr id="4" name="Bilde 3"/>
          <p:cNvPicPr>
            <a:picLocks noChangeAspect="1"/>
          </p:cNvPicPr>
          <p:nvPr userDrawn="1"/>
        </p:nvPicPr>
        <p:blipFill rotWithShape="1">
          <a:blip r:embed="rId2" cstate="screen">
            <a:extLst>
              <a:ext uri="{28A0092B-C50C-407E-A947-70E740481C1C}">
                <a14:useLocalDpi xmlns:a14="http://schemas.microsoft.com/office/drawing/2010/main" val="0"/>
              </a:ext>
            </a:extLst>
          </a:blip>
          <a:srcRect t="10203"/>
          <a:stretch/>
        </p:blipFill>
        <p:spPr>
          <a:xfrm>
            <a:off x="-130629" y="-48986"/>
            <a:ext cx="24514629" cy="13847156"/>
          </a:xfrm>
          <a:prstGeom prst="rect">
            <a:avLst/>
          </a:prstGeom>
        </p:spPr>
      </p:pic>
      <p:sp>
        <p:nvSpPr>
          <p:cNvPr id="5" name="Shape 13"/>
          <p:cNvSpPr>
            <a:spLocks noGrp="1"/>
          </p:cNvSpPr>
          <p:nvPr>
            <p:ph type="title"/>
          </p:nvPr>
        </p:nvSpPr>
        <p:spPr>
          <a:xfrm>
            <a:off x="1682750" y="10571304"/>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t>Title Text</a:t>
            </a:r>
          </a:p>
        </p:txBody>
      </p:sp>
      <p:pic>
        <p:nvPicPr>
          <p:cNvPr id="6" name="Bild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201799" y="184721"/>
            <a:ext cx="1350267" cy="1356363"/>
          </a:xfrm>
          <a:prstGeom prst="rect">
            <a:avLst/>
          </a:prstGeom>
        </p:spPr>
      </p:pic>
    </p:spTree>
    <p:extLst>
      <p:ext uri="{BB962C8B-B14F-4D97-AF65-F5344CB8AC3E}">
        <p14:creationId xmlns:p14="http://schemas.microsoft.com/office/powerpoint/2010/main" val="332852064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8_Title">
    <p:spTree>
      <p:nvGrpSpPr>
        <p:cNvPr id="1" name=""/>
        <p:cNvGrpSpPr/>
        <p:nvPr/>
      </p:nvGrpSpPr>
      <p:grpSpPr>
        <a:xfrm>
          <a:off x="0" y="0"/>
          <a:ext cx="0" cy="0"/>
          <a:chOff x="0" y="0"/>
          <a:chExt cx="0" cy="0"/>
        </a:xfrm>
      </p:grpSpPr>
      <p:pic>
        <p:nvPicPr>
          <p:cNvPr id="3" name="Bilde 5">
            <a:extLst>
              <a:ext uri="{FF2B5EF4-FFF2-40B4-BE49-F238E27FC236}">
                <a16:creationId xmlns:a16="http://schemas.microsoft.com/office/drawing/2014/main" id="{CD879156-DF50-4C9B-BD50-D6309FD89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hape 13"/>
          <p:cNvSpPr>
            <a:spLocks noGrp="1"/>
          </p:cNvSpPr>
          <p:nvPr>
            <p:ph type="title"/>
          </p:nvPr>
        </p:nvSpPr>
        <p:spPr>
          <a:xfrm>
            <a:off x="1777999" y="11176617"/>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rPr lang="nb-NO"/>
              <a:t>Klikk for å redigere tittelstil</a:t>
            </a:r>
            <a:endParaRPr/>
          </a:p>
        </p:txBody>
      </p:sp>
      <p:sp>
        <p:nvSpPr>
          <p:cNvPr id="4" name="Shape 15">
            <a:extLst>
              <a:ext uri="{FF2B5EF4-FFF2-40B4-BE49-F238E27FC236}">
                <a16:creationId xmlns:a16="http://schemas.microsoft.com/office/drawing/2014/main" id="{60DFE782-0688-4873-8D98-E4541620490B}"/>
              </a:ext>
            </a:extLst>
          </p:cNvPr>
          <p:cNvSpPr>
            <a:spLocks noGrp="1" noChangeArrowheads="1"/>
          </p:cNvSpPr>
          <p:nvPr>
            <p:ph type="sldNum" sz="quarter" idx="10"/>
          </p:nvPr>
        </p:nvSpPr>
        <p:spPr>
          <a:xfrm>
            <a:off x="22621875" y="12706350"/>
            <a:ext cx="319088" cy="381000"/>
          </a:xfrm>
        </p:spPr>
        <p:txBody>
          <a:bodyPr/>
          <a:lstStyle>
            <a:lvl1pPr>
              <a:defRPr>
                <a:solidFill>
                  <a:srgbClr val="FFFFFF"/>
                </a:solidFill>
              </a:defRPr>
            </a:lvl1pPr>
          </a:lstStyle>
          <a:p>
            <a:fld id="{360F2E12-F8B7-4958-AB66-47583983F3F2}" type="slidenum">
              <a:rPr lang="nb-NO" altLang="nb-NO"/>
              <a:pPr/>
              <a:t>‹#›</a:t>
            </a:fld>
            <a:endParaRPr lang="nb-NO" altLang="nb-NO"/>
          </a:p>
        </p:txBody>
      </p:sp>
    </p:spTree>
    <p:extLst>
      <p:ext uri="{BB962C8B-B14F-4D97-AF65-F5344CB8AC3E}">
        <p14:creationId xmlns:p14="http://schemas.microsoft.com/office/powerpoint/2010/main" val="8540529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8_Title">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24384002" cy="13716001"/>
          </a:xfrm>
          <a:prstGeom prst="rect">
            <a:avLst/>
          </a:prstGeom>
        </p:spPr>
      </p:pic>
      <p:sp>
        <p:nvSpPr>
          <p:cNvPr id="13" name="Shape 13"/>
          <p:cNvSpPr>
            <a:spLocks noGrp="1"/>
          </p:cNvSpPr>
          <p:nvPr>
            <p:ph type="title"/>
          </p:nvPr>
        </p:nvSpPr>
        <p:spPr>
          <a:xfrm>
            <a:off x="1777999" y="11176617"/>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t>Title Text</a:t>
            </a:r>
          </a:p>
        </p:txBody>
      </p:sp>
    </p:spTree>
    <p:extLst>
      <p:ext uri="{BB962C8B-B14F-4D97-AF65-F5344CB8AC3E}">
        <p14:creationId xmlns:p14="http://schemas.microsoft.com/office/powerpoint/2010/main" val="3022497276"/>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5_Title">
    <p:spTree>
      <p:nvGrpSpPr>
        <p:cNvPr id="1" name=""/>
        <p:cNvGrpSpPr/>
        <p:nvPr/>
      </p:nvGrpSpPr>
      <p:grpSpPr>
        <a:xfrm>
          <a:off x="0" y="0"/>
          <a:ext cx="0" cy="0"/>
          <a:chOff x="0" y="0"/>
          <a:chExt cx="0" cy="0"/>
        </a:xfrm>
      </p:grpSpPr>
      <p:pic>
        <p:nvPicPr>
          <p:cNvPr id="3" name="Bilde 5">
            <a:extLst>
              <a:ext uri="{FF2B5EF4-FFF2-40B4-BE49-F238E27FC236}">
                <a16:creationId xmlns:a16="http://schemas.microsoft.com/office/drawing/2014/main" id="{8EB816FD-D46B-45F2-B361-B5CFCC421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6">
            <a:extLst>
              <a:ext uri="{FF2B5EF4-FFF2-40B4-BE49-F238E27FC236}">
                <a16:creationId xmlns:a16="http://schemas.microsoft.com/office/drawing/2014/main" id="{DED59C2E-5397-4377-A697-5D812C97E2C0}"/>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06488" y="658813"/>
            <a:ext cx="135096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hape 13"/>
          <p:cNvSpPr>
            <a:spLocks noGrp="1"/>
          </p:cNvSpPr>
          <p:nvPr>
            <p:ph type="title"/>
          </p:nvPr>
        </p:nvSpPr>
        <p:spPr>
          <a:xfrm>
            <a:off x="1682750" y="9852846"/>
            <a:ext cx="20828000" cy="2148655"/>
          </a:xfrm>
          <a:prstGeom prst="rect">
            <a:avLst/>
          </a:prstGeom>
        </p:spPr>
        <p:txBody>
          <a:bodyPr/>
          <a:lstStyle>
            <a:lvl1pPr algn="ctr">
              <a:defRPr sz="8000">
                <a:solidFill>
                  <a:schemeClr val="bg1"/>
                </a:solidFill>
                <a:latin typeface="Arial" panose="020B0604020202020204" pitchFamily="34" charset="0"/>
                <a:cs typeface="Arial" panose="020B0604020202020204" pitchFamily="34" charset="0"/>
              </a:defRPr>
            </a:lvl1pPr>
          </a:lstStyle>
          <a:p>
            <a:r>
              <a:rPr lang="nb-NO"/>
              <a:t>Klikk for å redigere tittelstil</a:t>
            </a:r>
            <a:endParaRPr/>
          </a:p>
        </p:txBody>
      </p:sp>
      <p:sp>
        <p:nvSpPr>
          <p:cNvPr id="5" name="Shape 15">
            <a:extLst>
              <a:ext uri="{FF2B5EF4-FFF2-40B4-BE49-F238E27FC236}">
                <a16:creationId xmlns:a16="http://schemas.microsoft.com/office/drawing/2014/main" id="{423ED5B0-3E01-4F96-92CE-ECFDE3F2AA23}"/>
              </a:ext>
            </a:extLst>
          </p:cNvPr>
          <p:cNvSpPr>
            <a:spLocks noGrp="1" noChangeArrowheads="1"/>
          </p:cNvSpPr>
          <p:nvPr>
            <p:ph type="sldNum" sz="quarter" idx="10"/>
          </p:nvPr>
        </p:nvSpPr>
        <p:spPr>
          <a:xfrm>
            <a:off x="22621875" y="12706350"/>
            <a:ext cx="319088" cy="381000"/>
          </a:xfrm>
        </p:spPr>
        <p:txBody>
          <a:bodyPr/>
          <a:lstStyle>
            <a:lvl1pPr>
              <a:defRPr>
                <a:solidFill>
                  <a:srgbClr val="FFFFFF"/>
                </a:solidFill>
              </a:defRPr>
            </a:lvl1pPr>
          </a:lstStyle>
          <a:p>
            <a:fld id="{38A5B8A8-33DD-46D5-BA54-CE75B5603997}" type="slidenum">
              <a:rPr lang="nb-NO" altLang="nb-NO"/>
              <a:pPr/>
              <a:t>‹#›</a:t>
            </a:fld>
            <a:endParaRPr lang="nb-NO" altLang="nb-NO"/>
          </a:p>
        </p:txBody>
      </p:sp>
    </p:spTree>
    <p:extLst>
      <p:ext uri="{BB962C8B-B14F-4D97-AF65-F5344CB8AC3E}">
        <p14:creationId xmlns:p14="http://schemas.microsoft.com/office/powerpoint/2010/main" val="116892204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reserve="1">
  <p:cSld name="6_Title">
    <p:spTree>
      <p:nvGrpSpPr>
        <p:cNvPr id="1" name=""/>
        <p:cNvGrpSpPr/>
        <p:nvPr/>
      </p:nvGrpSpPr>
      <p:grpSpPr>
        <a:xfrm>
          <a:off x="0" y="0"/>
          <a:ext cx="0" cy="0"/>
          <a:chOff x="0" y="0"/>
          <a:chExt cx="0" cy="0"/>
        </a:xfrm>
      </p:grpSpPr>
      <p:pic>
        <p:nvPicPr>
          <p:cNvPr id="3" name="Bilde 5">
            <a:extLst>
              <a:ext uri="{FF2B5EF4-FFF2-40B4-BE49-F238E27FC236}">
                <a16:creationId xmlns:a16="http://schemas.microsoft.com/office/drawing/2014/main" id="{46C755F8-8C0A-42D3-B717-13AA4F585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6">
            <a:extLst>
              <a:ext uri="{FF2B5EF4-FFF2-40B4-BE49-F238E27FC236}">
                <a16:creationId xmlns:a16="http://schemas.microsoft.com/office/drawing/2014/main" id="{2DFF1859-6DCA-4A9C-B77C-31FDB613249E}"/>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06488" y="658813"/>
            <a:ext cx="135096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hape 13"/>
          <p:cNvSpPr>
            <a:spLocks noGrp="1"/>
          </p:cNvSpPr>
          <p:nvPr>
            <p:ph type="title"/>
          </p:nvPr>
        </p:nvSpPr>
        <p:spPr>
          <a:xfrm>
            <a:off x="1682750" y="9852846"/>
            <a:ext cx="20828000" cy="2148655"/>
          </a:xfrm>
          <a:prstGeom prst="rect">
            <a:avLst/>
          </a:prstGeom>
        </p:spPr>
        <p:txBody>
          <a:bodyPr/>
          <a:lstStyle>
            <a:lvl1pPr algn="ctr">
              <a:defRPr sz="8000">
                <a:solidFill>
                  <a:schemeClr val="bg1"/>
                </a:solidFill>
                <a:latin typeface="Arial" panose="020B0604020202020204" pitchFamily="34" charset="0"/>
                <a:cs typeface="Arial" panose="020B0604020202020204" pitchFamily="34" charset="0"/>
              </a:defRPr>
            </a:lvl1pPr>
          </a:lstStyle>
          <a:p>
            <a:r>
              <a:rPr lang="nb-NO"/>
              <a:t>Klikk for å redigere tittelstil</a:t>
            </a:r>
            <a:endParaRPr/>
          </a:p>
        </p:txBody>
      </p:sp>
      <p:sp>
        <p:nvSpPr>
          <p:cNvPr id="5" name="Shape 15">
            <a:extLst>
              <a:ext uri="{FF2B5EF4-FFF2-40B4-BE49-F238E27FC236}">
                <a16:creationId xmlns:a16="http://schemas.microsoft.com/office/drawing/2014/main" id="{C46799B0-104A-4C14-94C0-A3FE8F1C8425}"/>
              </a:ext>
            </a:extLst>
          </p:cNvPr>
          <p:cNvSpPr>
            <a:spLocks noGrp="1" noChangeArrowheads="1"/>
          </p:cNvSpPr>
          <p:nvPr>
            <p:ph type="sldNum" sz="quarter" idx="10"/>
          </p:nvPr>
        </p:nvSpPr>
        <p:spPr>
          <a:xfrm>
            <a:off x="22621875" y="12706350"/>
            <a:ext cx="319088" cy="381000"/>
          </a:xfrm>
        </p:spPr>
        <p:txBody>
          <a:bodyPr/>
          <a:lstStyle>
            <a:lvl1pPr>
              <a:defRPr>
                <a:solidFill>
                  <a:srgbClr val="FFFFFF"/>
                </a:solidFill>
              </a:defRPr>
            </a:lvl1pPr>
          </a:lstStyle>
          <a:p>
            <a:fld id="{8A2ADF2B-BFCB-4201-8C6B-408F650E9384}" type="slidenum">
              <a:rPr lang="nb-NO" altLang="nb-NO"/>
              <a:pPr/>
              <a:t>‹#›</a:t>
            </a:fld>
            <a:endParaRPr lang="nb-NO" altLang="nb-NO"/>
          </a:p>
        </p:txBody>
      </p:sp>
    </p:spTree>
    <p:extLst>
      <p:ext uri="{BB962C8B-B14F-4D97-AF65-F5344CB8AC3E}">
        <p14:creationId xmlns:p14="http://schemas.microsoft.com/office/powerpoint/2010/main" val="330840308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1_Title">
    <p:spTree>
      <p:nvGrpSpPr>
        <p:cNvPr id="1" name=""/>
        <p:cNvGrpSpPr/>
        <p:nvPr/>
      </p:nvGrpSpPr>
      <p:grpSpPr>
        <a:xfrm>
          <a:off x="0" y="0"/>
          <a:ext cx="0" cy="0"/>
          <a:chOff x="0" y="0"/>
          <a:chExt cx="0" cy="0"/>
        </a:xfrm>
      </p:grpSpPr>
      <p:pic>
        <p:nvPicPr>
          <p:cNvPr id="3" name="Bilde 5">
            <a:extLst>
              <a:ext uri="{FF2B5EF4-FFF2-40B4-BE49-F238E27FC236}">
                <a16:creationId xmlns:a16="http://schemas.microsoft.com/office/drawing/2014/main" id="{D3EF04F5-5CF7-46AB-8C73-8A4D828A9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hape 13"/>
          <p:cNvSpPr>
            <a:spLocks noGrp="1"/>
          </p:cNvSpPr>
          <p:nvPr>
            <p:ph type="title"/>
          </p:nvPr>
        </p:nvSpPr>
        <p:spPr>
          <a:xfrm>
            <a:off x="1778000" y="11120172"/>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rPr lang="nb-NO"/>
              <a:t>Klikk for å redigere tittelstil</a:t>
            </a:r>
            <a:endParaRPr/>
          </a:p>
        </p:txBody>
      </p:sp>
      <p:sp>
        <p:nvSpPr>
          <p:cNvPr id="4" name="Shape 15">
            <a:extLst>
              <a:ext uri="{FF2B5EF4-FFF2-40B4-BE49-F238E27FC236}">
                <a16:creationId xmlns:a16="http://schemas.microsoft.com/office/drawing/2014/main" id="{6ACE38E6-90AE-45A8-ADFC-6CC6BE5DCA00}"/>
              </a:ext>
            </a:extLst>
          </p:cNvPr>
          <p:cNvSpPr>
            <a:spLocks noGrp="1" noChangeArrowheads="1"/>
          </p:cNvSpPr>
          <p:nvPr>
            <p:ph type="sldNum" sz="quarter" idx="10"/>
          </p:nvPr>
        </p:nvSpPr>
        <p:spPr>
          <a:xfrm>
            <a:off x="22621875" y="12706350"/>
            <a:ext cx="319088" cy="381000"/>
          </a:xfrm>
        </p:spPr>
        <p:txBody>
          <a:bodyPr/>
          <a:lstStyle>
            <a:lvl1pPr>
              <a:defRPr>
                <a:solidFill>
                  <a:srgbClr val="FFFFFF"/>
                </a:solidFill>
              </a:defRPr>
            </a:lvl1pPr>
          </a:lstStyle>
          <a:p>
            <a:fld id="{3FD2227C-C01D-46BB-BB5A-B1A5E8D3FD26}" type="slidenum">
              <a:rPr lang="nb-NO" altLang="nb-NO"/>
              <a:pPr/>
              <a:t>‹#›</a:t>
            </a:fld>
            <a:endParaRPr lang="nb-NO" altLang="nb-NO"/>
          </a:p>
        </p:txBody>
      </p:sp>
    </p:spTree>
    <p:extLst>
      <p:ext uri="{BB962C8B-B14F-4D97-AF65-F5344CB8AC3E}">
        <p14:creationId xmlns:p14="http://schemas.microsoft.com/office/powerpoint/2010/main" val="1681149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4_Title">
    <p:spTree>
      <p:nvGrpSpPr>
        <p:cNvPr id="1" name=""/>
        <p:cNvGrpSpPr/>
        <p:nvPr/>
      </p:nvGrpSpPr>
      <p:grpSpPr>
        <a:xfrm>
          <a:off x="0" y="0"/>
          <a:ext cx="0" cy="0"/>
          <a:chOff x="0" y="0"/>
          <a:chExt cx="0" cy="0"/>
        </a:xfrm>
      </p:grpSpPr>
      <p:pic>
        <p:nvPicPr>
          <p:cNvPr id="3" name="Bilde 5">
            <a:extLst>
              <a:ext uri="{FF2B5EF4-FFF2-40B4-BE49-F238E27FC236}">
                <a16:creationId xmlns:a16="http://schemas.microsoft.com/office/drawing/2014/main" id="{72242476-1AD0-45B9-A497-CA1489231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6">
            <a:extLst>
              <a:ext uri="{FF2B5EF4-FFF2-40B4-BE49-F238E27FC236}">
                <a16:creationId xmlns:a16="http://schemas.microsoft.com/office/drawing/2014/main" id="{A598ACF5-F6C6-4B33-A9EA-2EDDA2410FF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1836063" y="903288"/>
            <a:ext cx="13493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hape 13"/>
          <p:cNvSpPr>
            <a:spLocks noGrp="1"/>
          </p:cNvSpPr>
          <p:nvPr>
            <p:ph type="title"/>
          </p:nvPr>
        </p:nvSpPr>
        <p:spPr>
          <a:xfrm>
            <a:off x="1682750" y="9950817"/>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rPr lang="nb-NO"/>
              <a:t>Klikk for å redigere tittelstil</a:t>
            </a:r>
            <a:endParaRPr/>
          </a:p>
        </p:txBody>
      </p:sp>
      <p:sp>
        <p:nvSpPr>
          <p:cNvPr id="5" name="Shape 15">
            <a:extLst>
              <a:ext uri="{FF2B5EF4-FFF2-40B4-BE49-F238E27FC236}">
                <a16:creationId xmlns:a16="http://schemas.microsoft.com/office/drawing/2014/main" id="{BFC8E558-5FEE-459A-BEB1-E59D3249F7E6}"/>
              </a:ext>
            </a:extLst>
          </p:cNvPr>
          <p:cNvSpPr>
            <a:spLocks noGrp="1" noChangeArrowheads="1"/>
          </p:cNvSpPr>
          <p:nvPr>
            <p:ph type="sldNum" sz="quarter" idx="10"/>
          </p:nvPr>
        </p:nvSpPr>
        <p:spPr>
          <a:xfrm>
            <a:off x="22621875" y="12706350"/>
            <a:ext cx="319088" cy="381000"/>
          </a:xfrm>
        </p:spPr>
        <p:txBody>
          <a:bodyPr/>
          <a:lstStyle>
            <a:lvl1pPr>
              <a:defRPr>
                <a:solidFill>
                  <a:srgbClr val="FFFFFF"/>
                </a:solidFill>
              </a:defRPr>
            </a:lvl1pPr>
          </a:lstStyle>
          <a:p>
            <a:fld id="{6B89AD2D-2AEB-43FE-9B33-47EE47DE6931}" type="slidenum">
              <a:rPr lang="nb-NO" altLang="nb-NO"/>
              <a:pPr/>
              <a:t>‹#›</a:t>
            </a:fld>
            <a:endParaRPr lang="nb-NO" altLang="nb-NO"/>
          </a:p>
        </p:txBody>
      </p:sp>
    </p:spTree>
    <p:extLst>
      <p:ext uri="{BB962C8B-B14F-4D97-AF65-F5344CB8AC3E}">
        <p14:creationId xmlns:p14="http://schemas.microsoft.com/office/powerpoint/2010/main" val="341708207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3" name="Bilde 5">
            <a:extLst>
              <a:ext uri="{FF2B5EF4-FFF2-40B4-BE49-F238E27FC236}">
                <a16:creationId xmlns:a16="http://schemas.microsoft.com/office/drawing/2014/main" id="{7F0BB6F8-26F5-44C6-9E0D-6F0567EE4D0C}"/>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t="10204"/>
          <a:stretch>
            <a:fillRect/>
          </a:stretch>
        </p:blipFill>
        <p:spPr bwMode="auto">
          <a:xfrm>
            <a:off x="-130175" y="-49213"/>
            <a:ext cx="24514175" cy="138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6">
            <a:extLst>
              <a:ext uri="{FF2B5EF4-FFF2-40B4-BE49-F238E27FC236}">
                <a16:creationId xmlns:a16="http://schemas.microsoft.com/office/drawing/2014/main" id="{6692BF93-0442-491D-8BA9-76AD81EDEA43}"/>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201188" y="184150"/>
            <a:ext cx="1350962"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13"/>
          <p:cNvSpPr>
            <a:spLocks noGrp="1"/>
          </p:cNvSpPr>
          <p:nvPr>
            <p:ph type="title"/>
          </p:nvPr>
        </p:nvSpPr>
        <p:spPr>
          <a:xfrm>
            <a:off x="1682750" y="10571304"/>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rPr lang="nb-NO"/>
              <a:t>Klikk for å redigere tittelstil</a:t>
            </a:r>
            <a:endParaRPr/>
          </a:p>
        </p:txBody>
      </p:sp>
      <p:sp>
        <p:nvSpPr>
          <p:cNvPr id="6" name="Plassholder for lysbildenummer 2">
            <a:extLst>
              <a:ext uri="{FF2B5EF4-FFF2-40B4-BE49-F238E27FC236}">
                <a16:creationId xmlns:a16="http://schemas.microsoft.com/office/drawing/2014/main" id="{F8B31CF9-2047-4D00-B6F2-5F4F082A77B3}"/>
              </a:ext>
            </a:extLst>
          </p:cNvPr>
          <p:cNvSpPr>
            <a:spLocks noGrp="1" noChangeArrowheads="1"/>
          </p:cNvSpPr>
          <p:nvPr>
            <p:ph type="sldNum" sz="quarter" idx="10"/>
          </p:nvPr>
        </p:nvSpPr>
        <p:spPr/>
        <p:txBody>
          <a:bodyPr/>
          <a:lstStyle>
            <a:lvl1pPr>
              <a:defRPr/>
            </a:lvl1pPr>
          </a:lstStyle>
          <a:p>
            <a:fld id="{AE61F483-D15D-40F1-8568-E80BC3A7C517}" type="slidenum">
              <a:rPr lang="nb-NO" altLang="nb-NO"/>
              <a:pPr/>
              <a:t>‹#›</a:t>
            </a:fld>
            <a:endParaRPr lang="nb-NO" altLang="nb-NO"/>
          </a:p>
        </p:txBody>
      </p:sp>
    </p:spTree>
    <p:extLst>
      <p:ext uri="{BB962C8B-B14F-4D97-AF65-F5344CB8AC3E}">
        <p14:creationId xmlns:p14="http://schemas.microsoft.com/office/powerpoint/2010/main" val="189037557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Egendefinert oppsett">
    <p:bg>
      <p:bgPr>
        <a:gradFill rotWithShape="0">
          <a:gsLst>
            <a:gs pos="0">
              <a:srgbClr val="D94A94"/>
            </a:gs>
            <a:gs pos="28000">
              <a:srgbClr val="D94A94"/>
            </a:gs>
            <a:gs pos="100000">
              <a:schemeClr val="tx2"/>
            </a:gs>
          </a:gsLst>
          <a:lin ang="18900000" scaled="1"/>
        </a:gradFill>
        <a:effectLst/>
      </p:bgPr>
    </p:bg>
    <p:spTree>
      <p:nvGrpSpPr>
        <p:cNvPr id="1" name=""/>
        <p:cNvGrpSpPr/>
        <p:nvPr/>
      </p:nvGrpSpPr>
      <p:grpSpPr>
        <a:xfrm>
          <a:off x="0" y="0"/>
          <a:ext cx="0" cy="0"/>
          <a:chOff x="0" y="0"/>
          <a:chExt cx="0" cy="0"/>
        </a:xfrm>
      </p:grpSpPr>
      <p:sp>
        <p:nvSpPr>
          <p:cNvPr id="6" name="Plassholder for tekst 5"/>
          <p:cNvSpPr>
            <a:spLocks noGrp="1"/>
          </p:cNvSpPr>
          <p:nvPr>
            <p:ph type="body" sz="quarter" idx="10" hasCustomPrompt="1"/>
          </p:nvPr>
        </p:nvSpPr>
        <p:spPr>
          <a:xfrm>
            <a:off x="1204051" y="7616757"/>
            <a:ext cx="12995275" cy="2559050"/>
          </a:xfrm>
          <a:prstGeom prst="rect">
            <a:avLst/>
          </a:prstGeom>
        </p:spPr>
        <p:txBody>
          <a:bodyPr>
            <a:normAutofit/>
          </a:bodyPr>
          <a:lstStyle>
            <a:lvl1pPr marL="0" indent="0">
              <a:buNone/>
              <a:defRPr lang="nb-NO" sz="6000" b="1">
                <a:solidFill>
                  <a:schemeClr val="bg1"/>
                </a:solidFill>
                <a:latin typeface="Arial" panose="020B0604020202020204" pitchFamily="34" charset="0"/>
                <a:ea typeface="Arial" panose="020B0604020202020204" pitchFamily="34" charset="0"/>
                <a:cs typeface="Arial" panose="020B0604020202020204" pitchFamily="34" charset="0"/>
                <a:sym typeface="HurmeGeometricSans3 Light"/>
              </a:defRPr>
            </a:lvl1pPr>
          </a:lstStyle>
          <a:p>
            <a:pPr marL="0" lvl="0" indent="0" algn="l" defTabSz="825500" rtl="0" eaLnBrk="1" fontAlgn="base" hangingPunct="1">
              <a:spcBef>
                <a:spcPts val="1800"/>
              </a:spcBef>
              <a:spcAft>
                <a:spcPts val="600"/>
              </a:spcAft>
              <a:buClr>
                <a:srgbClr val="3D4A9A"/>
              </a:buClr>
              <a:buSzPct val="150000"/>
              <a:buFont typeface="Arial" panose="020B0604020202020204" pitchFamily="34" charset="0"/>
              <a:buNone/>
            </a:pPr>
            <a:r>
              <a:rPr lang="nb-NO"/>
              <a:t>Klikk for å redigere tekststil</a:t>
            </a:r>
          </a:p>
        </p:txBody>
      </p:sp>
      <p:pic>
        <p:nvPicPr>
          <p:cNvPr id="4" name="Bilde 4">
            <a:extLst>
              <a:ext uri="{FF2B5EF4-FFF2-40B4-BE49-F238E27FC236}">
                <a16:creationId xmlns:a16="http://schemas.microsoft.com/office/drawing/2014/main" id="{F8A24CDE-39BF-4DA6-A15E-FA3E0B9A296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2592439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Egendefinert oppsett">
    <p:bg>
      <p:bgPr>
        <a:gradFill flip="none" rotWithShape="1">
          <a:gsLst>
            <a:gs pos="0">
              <a:srgbClr val="D3DA47"/>
            </a:gs>
            <a:gs pos="85001">
              <a:srgbClr val="52AAE0"/>
            </a:gs>
            <a:gs pos="100000">
              <a:srgbClr val="52AAE0"/>
            </a:gs>
          </a:gsLst>
          <a:lin ang="8100000" scaled="1"/>
          <a:tileRect/>
        </a:gradFill>
        <a:effectLst/>
      </p:bgPr>
    </p:bg>
    <p:spTree>
      <p:nvGrpSpPr>
        <p:cNvPr id="1" name=""/>
        <p:cNvGrpSpPr/>
        <p:nvPr/>
      </p:nvGrpSpPr>
      <p:grpSpPr>
        <a:xfrm>
          <a:off x="0" y="0"/>
          <a:ext cx="0" cy="0"/>
          <a:chOff x="0" y="0"/>
          <a:chExt cx="0" cy="0"/>
        </a:xfrm>
      </p:grpSpPr>
      <p:sp>
        <p:nvSpPr>
          <p:cNvPr id="6" name="Plassholder for tekst 5"/>
          <p:cNvSpPr>
            <a:spLocks noGrp="1"/>
          </p:cNvSpPr>
          <p:nvPr>
            <p:ph type="body" sz="quarter" idx="10" hasCustomPrompt="1"/>
          </p:nvPr>
        </p:nvSpPr>
        <p:spPr>
          <a:xfrm>
            <a:off x="1204051" y="7616757"/>
            <a:ext cx="12995275" cy="2559050"/>
          </a:xfrm>
          <a:prstGeom prst="rect">
            <a:avLst/>
          </a:prstGeom>
        </p:spPr>
        <p:txBody>
          <a:bodyPr>
            <a:normAutofit/>
          </a:bodyPr>
          <a:lstStyle>
            <a:lvl1pPr marL="0" indent="0">
              <a:buNone/>
              <a:defRPr lang="nb-NO" sz="6000" b="1">
                <a:solidFill>
                  <a:schemeClr val="bg1"/>
                </a:solidFill>
                <a:latin typeface="Arial" panose="020B0604020202020204" pitchFamily="34" charset="0"/>
                <a:ea typeface="Arial" panose="020B0604020202020204" pitchFamily="34" charset="0"/>
                <a:cs typeface="Arial" panose="020B0604020202020204" pitchFamily="34" charset="0"/>
                <a:sym typeface="HurmeGeometricSans3 Light"/>
              </a:defRPr>
            </a:lvl1pPr>
          </a:lstStyle>
          <a:p>
            <a:pPr marL="0" lvl="0" indent="0" algn="l" defTabSz="825500" rtl="0" eaLnBrk="1" fontAlgn="base" hangingPunct="1">
              <a:spcBef>
                <a:spcPts val="1800"/>
              </a:spcBef>
              <a:spcAft>
                <a:spcPts val="600"/>
              </a:spcAft>
              <a:buClr>
                <a:srgbClr val="3D4A9A"/>
              </a:buClr>
              <a:buSzPct val="150000"/>
              <a:buFont typeface="Arial" panose="020B0604020202020204" pitchFamily="34" charset="0"/>
              <a:buNone/>
            </a:pPr>
            <a:r>
              <a:rPr lang="nb-NO"/>
              <a:t>Klikk for å redigere tekststil</a:t>
            </a:r>
          </a:p>
        </p:txBody>
      </p:sp>
      <p:pic>
        <p:nvPicPr>
          <p:cNvPr id="4" name="Bilde 4">
            <a:extLst>
              <a:ext uri="{FF2B5EF4-FFF2-40B4-BE49-F238E27FC236}">
                <a16:creationId xmlns:a16="http://schemas.microsoft.com/office/drawing/2014/main" id="{60CB59D6-8F6F-4320-8A50-6550EAC2127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3496476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Egendefinert oppsett">
    <p:bg>
      <p:bgPr>
        <a:gradFill rotWithShape="0">
          <a:gsLst>
            <a:gs pos="0">
              <a:srgbClr val="D3DA47"/>
            </a:gs>
            <a:gs pos="85001">
              <a:srgbClr val="52AAE0"/>
            </a:gs>
            <a:gs pos="100000">
              <a:srgbClr val="52AAE0"/>
            </a:gs>
          </a:gsLst>
          <a:lin ang="18900000" scaled="1"/>
        </a:gradFill>
        <a:effectLst/>
      </p:bgPr>
    </p:bg>
    <p:spTree>
      <p:nvGrpSpPr>
        <p:cNvPr id="1" name=""/>
        <p:cNvGrpSpPr/>
        <p:nvPr/>
      </p:nvGrpSpPr>
      <p:grpSpPr>
        <a:xfrm>
          <a:off x="0" y="0"/>
          <a:ext cx="0" cy="0"/>
          <a:chOff x="0" y="0"/>
          <a:chExt cx="0" cy="0"/>
        </a:xfrm>
      </p:grpSpPr>
      <p:pic>
        <p:nvPicPr>
          <p:cNvPr id="4" name="Bilde 4">
            <a:extLst>
              <a:ext uri="{FF2B5EF4-FFF2-40B4-BE49-F238E27FC236}">
                <a16:creationId xmlns:a16="http://schemas.microsoft.com/office/drawing/2014/main" id="{60CB59D6-8F6F-4320-8A50-6550EAC2127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
        <p:nvSpPr>
          <p:cNvPr id="7" name="Plassholder for tekst 5">
            <a:extLst>
              <a:ext uri="{FF2B5EF4-FFF2-40B4-BE49-F238E27FC236}">
                <a16:creationId xmlns:a16="http://schemas.microsoft.com/office/drawing/2014/main" id="{EED2ED7B-AE32-4D61-BAD8-3D429D3265DA}"/>
              </a:ext>
            </a:extLst>
          </p:cNvPr>
          <p:cNvSpPr>
            <a:spLocks noGrp="1"/>
          </p:cNvSpPr>
          <p:nvPr>
            <p:ph type="body" sz="quarter" idx="10" hasCustomPrompt="1"/>
          </p:nvPr>
        </p:nvSpPr>
        <p:spPr>
          <a:xfrm>
            <a:off x="1204051" y="7616757"/>
            <a:ext cx="12995275" cy="2559050"/>
          </a:xfrm>
          <a:prstGeom prst="rect">
            <a:avLst/>
          </a:prstGeom>
        </p:spPr>
        <p:txBody>
          <a:bodyPr>
            <a:normAutofit/>
          </a:bodyPr>
          <a:lstStyle>
            <a:lvl1pPr marL="0" indent="0">
              <a:buNone/>
              <a:defRPr lang="nb-NO" sz="6000" b="1">
                <a:solidFill>
                  <a:schemeClr val="bg1"/>
                </a:solidFill>
                <a:latin typeface="Arial" panose="020B0604020202020204" pitchFamily="34" charset="0"/>
                <a:ea typeface="Arial" panose="020B0604020202020204" pitchFamily="34" charset="0"/>
                <a:cs typeface="Arial" panose="020B0604020202020204" pitchFamily="34" charset="0"/>
                <a:sym typeface="HurmeGeometricSans3 Light"/>
              </a:defRPr>
            </a:lvl1pPr>
          </a:lstStyle>
          <a:p>
            <a:pPr marL="0" lvl="0" indent="0" algn="l" defTabSz="825500" rtl="0" eaLnBrk="1" fontAlgn="base" hangingPunct="1">
              <a:spcBef>
                <a:spcPts val="1800"/>
              </a:spcBef>
              <a:spcAft>
                <a:spcPts val="600"/>
              </a:spcAft>
              <a:buClr>
                <a:srgbClr val="3D4A9A"/>
              </a:buClr>
              <a:buSzPct val="150000"/>
              <a:buFont typeface="Arial" panose="020B0604020202020204" pitchFamily="34" charset="0"/>
              <a:buNone/>
            </a:pPr>
            <a:r>
              <a:rPr lang="nb-NO"/>
              <a:t>Klikk for å redigere tekststil</a:t>
            </a:r>
          </a:p>
        </p:txBody>
      </p:sp>
    </p:spTree>
    <p:extLst>
      <p:ext uri="{BB962C8B-B14F-4D97-AF65-F5344CB8AC3E}">
        <p14:creationId xmlns:p14="http://schemas.microsoft.com/office/powerpoint/2010/main" val="220351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Egendefinert oppsett">
    <p:bg>
      <p:bgPr>
        <a:gradFill flip="none" rotWithShape="1">
          <a:gsLst>
            <a:gs pos="0">
              <a:srgbClr val="DD5699"/>
            </a:gs>
            <a:gs pos="100000">
              <a:srgbClr val="60C3DB"/>
            </a:gs>
          </a:gsLst>
          <a:lin ang="18900000" scaled="1"/>
          <a:tileRect/>
        </a:gradFill>
        <a:effectLst/>
      </p:bgPr>
    </p:bg>
    <p:spTree>
      <p:nvGrpSpPr>
        <p:cNvPr id="1" name=""/>
        <p:cNvGrpSpPr/>
        <p:nvPr/>
      </p:nvGrpSpPr>
      <p:grpSpPr>
        <a:xfrm>
          <a:off x="0" y="0"/>
          <a:ext cx="0" cy="0"/>
          <a:chOff x="0" y="0"/>
          <a:chExt cx="0" cy="0"/>
        </a:xfrm>
      </p:grpSpPr>
      <p:sp>
        <p:nvSpPr>
          <p:cNvPr id="6" name="Plassholder for tekst 5"/>
          <p:cNvSpPr>
            <a:spLocks noGrp="1"/>
          </p:cNvSpPr>
          <p:nvPr>
            <p:ph type="body" sz="quarter" idx="10" hasCustomPrompt="1"/>
          </p:nvPr>
        </p:nvSpPr>
        <p:spPr>
          <a:xfrm>
            <a:off x="1204051" y="7616757"/>
            <a:ext cx="12995275" cy="2559050"/>
          </a:xfrm>
          <a:prstGeom prst="rect">
            <a:avLst/>
          </a:prstGeom>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marL="0" lvl="0" indent="0" algn="l" defTabSz="825500" rtl="0" eaLnBrk="1" fontAlgn="base" hangingPunct="1">
              <a:spcBef>
                <a:spcPts val="1800"/>
              </a:spcBef>
              <a:spcAft>
                <a:spcPts val="600"/>
              </a:spcAft>
              <a:buClr>
                <a:srgbClr val="3D4A9A"/>
              </a:buClr>
              <a:buSzPct val="150000"/>
              <a:buFont typeface="Arial" panose="020B0604020202020204" pitchFamily="34" charset="0"/>
              <a:buNone/>
            </a:pPr>
            <a:r>
              <a:rPr lang="nb-NO"/>
              <a:t>Klikk for å redigere tekststil</a:t>
            </a:r>
          </a:p>
        </p:txBody>
      </p:sp>
      <p:pic>
        <p:nvPicPr>
          <p:cNvPr id="5" name="Bilde 6">
            <a:extLst>
              <a:ext uri="{FF2B5EF4-FFF2-40B4-BE49-F238E27FC236}">
                <a16:creationId xmlns:a16="http://schemas.microsoft.com/office/drawing/2014/main" id="{6E0DAB52-262B-4DC6-A827-2EE5023E7272}"/>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06488" y="658813"/>
            <a:ext cx="135096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706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Egendefinert oppsett">
    <p:bg>
      <p:bgPr>
        <a:gradFill flip="none" rotWithShape="1">
          <a:gsLst>
            <a:gs pos="89000">
              <a:srgbClr val="3D4A9A"/>
            </a:gs>
            <a:gs pos="0">
              <a:srgbClr val="A0C2CF"/>
            </a:gs>
          </a:gsLst>
          <a:lin ang="8100000" scaled="1"/>
          <a:tileRect/>
        </a:gradFill>
        <a:effectLst/>
      </p:bgPr>
    </p:bg>
    <p:spTree>
      <p:nvGrpSpPr>
        <p:cNvPr id="1" name=""/>
        <p:cNvGrpSpPr/>
        <p:nvPr/>
      </p:nvGrpSpPr>
      <p:grpSpPr>
        <a:xfrm>
          <a:off x="0" y="0"/>
          <a:ext cx="0" cy="0"/>
          <a:chOff x="0" y="0"/>
          <a:chExt cx="0" cy="0"/>
        </a:xfrm>
      </p:grpSpPr>
      <p:sp>
        <p:nvSpPr>
          <p:cNvPr id="6" name="Plassholder for tekst 5"/>
          <p:cNvSpPr>
            <a:spLocks noGrp="1"/>
          </p:cNvSpPr>
          <p:nvPr>
            <p:ph type="body" sz="quarter" idx="10" hasCustomPrompt="1"/>
          </p:nvPr>
        </p:nvSpPr>
        <p:spPr>
          <a:xfrm>
            <a:off x="1204051" y="7616757"/>
            <a:ext cx="12995275" cy="2559050"/>
          </a:xfrm>
          <a:prstGeom prst="rect">
            <a:avLst/>
          </a:prstGeom>
        </p:spPr>
        <p:txBody>
          <a:bodyPr>
            <a:normAutofit/>
          </a:bodyPr>
          <a:lstStyle>
            <a:lvl1pPr marL="0" indent="0">
              <a:buNone/>
              <a:defRPr lang="nb-NO" sz="6000" b="1" dirty="0">
                <a:solidFill>
                  <a:schemeClr val="bg1"/>
                </a:solidFill>
                <a:latin typeface="Arial" panose="020B0604020202020204" pitchFamily="34" charset="0"/>
                <a:ea typeface="Arial" panose="020B0604020202020204" pitchFamily="34" charset="0"/>
                <a:cs typeface="Arial" panose="020B0604020202020204" pitchFamily="34" charset="0"/>
                <a:sym typeface="HurmeGeometricSans3 Light"/>
              </a:defRPr>
            </a:lvl1pPr>
          </a:lstStyle>
          <a:p>
            <a:pPr marL="0" lvl="0" indent="0" algn="l" defTabSz="825500" rtl="0" eaLnBrk="1" fontAlgn="base" hangingPunct="1">
              <a:spcBef>
                <a:spcPts val="1800"/>
              </a:spcBef>
              <a:spcAft>
                <a:spcPts val="600"/>
              </a:spcAft>
              <a:buClr>
                <a:srgbClr val="3D4A9A"/>
              </a:buClr>
              <a:buSzPct val="150000"/>
              <a:buFont typeface="Arial" panose="020B0604020202020204" pitchFamily="34" charset="0"/>
              <a:buNone/>
            </a:pPr>
            <a:r>
              <a:rPr lang="nb-NO"/>
              <a:t>Klikk for å redigere tekststil</a:t>
            </a:r>
          </a:p>
        </p:txBody>
      </p:sp>
      <p:pic>
        <p:nvPicPr>
          <p:cNvPr id="4" name="Bilde 4">
            <a:extLst>
              <a:ext uri="{FF2B5EF4-FFF2-40B4-BE49-F238E27FC236}">
                <a16:creationId xmlns:a16="http://schemas.microsoft.com/office/drawing/2014/main" id="{FD192805-F5A7-4C22-937D-9963950FC0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2190479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5_Title">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4384000" cy="13716000"/>
          </a:xfrm>
          <a:prstGeom prst="rect">
            <a:avLst/>
          </a:prstGeom>
        </p:spPr>
      </p:pic>
      <p:sp>
        <p:nvSpPr>
          <p:cNvPr id="13" name="Shape 13"/>
          <p:cNvSpPr>
            <a:spLocks noGrp="1"/>
          </p:cNvSpPr>
          <p:nvPr>
            <p:ph type="title"/>
          </p:nvPr>
        </p:nvSpPr>
        <p:spPr>
          <a:xfrm>
            <a:off x="1682750" y="9852846"/>
            <a:ext cx="20828000" cy="2148655"/>
          </a:xfrm>
          <a:prstGeom prst="rect">
            <a:avLst/>
          </a:prstGeom>
        </p:spPr>
        <p:txBody>
          <a:bodyPr/>
          <a:lstStyle>
            <a:lvl1pPr algn="ctr">
              <a:defRPr sz="8000">
                <a:solidFill>
                  <a:schemeClr val="bg1"/>
                </a:solidFill>
                <a:latin typeface="Arial" panose="020B0604020202020204" pitchFamily="34" charset="0"/>
                <a:cs typeface="Arial" panose="020B0604020202020204" pitchFamily="34" charset="0"/>
              </a:defRPr>
            </a:lvl1pPr>
          </a:lstStyle>
          <a:p>
            <a:r>
              <a:t>Title Text</a:t>
            </a:r>
          </a:p>
        </p:txBody>
      </p:sp>
      <p:pic>
        <p:nvPicPr>
          <p:cNvPr id="5" name="Bild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3361152273"/>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9_Egendefinert oppsett">
    <p:bg>
      <p:bgPr>
        <a:gradFill flip="none" rotWithShape="1">
          <a:gsLst>
            <a:gs pos="100000">
              <a:srgbClr val="3D4A9A"/>
            </a:gs>
            <a:gs pos="0">
              <a:srgbClr val="A0C2CF"/>
            </a:gs>
          </a:gsLst>
          <a:lin ang="8100000" scaled="1"/>
          <a:tileRect/>
        </a:gradFill>
        <a:effectLst/>
      </p:bgPr>
    </p:bg>
    <p:spTree>
      <p:nvGrpSpPr>
        <p:cNvPr id="1" name=""/>
        <p:cNvGrpSpPr/>
        <p:nvPr/>
      </p:nvGrpSpPr>
      <p:grpSpPr>
        <a:xfrm>
          <a:off x="0" y="0"/>
          <a:ext cx="0" cy="0"/>
          <a:chOff x="0" y="0"/>
          <a:chExt cx="0" cy="0"/>
        </a:xfrm>
      </p:grpSpPr>
      <p:pic>
        <p:nvPicPr>
          <p:cNvPr id="4" name="Bilde 4">
            <a:extLst>
              <a:ext uri="{FF2B5EF4-FFF2-40B4-BE49-F238E27FC236}">
                <a16:creationId xmlns:a16="http://schemas.microsoft.com/office/drawing/2014/main" id="{FD192805-F5A7-4C22-937D-9963950FC0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
        <p:nvSpPr>
          <p:cNvPr id="5" name="Plassholder for tekst 5">
            <a:extLst>
              <a:ext uri="{FF2B5EF4-FFF2-40B4-BE49-F238E27FC236}">
                <a16:creationId xmlns:a16="http://schemas.microsoft.com/office/drawing/2014/main" id="{D032B26D-C2FA-4445-BB82-48760FBF504D}"/>
              </a:ext>
            </a:extLst>
          </p:cNvPr>
          <p:cNvSpPr>
            <a:spLocks noGrp="1"/>
          </p:cNvSpPr>
          <p:nvPr>
            <p:ph type="body" sz="quarter" idx="10" hasCustomPrompt="1"/>
          </p:nvPr>
        </p:nvSpPr>
        <p:spPr>
          <a:xfrm>
            <a:off x="1204051" y="7616757"/>
            <a:ext cx="12995275" cy="2559050"/>
          </a:xfrm>
          <a:prstGeom prst="rect">
            <a:avLst/>
          </a:prstGeom>
        </p:spPr>
        <p:txBody>
          <a:bodyPr>
            <a:normAutofit/>
          </a:bodyPr>
          <a:lstStyle>
            <a:lvl1pPr marL="0" indent="0">
              <a:buNone/>
              <a:defRPr lang="nb-NO" sz="6000" b="1" dirty="0">
                <a:solidFill>
                  <a:schemeClr val="bg1"/>
                </a:solidFill>
                <a:latin typeface="Arial" panose="020B0604020202020204" pitchFamily="34" charset="0"/>
                <a:ea typeface="Arial" panose="020B0604020202020204" pitchFamily="34" charset="0"/>
                <a:cs typeface="Arial" panose="020B0604020202020204" pitchFamily="34" charset="0"/>
                <a:sym typeface="HurmeGeometricSans3 Light"/>
              </a:defRPr>
            </a:lvl1pPr>
          </a:lstStyle>
          <a:p>
            <a:pPr marL="0" lvl="0" indent="0" algn="l" defTabSz="825500" rtl="0" eaLnBrk="1" fontAlgn="base" hangingPunct="1">
              <a:spcBef>
                <a:spcPts val="1800"/>
              </a:spcBef>
              <a:spcAft>
                <a:spcPts val="600"/>
              </a:spcAft>
              <a:buClr>
                <a:srgbClr val="3D4A9A"/>
              </a:buClr>
              <a:buSzPct val="150000"/>
              <a:buFont typeface="Arial" panose="020B0604020202020204" pitchFamily="34" charset="0"/>
              <a:buNone/>
            </a:pPr>
            <a:r>
              <a:rPr lang="nb-NO"/>
              <a:t>Klikk for å redigere tekststil</a:t>
            </a:r>
          </a:p>
        </p:txBody>
      </p:sp>
    </p:spTree>
    <p:extLst>
      <p:ext uri="{BB962C8B-B14F-4D97-AF65-F5344CB8AC3E}">
        <p14:creationId xmlns:p14="http://schemas.microsoft.com/office/powerpoint/2010/main" val="4109896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8_Egendefinert oppsett">
    <p:bg>
      <p:bgPr>
        <a:gradFill flip="none" rotWithShape="1">
          <a:gsLst>
            <a:gs pos="0">
              <a:srgbClr val="FBD69F"/>
            </a:gs>
            <a:gs pos="22000">
              <a:srgbClr val="AFD7D6"/>
            </a:gs>
            <a:gs pos="85001">
              <a:srgbClr val="175982"/>
            </a:gs>
            <a:gs pos="100000">
              <a:srgbClr val="175982"/>
            </a:gs>
          </a:gsLst>
          <a:lin ang="8100000" scaled="1"/>
          <a:tileRect/>
        </a:gradFill>
        <a:effectLst/>
      </p:bgPr>
    </p:bg>
    <p:spTree>
      <p:nvGrpSpPr>
        <p:cNvPr id="1" name=""/>
        <p:cNvGrpSpPr/>
        <p:nvPr/>
      </p:nvGrpSpPr>
      <p:grpSpPr>
        <a:xfrm>
          <a:off x="0" y="0"/>
          <a:ext cx="0" cy="0"/>
          <a:chOff x="0" y="0"/>
          <a:chExt cx="0" cy="0"/>
        </a:xfrm>
      </p:grpSpPr>
      <p:sp>
        <p:nvSpPr>
          <p:cNvPr id="6" name="Plassholder for tekst 5"/>
          <p:cNvSpPr>
            <a:spLocks noGrp="1"/>
          </p:cNvSpPr>
          <p:nvPr>
            <p:ph type="body" sz="quarter" idx="10" hasCustomPrompt="1"/>
          </p:nvPr>
        </p:nvSpPr>
        <p:spPr>
          <a:xfrm>
            <a:off x="1204051" y="7616757"/>
            <a:ext cx="12995275" cy="2559050"/>
          </a:xfrm>
          <a:prstGeom prst="rect">
            <a:avLst/>
          </a:prstGeom>
        </p:spPr>
        <p:txBody>
          <a:bodyPr>
            <a:normAutofit/>
          </a:bodyPr>
          <a:lstStyle>
            <a:lvl1pPr marL="0" indent="0">
              <a:buNone/>
              <a:defRPr lang="nb-NO" sz="6000" b="1" dirty="0">
                <a:solidFill>
                  <a:schemeClr val="bg1"/>
                </a:solidFill>
                <a:latin typeface="Arial" panose="020B0604020202020204" pitchFamily="34" charset="0"/>
                <a:ea typeface="Arial" panose="020B0604020202020204" pitchFamily="34" charset="0"/>
                <a:cs typeface="Arial" panose="020B0604020202020204" pitchFamily="34" charset="0"/>
                <a:sym typeface="HurmeGeometricSans3 Light"/>
              </a:defRPr>
            </a:lvl1pPr>
          </a:lstStyle>
          <a:p>
            <a:pPr marL="0" lvl="0" indent="0" algn="l" defTabSz="825500" rtl="0" eaLnBrk="1" fontAlgn="base" hangingPunct="1">
              <a:spcBef>
                <a:spcPts val="1800"/>
              </a:spcBef>
              <a:spcAft>
                <a:spcPts val="600"/>
              </a:spcAft>
              <a:buClr>
                <a:srgbClr val="3D4A9A"/>
              </a:buClr>
              <a:buSzPct val="150000"/>
              <a:buFont typeface="Arial" panose="020B0604020202020204" pitchFamily="34" charset="0"/>
              <a:buNone/>
            </a:pPr>
            <a:r>
              <a:rPr lang="nb-NO"/>
              <a:t>Klikk for å redigere tekststil</a:t>
            </a:r>
          </a:p>
        </p:txBody>
      </p:sp>
      <p:pic>
        <p:nvPicPr>
          <p:cNvPr id="4" name="Bilde 4">
            <a:extLst>
              <a:ext uri="{FF2B5EF4-FFF2-40B4-BE49-F238E27FC236}">
                <a16:creationId xmlns:a16="http://schemas.microsoft.com/office/drawing/2014/main" id="{FD192805-F5A7-4C22-937D-9963950FC0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3894327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0_Egendefinert oppsett">
    <p:bg>
      <p:bgPr>
        <a:gradFill flip="none" rotWithShape="1">
          <a:gsLst>
            <a:gs pos="0">
              <a:srgbClr val="FCC66E"/>
            </a:gs>
            <a:gs pos="85001">
              <a:srgbClr val="D94A94"/>
            </a:gs>
            <a:gs pos="100000">
              <a:schemeClr val="bg2"/>
            </a:gs>
          </a:gsLst>
          <a:lin ang="8100000" scaled="1"/>
          <a:tileRect/>
        </a:gradFill>
        <a:effectLst/>
      </p:bgPr>
    </p:bg>
    <p:spTree>
      <p:nvGrpSpPr>
        <p:cNvPr id="1" name=""/>
        <p:cNvGrpSpPr/>
        <p:nvPr/>
      </p:nvGrpSpPr>
      <p:grpSpPr>
        <a:xfrm>
          <a:off x="0" y="0"/>
          <a:ext cx="0" cy="0"/>
          <a:chOff x="0" y="0"/>
          <a:chExt cx="0" cy="0"/>
        </a:xfrm>
      </p:grpSpPr>
      <p:sp>
        <p:nvSpPr>
          <p:cNvPr id="6" name="Plassholder for tekst 5"/>
          <p:cNvSpPr>
            <a:spLocks noGrp="1"/>
          </p:cNvSpPr>
          <p:nvPr>
            <p:ph type="body" sz="quarter" idx="10" hasCustomPrompt="1"/>
          </p:nvPr>
        </p:nvSpPr>
        <p:spPr>
          <a:xfrm>
            <a:off x="1204051" y="7616757"/>
            <a:ext cx="12995275" cy="2559050"/>
          </a:xfrm>
          <a:prstGeom prst="rect">
            <a:avLst/>
          </a:prstGeom>
        </p:spPr>
        <p:txBody>
          <a:bodyPr>
            <a:normAutofit/>
          </a:bodyPr>
          <a:lstStyle>
            <a:lvl1pPr marL="0" indent="0">
              <a:buNone/>
              <a:defRPr lang="nb-NO" sz="6000" b="1" dirty="0">
                <a:solidFill>
                  <a:schemeClr val="bg1"/>
                </a:solidFill>
                <a:latin typeface="Arial" panose="020B0604020202020204" pitchFamily="34" charset="0"/>
                <a:ea typeface="Arial" panose="020B0604020202020204" pitchFamily="34" charset="0"/>
                <a:cs typeface="Arial" panose="020B0604020202020204" pitchFamily="34" charset="0"/>
                <a:sym typeface="HurmeGeometricSans3 Light"/>
              </a:defRPr>
            </a:lvl1pPr>
          </a:lstStyle>
          <a:p>
            <a:pPr marL="0" lvl="0" indent="0" algn="l" defTabSz="825500" rtl="0" eaLnBrk="1" fontAlgn="base" hangingPunct="1">
              <a:spcBef>
                <a:spcPts val="1800"/>
              </a:spcBef>
              <a:spcAft>
                <a:spcPts val="600"/>
              </a:spcAft>
              <a:buClr>
                <a:srgbClr val="3D4A9A"/>
              </a:buClr>
              <a:buSzPct val="150000"/>
              <a:buFont typeface="Arial" panose="020B0604020202020204" pitchFamily="34" charset="0"/>
              <a:buNone/>
            </a:pPr>
            <a:r>
              <a:rPr lang="nb-NO"/>
              <a:t>Klikk for å redigere tekststil</a:t>
            </a:r>
          </a:p>
        </p:txBody>
      </p:sp>
      <p:pic>
        <p:nvPicPr>
          <p:cNvPr id="4" name="Bilde 4">
            <a:extLst>
              <a:ext uri="{FF2B5EF4-FFF2-40B4-BE49-F238E27FC236}">
                <a16:creationId xmlns:a16="http://schemas.microsoft.com/office/drawing/2014/main" id="{9CA57EAE-CB4A-4D8B-A7CF-0A08BB4C27A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254878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6_Title">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24384002" cy="13716001"/>
          </a:xfrm>
          <a:prstGeom prst="rect">
            <a:avLst/>
          </a:prstGeom>
        </p:spPr>
      </p:pic>
      <p:sp>
        <p:nvSpPr>
          <p:cNvPr id="13" name="Shape 13"/>
          <p:cNvSpPr>
            <a:spLocks noGrp="1"/>
          </p:cNvSpPr>
          <p:nvPr>
            <p:ph type="title"/>
          </p:nvPr>
        </p:nvSpPr>
        <p:spPr>
          <a:xfrm>
            <a:off x="1682750" y="9852846"/>
            <a:ext cx="20828000" cy="2148655"/>
          </a:xfrm>
          <a:prstGeom prst="rect">
            <a:avLst/>
          </a:prstGeom>
        </p:spPr>
        <p:txBody>
          <a:bodyPr/>
          <a:lstStyle>
            <a:lvl1pPr algn="ctr">
              <a:defRPr sz="8000">
                <a:solidFill>
                  <a:schemeClr val="bg1"/>
                </a:solidFill>
                <a:latin typeface="Arial" panose="020B0604020202020204" pitchFamily="34" charset="0"/>
                <a:cs typeface="Arial" panose="020B0604020202020204" pitchFamily="34" charset="0"/>
              </a:defRPr>
            </a:lvl1pPr>
          </a:lstStyle>
          <a:p>
            <a:r>
              <a:t>Title Text</a:t>
            </a:r>
          </a:p>
        </p:txBody>
      </p:sp>
      <p:pic>
        <p:nvPicPr>
          <p:cNvPr id="5" name="Bild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208217203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4_Title">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24384002" cy="13716001"/>
          </a:xfrm>
          <a:prstGeom prst="rect">
            <a:avLst/>
          </a:prstGeom>
        </p:spPr>
      </p:pic>
      <p:sp>
        <p:nvSpPr>
          <p:cNvPr id="13" name="Shape 13"/>
          <p:cNvSpPr>
            <a:spLocks noGrp="1"/>
          </p:cNvSpPr>
          <p:nvPr>
            <p:ph type="title"/>
          </p:nvPr>
        </p:nvSpPr>
        <p:spPr>
          <a:xfrm>
            <a:off x="1682750" y="9950817"/>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t>Title Text</a:t>
            </a:r>
          </a:p>
        </p:txBody>
      </p:sp>
      <p:pic>
        <p:nvPicPr>
          <p:cNvPr id="5" name="Bild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1835616" y="903178"/>
            <a:ext cx="1350267" cy="1356363"/>
          </a:xfrm>
          <a:prstGeom prst="rect">
            <a:avLst/>
          </a:prstGeom>
        </p:spPr>
      </p:pic>
    </p:spTree>
    <p:extLst>
      <p:ext uri="{BB962C8B-B14F-4D97-AF65-F5344CB8AC3E}">
        <p14:creationId xmlns:p14="http://schemas.microsoft.com/office/powerpoint/2010/main" val="101088467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p:cNvPicPr>
            <a:picLocks noChangeAspect="1"/>
          </p:cNvPicPr>
          <p:nvPr userDrawn="1"/>
        </p:nvPicPr>
        <p:blipFill rotWithShape="1">
          <a:blip r:embed="rId2" cstate="screen">
            <a:extLst>
              <a:ext uri="{28A0092B-C50C-407E-A947-70E740481C1C}">
                <a14:useLocalDpi xmlns:a14="http://schemas.microsoft.com/office/drawing/2010/main" val="0"/>
              </a:ext>
            </a:extLst>
          </a:blip>
          <a:srcRect t="10203"/>
          <a:stretch/>
        </p:blipFill>
        <p:spPr>
          <a:xfrm>
            <a:off x="-130629" y="-48986"/>
            <a:ext cx="24514629" cy="13847156"/>
          </a:xfrm>
          <a:prstGeom prst="rect">
            <a:avLst/>
          </a:prstGeom>
        </p:spPr>
      </p:pic>
      <p:sp>
        <p:nvSpPr>
          <p:cNvPr id="5" name="Shape 13"/>
          <p:cNvSpPr>
            <a:spLocks noGrp="1"/>
          </p:cNvSpPr>
          <p:nvPr>
            <p:ph type="title"/>
          </p:nvPr>
        </p:nvSpPr>
        <p:spPr>
          <a:xfrm>
            <a:off x="1682750" y="10571304"/>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t>Title Text</a:t>
            </a:r>
          </a:p>
        </p:txBody>
      </p:sp>
      <p:pic>
        <p:nvPicPr>
          <p:cNvPr id="6" name="Bild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201799" y="184721"/>
            <a:ext cx="1350267" cy="1356363"/>
          </a:xfrm>
          <a:prstGeom prst="rect">
            <a:avLst/>
          </a:prstGeom>
        </p:spPr>
      </p:pic>
    </p:spTree>
    <p:extLst>
      <p:ext uri="{BB962C8B-B14F-4D97-AF65-F5344CB8AC3E}">
        <p14:creationId xmlns:p14="http://schemas.microsoft.com/office/powerpoint/2010/main" val="399922419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hape 51">
            <a:extLst>
              <a:ext uri="{FF2B5EF4-FFF2-40B4-BE49-F238E27FC236}">
                <a16:creationId xmlns:a16="http://schemas.microsoft.com/office/drawing/2014/main" id="{EFE758A1-9D2F-486F-BAFA-31BEDA15BF2D}"/>
              </a:ext>
            </a:extLst>
          </p:cNvPr>
          <p:cNvSpPr>
            <a:spLocks noGrp="1"/>
          </p:cNvSpPr>
          <p:nvPr>
            <p:ph type="title"/>
          </p:nvPr>
        </p:nvSpPr>
        <p:spPr>
          <a:xfrm>
            <a:off x="1414954" y="800391"/>
            <a:ext cx="21633959" cy="1982488"/>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000" b="1" i="0" u="none" strike="noStrike" cap="none" spc="0" baseline="0" dirty="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stStyle>
          <a:p>
            <a:r>
              <a:rPr lang="en-US"/>
              <a:t>Click to edit Master title style</a:t>
            </a:r>
            <a:endParaRPr/>
          </a:p>
        </p:txBody>
      </p:sp>
    </p:spTree>
    <p:extLst>
      <p:ext uri="{BB962C8B-B14F-4D97-AF65-F5344CB8AC3E}">
        <p14:creationId xmlns:p14="http://schemas.microsoft.com/office/powerpoint/2010/main" val="321960003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Punktlister">
    <p:spTree>
      <p:nvGrpSpPr>
        <p:cNvPr id="1" name=""/>
        <p:cNvGrpSpPr/>
        <p:nvPr/>
      </p:nvGrpSpPr>
      <p:grpSpPr>
        <a:xfrm>
          <a:off x="0" y="0"/>
          <a:ext cx="0" cy="0"/>
          <a:chOff x="0" y="0"/>
          <a:chExt cx="0" cy="0"/>
        </a:xfrm>
      </p:grpSpPr>
      <p:sp>
        <p:nvSpPr>
          <p:cNvPr id="51" name="Shape 51"/>
          <p:cNvSpPr>
            <a:spLocks noGrp="1"/>
          </p:cNvSpPr>
          <p:nvPr>
            <p:ph type="title"/>
          </p:nvPr>
        </p:nvSpPr>
        <p:spPr>
          <a:xfrm>
            <a:off x="1414954" y="800391"/>
            <a:ext cx="21633959" cy="1112113"/>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000" b="1" i="0" u="none" strike="noStrike" cap="none" spc="0" baseline="0" dirty="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stStyle>
          <a:p>
            <a:r>
              <a:rPr lang="en-US"/>
              <a:t>Click to edit Master title style</a:t>
            </a:r>
            <a:endParaRPr/>
          </a:p>
        </p:txBody>
      </p:sp>
      <p:sp>
        <p:nvSpPr>
          <p:cNvPr id="5" name="Plassholder for innhold 2"/>
          <p:cNvSpPr>
            <a:spLocks noGrp="1"/>
          </p:cNvSpPr>
          <p:nvPr>
            <p:ph idx="10" hasCustomPrompt="1"/>
          </p:nvPr>
        </p:nvSpPr>
        <p:spPr>
          <a:xfrm>
            <a:off x="1402078" y="3030411"/>
            <a:ext cx="21646835" cy="9429995"/>
          </a:xfrm>
          <a:prstGeom prst="rect">
            <a:avLst/>
          </a:prstGeom>
        </p:spPr>
        <p:txBody>
          <a:bodyPr/>
          <a:lstStyle>
            <a:lvl1pPr marL="635000" marR="0" indent="-635000" algn="l" defTabSz="825500" rtl="0" latinLnBrk="0">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4" name="Text Placeholder 3">
            <a:extLst>
              <a:ext uri="{FF2B5EF4-FFF2-40B4-BE49-F238E27FC236}">
                <a16:creationId xmlns:a16="http://schemas.microsoft.com/office/drawing/2014/main" id="{721F8607-0380-438F-A72D-197731A69CB5}"/>
              </a:ext>
            </a:extLst>
          </p:cNvPr>
          <p:cNvSpPr>
            <a:spLocks noGrp="1"/>
          </p:cNvSpPr>
          <p:nvPr>
            <p:ph type="body" sz="quarter" idx="12"/>
          </p:nvPr>
        </p:nvSpPr>
        <p:spPr>
          <a:xfrm>
            <a:off x="1401762" y="2109788"/>
            <a:ext cx="21647213" cy="727075"/>
          </a:xfrm>
          <a:prstGeom prst="rect">
            <a:avLst/>
          </a:prstGeom>
        </p:spPr>
        <p:txBody>
          <a:bodyPr/>
          <a:lstStyle>
            <a:lvl1pPr marL="0" indent="0">
              <a:buNone/>
              <a:defRPr/>
            </a:lvl1pPr>
            <a:lvl2pPr marL="635000" indent="0">
              <a:buNone/>
              <a:defRPr/>
            </a:lvl2pPr>
          </a:lstStyle>
          <a:p>
            <a:pPr lvl="0"/>
            <a:r>
              <a:rPr lang="en-US"/>
              <a:t>Edit Master text styles</a:t>
            </a:r>
          </a:p>
        </p:txBody>
      </p:sp>
      <p:sp>
        <p:nvSpPr>
          <p:cNvPr id="10" name="Text Placeholder 9">
            <a:extLst>
              <a:ext uri="{FF2B5EF4-FFF2-40B4-BE49-F238E27FC236}">
                <a16:creationId xmlns:a16="http://schemas.microsoft.com/office/drawing/2014/main" id="{1BD5BD43-527E-4ADE-8F82-0EC6102D7869}"/>
              </a:ext>
            </a:extLst>
          </p:cNvPr>
          <p:cNvSpPr>
            <a:spLocks noGrp="1"/>
          </p:cNvSpPr>
          <p:nvPr>
            <p:ph type="body" sz="quarter" idx="13"/>
          </p:nvPr>
        </p:nvSpPr>
        <p:spPr>
          <a:xfrm>
            <a:off x="1401699" y="12707938"/>
            <a:ext cx="21362767" cy="727075"/>
          </a:xfrm>
          <a:prstGeom prst="rect">
            <a:avLst/>
          </a:prstGeom>
        </p:spPr>
        <p:txBody>
          <a:bodyPr>
            <a:normAutofit/>
          </a:bodyPr>
          <a:lstStyle>
            <a:lvl1pPr marL="0" indent="0">
              <a:buNone/>
              <a:defRPr sz="2000"/>
            </a:lvl1pPr>
            <a:lvl2pPr marL="635000" indent="0">
              <a:buNone/>
              <a:defRPr/>
            </a:lvl2pPr>
          </a:lstStyle>
          <a:p>
            <a:pPr lvl="0"/>
            <a:r>
              <a:rPr lang="en-US"/>
              <a:t>Edit Master text styles</a:t>
            </a:r>
          </a:p>
        </p:txBody>
      </p:sp>
    </p:spTree>
    <p:extLst>
      <p:ext uri="{BB962C8B-B14F-4D97-AF65-F5344CB8AC3E}">
        <p14:creationId xmlns:p14="http://schemas.microsoft.com/office/powerpoint/2010/main" val="70977904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Punktlister">
    <p:spTree>
      <p:nvGrpSpPr>
        <p:cNvPr id="1" name=""/>
        <p:cNvGrpSpPr/>
        <p:nvPr/>
      </p:nvGrpSpPr>
      <p:grpSpPr>
        <a:xfrm>
          <a:off x="0" y="0"/>
          <a:ext cx="0" cy="0"/>
          <a:chOff x="0" y="0"/>
          <a:chExt cx="0" cy="0"/>
        </a:xfrm>
      </p:grpSpPr>
      <p:sp>
        <p:nvSpPr>
          <p:cNvPr id="51" name="Shape 51"/>
          <p:cNvSpPr>
            <a:spLocks noGrp="1"/>
          </p:cNvSpPr>
          <p:nvPr>
            <p:ph type="title"/>
          </p:nvPr>
        </p:nvSpPr>
        <p:spPr>
          <a:xfrm>
            <a:off x="1414954" y="800391"/>
            <a:ext cx="21633959" cy="1112113"/>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000" b="1" i="0" u="none" strike="noStrike" cap="none" spc="0" baseline="0" dirty="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stStyle>
          <a:p>
            <a:r>
              <a:rPr lang="en-US"/>
              <a:t>Click to edit Master title style</a:t>
            </a:r>
            <a:endParaRPr/>
          </a:p>
        </p:txBody>
      </p:sp>
      <p:sp>
        <p:nvSpPr>
          <p:cNvPr id="5" name="Plassholder for innhold 2"/>
          <p:cNvSpPr>
            <a:spLocks noGrp="1"/>
          </p:cNvSpPr>
          <p:nvPr>
            <p:ph idx="10" hasCustomPrompt="1"/>
          </p:nvPr>
        </p:nvSpPr>
        <p:spPr>
          <a:xfrm>
            <a:off x="1402078" y="3030411"/>
            <a:ext cx="12935713" cy="9429995"/>
          </a:xfrm>
          <a:prstGeom prst="rect">
            <a:avLst/>
          </a:prstGeom>
        </p:spPr>
        <p:txBody>
          <a:bodyPr/>
          <a:lstStyle>
            <a:lvl1pPr marL="635000" marR="0" indent="-635000" algn="l" defTabSz="825500" rtl="0" latinLnBrk="0">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6" name="Plassholder for innhold 2"/>
          <p:cNvSpPr>
            <a:spLocks noGrp="1"/>
          </p:cNvSpPr>
          <p:nvPr>
            <p:ph idx="11" hasCustomPrompt="1"/>
          </p:nvPr>
        </p:nvSpPr>
        <p:spPr>
          <a:xfrm>
            <a:off x="14502383" y="3030411"/>
            <a:ext cx="8546593" cy="9429995"/>
          </a:xfrm>
          <a:prstGeom prst="rect">
            <a:avLst/>
          </a:prstGeom>
        </p:spPr>
        <p:txBody>
          <a:bodyPr/>
          <a:lstStyle>
            <a:lvl1pPr marL="635000" marR="0" indent="-635000" algn="l" defTabSz="825500" rtl="0" latinLnBrk="0">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4" name="Text Placeholder 3">
            <a:extLst>
              <a:ext uri="{FF2B5EF4-FFF2-40B4-BE49-F238E27FC236}">
                <a16:creationId xmlns:a16="http://schemas.microsoft.com/office/drawing/2014/main" id="{721F8607-0380-438F-A72D-197731A69CB5}"/>
              </a:ext>
            </a:extLst>
          </p:cNvPr>
          <p:cNvSpPr>
            <a:spLocks noGrp="1"/>
          </p:cNvSpPr>
          <p:nvPr>
            <p:ph type="body" sz="quarter" idx="12"/>
          </p:nvPr>
        </p:nvSpPr>
        <p:spPr>
          <a:xfrm>
            <a:off x="1401762" y="2109788"/>
            <a:ext cx="21647213" cy="727075"/>
          </a:xfrm>
          <a:prstGeom prst="rect">
            <a:avLst/>
          </a:prstGeom>
        </p:spPr>
        <p:txBody>
          <a:bodyPr/>
          <a:lstStyle>
            <a:lvl1pPr marL="0" indent="0">
              <a:buNone/>
              <a:defRPr/>
            </a:lvl1pPr>
            <a:lvl2pPr marL="635000" indent="0">
              <a:buNone/>
              <a:defRPr/>
            </a:lvl2pPr>
          </a:lstStyle>
          <a:p>
            <a:pPr lvl="0"/>
            <a:r>
              <a:rPr lang="en-US"/>
              <a:t>Edit Master text styles</a:t>
            </a:r>
          </a:p>
        </p:txBody>
      </p:sp>
      <p:sp>
        <p:nvSpPr>
          <p:cNvPr id="10" name="Text Placeholder 9">
            <a:extLst>
              <a:ext uri="{FF2B5EF4-FFF2-40B4-BE49-F238E27FC236}">
                <a16:creationId xmlns:a16="http://schemas.microsoft.com/office/drawing/2014/main" id="{1BD5BD43-527E-4ADE-8F82-0EC6102D7869}"/>
              </a:ext>
            </a:extLst>
          </p:cNvPr>
          <p:cNvSpPr>
            <a:spLocks noGrp="1"/>
          </p:cNvSpPr>
          <p:nvPr>
            <p:ph type="body" sz="quarter" idx="13"/>
          </p:nvPr>
        </p:nvSpPr>
        <p:spPr>
          <a:xfrm>
            <a:off x="1401699" y="12707938"/>
            <a:ext cx="21362767" cy="727075"/>
          </a:xfrm>
          <a:prstGeom prst="rect">
            <a:avLst/>
          </a:prstGeom>
        </p:spPr>
        <p:txBody>
          <a:bodyPr>
            <a:normAutofit/>
          </a:bodyPr>
          <a:lstStyle>
            <a:lvl1pPr marL="0" indent="0">
              <a:buNone/>
              <a:defRPr sz="2000"/>
            </a:lvl1pPr>
            <a:lvl2pPr marL="635000" indent="0">
              <a:buNone/>
              <a:defRPr/>
            </a:lvl2pPr>
          </a:lstStyle>
          <a:p>
            <a:pPr lvl="0"/>
            <a:r>
              <a:rPr lang="en-US"/>
              <a:t>Edit Master text styles</a:t>
            </a:r>
          </a:p>
        </p:txBody>
      </p:sp>
    </p:spTree>
    <p:extLst>
      <p:ext uri="{BB962C8B-B14F-4D97-AF65-F5344CB8AC3E}">
        <p14:creationId xmlns:p14="http://schemas.microsoft.com/office/powerpoint/2010/main" val="68515719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image" Target="../media/image9.png"/><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3.png"/><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hape 3"/>
          <p:cNvSpPr>
            <a:spLocks noGrp="1"/>
          </p:cNvSpPr>
          <p:nvPr>
            <p:ph type="title"/>
          </p:nvPr>
        </p:nvSpPr>
        <p:spPr>
          <a:xfrm>
            <a:off x="1402079" y="431799"/>
            <a:ext cx="21633959" cy="18613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lang="nb-NO"/>
              <a:t>TITLE TEXT</a:t>
            </a:r>
          </a:p>
        </p:txBody>
      </p:sp>
      <p:sp>
        <p:nvSpPr>
          <p:cNvPr id="4" name="Shape 4"/>
          <p:cNvSpPr>
            <a:spLocks noGrp="1"/>
          </p:cNvSpPr>
          <p:nvPr>
            <p:ph type="body" idx="1"/>
          </p:nvPr>
        </p:nvSpPr>
        <p:spPr>
          <a:xfrm>
            <a:off x="1402080" y="2540000"/>
            <a:ext cx="21633958" cy="999998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pic>
        <p:nvPicPr>
          <p:cNvPr id="6" name="Content Placeholder 6">
            <a:extLst>
              <a:ext uri="{FF2B5EF4-FFF2-40B4-BE49-F238E27FC236}">
                <a16:creationId xmlns:a16="http://schemas.microsoft.com/office/drawing/2014/main" id="{DCD2AD2E-506D-42B7-A2C2-779E4E751C91}"/>
              </a:ext>
            </a:extLst>
          </p:cNvPr>
          <p:cNvPicPr>
            <a:picLocks noChangeAspect="1"/>
          </p:cNvPicPr>
          <p:nvPr userDrawn="1"/>
        </p:nvPicPr>
        <p:blipFill rotWithShape="1">
          <a:blip r:embed="rId18"/>
          <a:srcRect l="12867" t="29522" r="81228" b="51232"/>
          <a:stretch/>
        </p:blipFill>
        <p:spPr>
          <a:xfrm>
            <a:off x="22766698" y="12539980"/>
            <a:ext cx="1054796" cy="966896"/>
          </a:xfrm>
          <a:prstGeom prst="rect">
            <a:avLst/>
          </a:prstGeom>
        </p:spPr>
      </p:pic>
      <p:sp>
        <p:nvSpPr>
          <p:cNvPr id="5" name="Tittel 1">
            <a:extLst>
              <a:ext uri="{FF2B5EF4-FFF2-40B4-BE49-F238E27FC236}">
                <a16:creationId xmlns:a16="http://schemas.microsoft.com/office/drawing/2014/main" id="{66D97553-3B3D-46EA-90B6-73D6DACA93E3}"/>
              </a:ext>
            </a:extLst>
          </p:cNvPr>
          <p:cNvSpPr txBox="1">
            <a:spLocks/>
          </p:cNvSpPr>
          <p:nvPr userDrawn="1"/>
        </p:nvSpPr>
        <p:spPr>
          <a:xfrm>
            <a:off x="1371601" y="12822382"/>
            <a:ext cx="21010958" cy="67843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endParaRPr lang="nb-NO" sz="2000"/>
          </a:p>
        </p:txBody>
      </p:sp>
    </p:spTree>
    <p:extLst>
      <p:ext uri="{BB962C8B-B14F-4D97-AF65-F5344CB8AC3E}">
        <p14:creationId xmlns:p14="http://schemas.microsoft.com/office/powerpoint/2010/main" val="205592446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3" r:id="rId5"/>
    <p:sldLayoutId id="2147483744" r:id="rId6"/>
    <p:sldLayoutId id="2147483842" r:id="rId7"/>
    <p:sldLayoutId id="2147483838" r:id="rId8"/>
    <p:sldLayoutId id="2147483844" r:id="rId9"/>
    <p:sldLayoutId id="2147483840" r:id="rId10"/>
    <p:sldLayoutId id="2147483845" r:id="rId11"/>
    <p:sldLayoutId id="2147483843" r:id="rId12"/>
    <p:sldLayoutId id="2147483771" r:id="rId13"/>
    <p:sldLayoutId id="2147483836" r:id="rId14"/>
    <p:sldLayoutId id="2147483855" r:id="rId15"/>
    <p:sldLayoutId id="2147483856" r:id="rId16"/>
  </p:sldLayoutIdLst>
  <p:transition spd="med"/>
  <p:hf sldNum="0" hdr="0" ftr="0" dt="0"/>
  <p:txStyles>
    <p:titleStyle>
      <a:lvl1pPr marL="0" marR="0" indent="0" algn="l" defTabSz="825500" latinLnBrk="0">
        <a:lnSpc>
          <a:spcPct val="100000"/>
        </a:lnSpc>
        <a:spcBef>
          <a:spcPts val="0"/>
        </a:spcBef>
        <a:spcAft>
          <a:spcPts val="0"/>
        </a:spcAft>
        <a:buClrTx/>
        <a:buSzTx/>
        <a:buFontTx/>
        <a:buNone/>
        <a:tabLst/>
        <a:defRPr sz="4000" b="1" i="0" u="none" strike="noStrike" cap="none" spc="0" baseline="0">
          <a:ln>
            <a:noFill/>
          </a:ln>
          <a:solidFill>
            <a:srgbClr val="535353"/>
          </a:solidFill>
          <a:uFillTx/>
          <a:latin typeface="+mj-lt"/>
          <a:ea typeface="HurmeGeometricSans3 Light"/>
          <a:cs typeface="HurmeGeometricSans3 Light"/>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p:titleStyle>
    <p:bodyStyle>
      <a:lvl1pPr marL="635000" marR="0" indent="-635000" algn="l" defTabSz="825500" rtl="0" latinLnBrk="0">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p:bodyStyle>
    <p:otherStyle>
      <a:lvl1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1pPr>
      <a:lvl2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2pPr>
      <a:lvl3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3pPr>
      <a:lvl4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4pPr>
      <a:lvl5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5pPr>
      <a:lvl6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6pPr>
      <a:lvl7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7pPr>
      <a:lvl8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8pPr>
      <a:lvl9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ape 3">
            <a:extLst>
              <a:ext uri="{FF2B5EF4-FFF2-40B4-BE49-F238E27FC236}">
                <a16:creationId xmlns:a16="http://schemas.microsoft.com/office/drawing/2014/main" id="{4C79DDC4-327A-406C-B47B-4CC384733F94}"/>
              </a:ext>
            </a:extLst>
          </p:cNvPr>
          <p:cNvSpPr>
            <a:spLocks noGrp="1" noChangeArrowheads="1"/>
          </p:cNvSpPr>
          <p:nvPr>
            <p:ph type="title"/>
          </p:nvPr>
        </p:nvSpPr>
        <p:spPr bwMode="auto">
          <a:xfrm>
            <a:off x="1401763" y="431800"/>
            <a:ext cx="2163445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nb-NO" altLang="nb-NO" err="1">
                <a:sym typeface="HurmeGeometricSans3 Light"/>
              </a:rPr>
              <a:t>Title</a:t>
            </a:r>
            <a:r>
              <a:rPr lang="nb-NO" altLang="nb-NO">
                <a:sym typeface="HurmeGeometricSans3 Light"/>
              </a:rPr>
              <a:t> </a:t>
            </a:r>
            <a:r>
              <a:rPr lang="nb-NO" altLang="nb-NO" err="1">
                <a:sym typeface="HurmeGeometricSans3 Light"/>
              </a:rPr>
              <a:t>Text</a:t>
            </a:r>
            <a:endParaRPr lang="nb-NO" altLang="nb-NO">
              <a:sym typeface="HurmeGeometricSans3 Light"/>
            </a:endParaRPr>
          </a:p>
        </p:txBody>
      </p:sp>
      <p:sp>
        <p:nvSpPr>
          <p:cNvPr id="1027" name="Shape 4">
            <a:extLst>
              <a:ext uri="{FF2B5EF4-FFF2-40B4-BE49-F238E27FC236}">
                <a16:creationId xmlns:a16="http://schemas.microsoft.com/office/drawing/2014/main" id="{0B6EB479-D1AF-451B-A5E5-07C724ECC751}"/>
              </a:ext>
            </a:extLst>
          </p:cNvPr>
          <p:cNvSpPr>
            <a:spLocks noGrp="1" noChangeArrowheads="1"/>
          </p:cNvSpPr>
          <p:nvPr>
            <p:ph type="body" idx="1"/>
          </p:nvPr>
        </p:nvSpPr>
        <p:spPr bwMode="auto">
          <a:xfrm>
            <a:off x="1401763" y="2540000"/>
            <a:ext cx="21634450" cy="99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nb-NO">
                <a:sym typeface="HurmeGeometricSans3 Light"/>
              </a:rPr>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ltLang="nb-NO">
                <a:sym typeface="HurmeGeometricSans3 Light"/>
              </a:rPr>
              <a:t>Body Level Two</a:t>
            </a:r>
          </a:p>
          <a:p>
            <a:pPr lvl="2"/>
            <a:r>
              <a:rPr lang="en-US" altLang="nb-NO">
                <a:sym typeface="HurmeGeometricSans3 Light"/>
              </a:rPr>
              <a:t>Body Level Three</a:t>
            </a:r>
          </a:p>
          <a:p>
            <a:pPr lvl="3"/>
            <a:r>
              <a:rPr lang="en-US" altLang="nb-NO">
                <a:sym typeface="HurmeGeometricSans3 Light"/>
              </a:rPr>
              <a:t>Body Level Four</a:t>
            </a:r>
          </a:p>
        </p:txBody>
      </p:sp>
      <p:sp>
        <p:nvSpPr>
          <p:cNvPr id="1028" name="Shape 5">
            <a:extLst>
              <a:ext uri="{FF2B5EF4-FFF2-40B4-BE49-F238E27FC236}">
                <a16:creationId xmlns:a16="http://schemas.microsoft.com/office/drawing/2014/main" id="{4533692A-5820-44A2-AFB1-EBDF728E3E95}"/>
              </a:ext>
            </a:extLst>
          </p:cNvPr>
          <p:cNvSpPr>
            <a:spLocks noGrp="1" noChangeArrowheads="1"/>
          </p:cNvSpPr>
          <p:nvPr>
            <p:ph type="sldNum" sz="quarter" idx="2"/>
          </p:nvPr>
        </p:nvSpPr>
        <p:spPr bwMode="auto">
          <a:xfrm>
            <a:off x="1084263" y="12858750"/>
            <a:ext cx="317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50800" tIns="50800" rIns="50800" bIns="50800" numCol="1" anchor="t" anchorCtr="0" compatLnSpc="1">
            <a:prstTxWarp prst="textNoShape">
              <a:avLst/>
            </a:prstTxWarp>
            <a:spAutoFit/>
          </a:bodyPr>
          <a:lstStyle>
            <a:lvl1pPr algn="ctr" eaLnBrk="1">
              <a:defRPr sz="1800"/>
            </a:lvl1pPr>
          </a:lstStyle>
          <a:p>
            <a:fld id="{AE6B1939-40B5-42B0-8865-4637977A5468}" type="slidenum">
              <a:rPr lang="nb-NO" altLang="nb-NO"/>
              <a:pPr/>
              <a:t>‹#›</a:t>
            </a:fld>
            <a:endParaRPr lang="nb-NO" altLang="nb-NO"/>
          </a:p>
        </p:txBody>
      </p:sp>
      <p:pic>
        <p:nvPicPr>
          <p:cNvPr id="1029" name="Picture 1">
            <a:extLst>
              <a:ext uri="{FF2B5EF4-FFF2-40B4-BE49-F238E27FC236}">
                <a16:creationId xmlns:a16="http://schemas.microsoft.com/office/drawing/2014/main" id="{7BA544E0-EC7E-4373-ADE5-260668958AD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36213" y="12539663"/>
            <a:ext cx="933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6">
            <a:extLst>
              <a:ext uri="{FF2B5EF4-FFF2-40B4-BE49-F238E27FC236}">
                <a16:creationId xmlns:a16="http://schemas.microsoft.com/office/drawing/2014/main" id="{29332938-79D8-4D05-B258-CFBB397619AF}"/>
              </a:ext>
            </a:extLst>
          </p:cNvPr>
          <p:cNvPicPr>
            <a:picLocks noChangeAspect="1"/>
          </p:cNvPicPr>
          <p:nvPr userDrawn="1"/>
        </p:nvPicPr>
        <p:blipFill rotWithShape="1">
          <a:blip r:embed="rId11"/>
          <a:srcRect l="12867" t="29522" r="81228" b="51232"/>
          <a:stretch/>
        </p:blipFill>
        <p:spPr>
          <a:xfrm>
            <a:off x="22982237" y="12539663"/>
            <a:ext cx="1054796" cy="966896"/>
          </a:xfrm>
          <a:prstGeom prst="rect">
            <a:avLst/>
          </a:prstGeom>
        </p:spPr>
      </p:pic>
    </p:spTree>
    <p:extLst>
      <p:ext uri="{BB962C8B-B14F-4D97-AF65-F5344CB8AC3E}">
        <p14:creationId xmlns:p14="http://schemas.microsoft.com/office/powerpoint/2010/main" val="3799170385"/>
      </p:ext>
    </p:extLst>
  </p:cSld>
  <p:clrMap bg1="lt1" tx1="dk1" bg2="lt2" tx2="dk2" accent1="accent1" accent2="accent2" accent3="accent3" accent4="accent4" accent5="accent5" accent6="accent6" hlink="hlink" folHlink="folHlink"/>
  <p:sldLayoutIdLst>
    <p:sldLayoutId id="2147483806" r:id="rId1"/>
    <p:sldLayoutId id="2147483810" r:id="rId2"/>
    <p:sldLayoutId id="2147483825" r:id="rId3"/>
    <p:sldLayoutId id="2147483826" r:id="rId4"/>
    <p:sldLayoutId id="2147483827" r:id="rId5"/>
    <p:sldLayoutId id="2147483828" r:id="rId6"/>
    <p:sldLayoutId id="2147483829" r:id="rId7"/>
    <p:sldLayoutId id="2147483830" r:id="rId8"/>
  </p:sldLayoutIdLst>
  <p:transition spd="med"/>
  <p:hf sldNum="0" hdr="0" ftr="0" dt="0"/>
  <p:txStyles>
    <p:titleStyle>
      <a:lvl1pPr algn="l" defTabSz="825500" rtl="0" eaLnBrk="1" fontAlgn="base" hangingPunct="1">
        <a:spcBef>
          <a:spcPct val="0"/>
        </a:spcBef>
        <a:spcAft>
          <a:spcPct val="0"/>
        </a:spcAft>
        <a:defRPr sz="4400" b="1">
          <a:solidFill>
            <a:srgbClr val="535353"/>
          </a:solidFill>
          <a:latin typeface="+mj-lt"/>
          <a:ea typeface="HurmeGeometricSans3 Light"/>
          <a:cs typeface="HurmeGeometricSans3 Light"/>
          <a:sym typeface="HurmeGeometricSans3 Light"/>
        </a:defRPr>
      </a:lvl1pPr>
      <a:lvl2pPr algn="l" defTabSz="825500" rtl="0" eaLnBrk="1" fontAlgn="base" hangingPunct="1">
        <a:spcBef>
          <a:spcPct val="0"/>
        </a:spcBef>
        <a:spcAft>
          <a:spcPct val="0"/>
        </a:spcAft>
        <a:defRPr sz="6000">
          <a:solidFill>
            <a:srgbClr val="535353"/>
          </a:solidFill>
          <a:latin typeface="HurmeGeometricSans3 Light"/>
          <a:ea typeface="HurmeGeometricSans3 Light"/>
          <a:cs typeface="HurmeGeometricSans3 Light"/>
          <a:sym typeface="HurmeGeometricSans3 Light"/>
        </a:defRPr>
      </a:lvl2pPr>
      <a:lvl3pPr algn="l" defTabSz="825500" rtl="0" eaLnBrk="1" fontAlgn="base" hangingPunct="1">
        <a:spcBef>
          <a:spcPct val="0"/>
        </a:spcBef>
        <a:spcAft>
          <a:spcPct val="0"/>
        </a:spcAft>
        <a:defRPr sz="6000">
          <a:solidFill>
            <a:srgbClr val="535353"/>
          </a:solidFill>
          <a:latin typeface="HurmeGeometricSans3 Light"/>
          <a:ea typeface="HurmeGeometricSans3 Light"/>
          <a:cs typeface="HurmeGeometricSans3 Light"/>
          <a:sym typeface="HurmeGeometricSans3 Light"/>
        </a:defRPr>
      </a:lvl3pPr>
      <a:lvl4pPr algn="l" defTabSz="825500" rtl="0" eaLnBrk="1" fontAlgn="base" hangingPunct="1">
        <a:spcBef>
          <a:spcPct val="0"/>
        </a:spcBef>
        <a:spcAft>
          <a:spcPct val="0"/>
        </a:spcAft>
        <a:defRPr sz="6000">
          <a:solidFill>
            <a:srgbClr val="535353"/>
          </a:solidFill>
          <a:latin typeface="HurmeGeometricSans3 Light"/>
          <a:ea typeface="HurmeGeometricSans3 Light"/>
          <a:cs typeface="HurmeGeometricSans3 Light"/>
          <a:sym typeface="HurmeGeometricSans3 Light"/>
        </a:defRPr>
      </a:lvl4pPr>
      <a:lvl5pPr algn="l" defTabSz="825500" rtl="0" eaLnBrk="1" fontAlgn="base" hangingPunct="1">
        <a:spcBef>
          <a:spcPct val="0"/>
        </a:spcBef>
        <a:spcAft>
          <a:spcPct val="0"/>
        </a:spcAft>
        <a:defRPr sz="6000">
          <a:solidFill>
            <a:srgbClr val="535353"/>
          </a:solidFill>
          <a:latin typeface="HurmeGeometricSans3 Light"/>
          <a:ea typeface="HurmeGeometricSans3 Light"/>
          <a:cs typeface="HurmeGeometricSans3 Light"/>
          <a:sym typeface="HurmeGeometricSans3 Light"/>
        </a:defRPr>
      </a:lvl5pPr>
      <a:lvl6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p:titleStyle>
    <p:bodyStyle>
      <a:lvl1pPr marL="635000" marR="0" indent="-635000" algn="l" defTabSz="825500" rtl="0" eaLnBrk="1" fontAlgn="base" latinLnBrk="0" hangingPunct="1">
        <a:lnSpc>
          <a:spcPct val="100000"/>
        </a:lnSpc>
        <a:spcBef>
          <a:spcPts val="1800"/>
        </a:spcBef>
        <a:spcAft>
          <a:spcPts val="600"/>
        </a:spcAft>
        <a:buClr>
          <a:srgbClr val="F190AE"/>
        </a:buClr>
        <a:buSzPct val="150000"/>
        <a:buFont typeface="Arial" panose="020B0604020202020204" pitchFamily="34" charset="0"/>
        <a:buChar char="•"/>
        <a:tabLst/>
        <a:defRPr lang="en-US" altLang="nb-NO"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lgn="l" defTabSz="825500" rtl="0" eaLnBrk="1" fontAlgn="base" hangingPunct="1">
        <a:spcBef>
          <a:spcPct val="0"/>
        </a:spcBef>
        <a:spcAft>
          <a:spcPts val="1200"/>
        </a:spcAft>
        <a:buClr>
          <a:srgbClr val="CD1D84"/>
        </a:buClr>
        <a:buSzPct val="125000"/>
        <a:buFont typeface="Arial" panose="020B0604020202020204" pitchFamily="34" charset="0"/>
        <a:buChar char="•"/>
        <a:defRPr lang="en-US" altLang="nb-NO" sz="32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lgn="l" defTabSz="825500" rtl="0" eaLnBrk="1" fontAlgn="base" hangingPunct="1">
        <a:spcBef>
          <a:spcPct val="0"/>
        </a:spcBef>
        <a:spcAft>
          <a:spcPts val="1200"/>
        </a:spcAft>
        <a:buClr>
          <a:srgbClr val="A19487"/>
        </a:buClr>
        <a:buSzPct val="125000"/>
        <a:buFont typeface="Arial" panose="020B0604020202020204" pitchFamily="34" charset="0"/>
        <a:buChar char="•"/>
        <a:defRPr lang="en-US" sz="2800" dirty="0">
          <a:solidFill>
            <a:srgbClr val="626362"/>
          </a:solidFill>
          <a:latin typeface="Arial" panose="020B0604020202020204" pitchFamily="34" charset="0"/>
          <a:ea typeface="HurmeGeometricSans3 Light"/>
          <a:cs typeface="Arial" panose="020B0604020202020204" pitchFamily="34" charset="0"/>
          <a:sym typeface="HurmeGeometricSans3 Light"/>
        </a:defRPr>
      </a:lvl3pPr>
      <a:lvl4pPr marL="1905000" indent="-635000" algn="l" defTabSz="825500" rtl="0" eaLnBrk="1" fontAlgn="base" hangingPunct="1">
        <a:spcBef>
          <a:spcPct val="0"/>
        </a:spcBef>
        <a:spcAft>
          <a:spcPts val="1200"/>
        </a:spcAft>
        <a:buClr>
          <a:srgbClr val="A19487"/>
        </a:buClr>
        <a:buSzPct val="125000"/>
        <a:buFont typeface="Arial" panose="020B0604020202020204" pitchFamily="34" charset="0"/>
        <a:buChar char="•"/>
        <a:defRPr lang="en-US" sz="2400" dirty="0">
          <a:solidFill>
            <a:srgbClr val="626362"/>
          </a:solidFill>
          <a:latin typeface="Arial" panose="020B0604020202020204" pitchFamily="34" charset="0"/>
          <a:ea typeface="HurmeGeometricSans3 Light"/>
          <a:cs typeface="Arial" panose="020B0604020202020204" pitchFamily="34" charset="0"/>
          <a:sym typeface="HurmeGeometricSans3 Light"/>
        </a:defRPr>
      </a:lvl4pPr>
      <a:lvl5pPr marL="3175000" indent="-635000" algn="l" defTabSz="825500" rtl="0" eaLnBrk="1" fontAlgn="base" hangingPunct="1">
        <a:spcBef>
          <a:spcPts val="5900"/>
        </a:spcBef>
        <a:spcAft>
          <a:spcPct val="0"/>
        </a:spcAft>
        <a:buSzPct val="75000"/>
        <a:buChar char="•"/>
        <a:defRPr sz="4000">
          <a:solidFill>
            <a:srgbClr val="626362"/>
          </a:solidFill>
          <a:latin typeface="HurmeGeometricSans3 Light"/>
          <a:ea typeface="HurmeGeometricSans3 Light"/>
          <a:cs typeface="HurmeGeometricSans3 Light"/>
          <a:sym typeface="HurmeGeometricSans3 Light"/>
        </a:defRPr>
      </a:lvl5pPr>
      <a:lvl6pPr marL="366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p:bodyStyle>
    <p:otherStyle>
      <a:lvl1pPr marL="0" marR="0" indent="0" algn="ctr" defTabSz="8255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1pPr>
      <a:lvl2pPr marL="0" marR="0" indent="0" algn="ctr" defTabSz="8255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2pPr>
      <a:lvl3pPr marL="0" marR="0" indent="0" algn="ctr" defTabSz="8255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3pPr>
      <a:lvl4pPr marL="0" marR="0" indent="0" algn="ctr" defTabSz="8255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4pPr>
      <a:lvl5pPr marL="0" marR="0" indent="0" algn="ctr" defTabSz="8255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5pPr>
      <a:lvl6pPr marL="0" marR="0" indent="0" algn="ctr" defTabSz="8255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6pPr>
      <a:lvl7pPr marL="0" marR="0" indent="0" algn="ctr" defTabSz="8255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7pPr>
      <a:lvl8pPr marL="0" marR="0" indent="0" algn="ctr" defTabSz="8255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8pPr>
      <a:lvl9pPr marL="0" marR="0" indent="0" algn="ctr" defTabSz="8255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ssholder for tekst 5">
            <a:extLst>
              <a:ext uri="{FF2B5EF4-FFF2-40B4-BE49-F238E27FC236}">
                <a16:creationId xmlns:a16="http://schemas.microsoft.com/office/drawing/2014/main" id="{9571BB74-1B9E-466D-B0DF-AF1F657F90A0}"/>
              </a:ext>
            </a:extLst>
          </p:cNvPr>
          <p:cNvSpPr txBox="1">
            <a:spLocks/>
          </p:cNvSpPr>
          <p:nvPr userDrawn="1"/>
        </p:nvSpPr>
        <p:spPr>
          <a:xfrm>
            <a:off x="1204051" y="7616757"/>
            <a:ext cx="12995275" cy="25590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nb-NO" sz="6000" b="1" kern="1200">
                <a:solidFill>
                  <a:schemeClr val="bg1"/>
                </a:solidFill>
                <a:latin typeface="Arial" panose="020B0604020202020204" pitchFamily="34" charset="0"/>
                <a:ea typeface="Arial" panose="020B0604020202020204" pitchFamily="34" charset="0"/>
                <a:cs typeface="Arial" panose="020B0604020202020204" pitchFamily="34" charset="0"/>
                <a:sym typeface="HurmeGeometricSans3 Light"/>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25500" fontAlgn="base">
              <a:spcBef>
                <a:spcPts val="1800"/>
              </a:spcBef>
              <a:spcAft>
                <a:spcPts val="600"/>
              </a:spcAft>
              <a:buClr>
                <a:srgbClr val="3D4A9A"/>
              </a:buClr>
              <a:buSzPct val="150000"/>
            </a:pPr>
            <a:r>
              <a:rPr lang="nb-NO"/>
              <a:t>Klikk for å redigere tekststil</a:t>
            </a:r>
          </a:p>
        </p:txBody>
      </p:sp>
      <p:pic>
        <p:nvPicPr>
          <p:cNvPr id="8" name="Bilde 4">
            <a:extLst>
              <a:ext uri="{FF2B5EF4-FFF2-40B4-BE49-F238E27FC236}">
                <a16:creationId xmlns:a16="http://schemas.microsoft.com/office/drawing/2014/main" id="{AAF934B2-25B5-4BEB-9179-E5C2D8F8AC17}"/>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184996288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32" r:id="rId3"/>
    <p:sldLayoutId id="2147483850" r:id="rId4"/>
    <p:sldLayoutId id="2147483851" r:id="rId5"/>
    <p:sldLayoutId id="2147483852" r:id="rId6"/>
    <p:sldLayoutId id="2147483853" r:id="rId7"/>
    <p:sldLayoutId id="214748385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chart" Target="../charts/chart2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chart" Target="../charts/chart55.xm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chart" Target="../charts/chart56.xm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40.pn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42.jpeg"/><Relationship Id="rId4" Type="http://schemas.openxmlformats.org/officeDocument/2006/relationships/image" Target="../media/image31.png"/><Relationship Id="rId9" Type="http://schemas.openxmlformats.org/officeDocument/2006/relationships/image" Target="../media/image41.png"/></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5B44A57F-567C-4310-9042-659C509BA8DC}"/>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a:latin typeface="Arial"/>
                <a:cs typeface="Arial"/>
              </a:rPr>
              <a:t>Akademikerpanelet </a:t>
            </a:r>
          </a:p>
          <a:p>
            <a:pPr hangingPunct="1"/>
            <a:r>
              <a:rPr lang="nb-NO">
                <a:latin typeface="Arial"/>
                <a:cs typeface="Arial"/>
              </a:rPr>
              <a:t>September 2025</a:t>
            </a:r>
            <a:endParaRPr lang="en-US"/>
          </a:p>
        </p:txBody>
      </p:sp>
    </p:spTree>
    <p:extLst>
      <p:ext uri="{BB962C8B-B14F-4D97-AF65-F5344CB8AC3E}">
        <p14:creationId xmlns:p14="http://schemas.microsoft.com/office/powerpoint/2010/main" val="247395234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45060-CA95-D929-82E9-26BEFD24F2A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DCE9F0-A5B8-EE41-29D4-C62962AA844B}"/>
              </a:ext>
            </a:extLst>
          </p:cNvPr>
          <p:cNvSpPr>
            <a:spLocks noGrp="1"/>
          </p:cNvSpPr>
          <p:nvPr>
            <p:ph idx="10"/>
          </p:nvPr>
        </p:nvSpPr>
        <p:spPr>
          <a:xfrm>
            <a:off x="1402078" y="2600961"/>
            <a:ext cx="12193605" cy="9859446"/>
          </a:xfrm>
        </p:spPr>
        <p:txBody>
          <a:bodyPr numCol="1">
            <a:noAutofit/>
          </a:bodyPr>
          <a:lstStyle/>
          <a:p>
            <a:pPr marL="0" indent="0">
              <a:buNone/>
            </a:pPr>
            <a:r>
              <a:rPr lang="nb-NO" sz="2400" b="1" dirty="0"/>
              <a:t>Beredskapsplaner</a:t>
            </a:r>
          </a:p>
          <a:p>
            <a:pPr lvl="0"/>
            <a:r>
              <a:rPr lang="nb-NO" sz="2400" dirty="0"/>
              <a:t>97% kjenner til myndighetenes råd om beredskapslager i hjemmet, men bare 12% følger hele listen. 36% har ikke beredskapslager. Blant unge under 35 år mangler 53% beredskapslager.</a:t>
            </a:r>
          </a:p>
          <a:p>
            <a:pPr lvl="0"/>
            <a:r>
              <a:rPr lang="nb-NO" sz="2400" dirty="0"/>
              <a:t>8 av 10 er kjent med at myndighetene kan beordre til annet arbeid under krig/krise. Kjennskapen er høyere i offentlig sektor (84%) enn i privat sektor (76%), og spesielt høy blant ansatte i helseforetak/sykehus (91%).</a:t>
            </a:r>
          </a:p>
          <a:p>
            <a:pPr lvl="0"/>
            <a:r>
              <a:rPr lang="nb-NO" sz="2400" dirty="0"/>
              <a:t>Blant dem som kjenner til muligheten for å bli beordret til annet arbeid, er 63% positive. De over 60 år (71%) og ansatte i privat sektor er noe mer positive (67%) enn ansatte i offentlig sektor (60%).</a:t>
            </a:r>
          </a:p>
          <a:p>
            <a:pPr lvl="0"/>
            <a:r>
              <a:rPr lang="nb-NO" sz="2400" dirty="0"/>
              <a:t>39% vet at virksomheten de jobber i har en beredskapsplan, mens 43% er usikre. I privat sektor er 28% kjent med en plan, mot 50% i offentlig sektor. Blant ansatte i helseforetak/sykehus er andelen høyest (67%).</a:t>
            </a:r>
          </a:p>
          <a:p>
            <a:pPr lvl="0"/>
            <a:r>
              <a:rPr lang="nb-NO" sz="2400" dirty="0"/>
              <a:t>Blant dem som kjenner til at virksomheten har en beredskapsplan, sier 44% at tillitsvalgt eller verneombud har vært involvert. 48% er usikre. Blant personer i lederstillinger svarer 60% at tillitsvalgte har vært involvert.</a:t>
            </a:r>
          </a:p>
          <a:p>
            <a:pPr lvl="0"/>
            <a:r>
              <a:rPr lang="nb-NO" sz="2400" dirty="0"/>
              <a:t>Blant dem som oppgir at tillitsvalgte har vært involvert i beredskapsplanen, sier 17% at involveringen har hatt stor innvirkning på innholdet. 19% mener tillitsvalgte har hatt liten innvirkning, mens 39% er usikre.</a:t>
            </a:r>
          </a:p>
        </p:txBody>
      </p:sp>
      <p:pic>
        <p:nvPicPr>
          <p:cNvPr id="32" name="Bilde 31" descr="Et bilde som inneholder utendørs, tre, sjakkspiller, klær&#10;&#10;KI-generert innhold kan være feil.">
            <a:extLst>
              <a:ext uri="{FF2B5EF4-FFF2-40B4-BE49-F238E27FC236}">
                <a16:creationId xmlns:a16="http://schemas.microsoft.com/office/drawing/2014/main" id="{CD1E4FF3-8086-B5C5-BAFB-A6C02759BD7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4742741" y="0"/>
            <a:ext cx="9641259" cy="13716000"/>
          </a:xfrm>
          <a:prstGeom prst="rect">
            <a:avLst/>
          </a:prstGeom>
        </p:spPr>
      </p:pic>
      <p:sp>
        <p:nvSpPr>
          <p:cNvPr id="7" name="Title 1">
            <a:extLst>
              <a:ext uri="{FF2B5EF4-FFF2-40B4-BE49-F238E27FC236}">
                <a16:creationId xmlns:a16="http://schemas.microsoft.com/office/drawing/2014/main" id="{56CE76BA-E7CE-51FA-44FD-0658C27AC13B}"/>
              </a:ext>
            </a:extLst>
          </p:cNvPr>
          <p:cNvSpPr>
            <a:spLocks noGrp="1"/>
          </p:cNvSpPr>
          <p:nvPr>
            <p:ph type="title"/>
          </p:nvPr>
        </p:nvSpPr>
        <p:spPr>
          <a:xfrm>
            <a:off x="1402079" y="431799"/>
            <a:ext cx="21633959" cy="1861305"/>
          </a:xfrm>
        </p:spPr>
        <p:txBody>
          <a:bodyPr anchor="ctr">
            <a:normAutofit/>
          </a:bodyPr>
          <a:lstStyle/>
          <a:p>
            <a:pPr>
              <a:defRPr/>
            </a:pPr>
            <a:r>
              <a:rPr lang="nb-NO" dirty="0"/>
              <a:t>OPPSUMMERT</a:t>
            </a:r>
          </a:p>
        </p:txBody>
      </p:sp>
    </p:spTree>
    <p:extLst>
      <p:ext uri="{BB962C8B-B14F-4D97-AF65-F5344CB8AC3E}">
        <p14:creationId xmlns:p14="http://schemas.microsoft.com/office/powerpoint/2010/main" val="958609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BFEB9-0A4E-E1B8-60F9-E4C2618802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ECCA60-0146-0211-6570-89CF056F89FC}"/>
              </a:ext>
            </a:extLst>
          </p:cNvPr>
          <p:cNvSpPr>
            <a:spLocks noGrp="1"/>
          </p:cNvSpPr>
          <p:nvPr>
            <p:ph idx="10"/>
          </p:nvPr>
        </p:nvSpPr>
        <p:spPr>
          <a:xfrm>
            <a:off x="1402078" y="2639291"/>
            <a:ext cx="17154767" cy="9871364"/>
          </a:xfrm>
        </p:spPr>
        <p:txBody>
          <a:bodyPr numCol="1">
            <a:normAutofit/>
          </a:bodyPr>
          <a:lstStyle/>
          <a:p>
            <a:pPr marL="0" indent="0">
              <a:lnSpc>
                <a:spcPct val="90000"/>
              </a:lnSpc>
              <a:buNone/>
            </a:pPr>
            <a:r>
              <a:rPr lang="nb-NO" sz="2300" b="1" dirty="0"/>
              <a:t>Stortingsvalg 2025</a:t>
            </a:r>
          </a:p>
          <a:p>
            <a:pPr lvl="0">
              <a:lnSpc>
                <a:spcPct val="90000"/>
              </a:lnSpc>
            </a:pPr>
            <a:r>
              <a:rPr lang="nb-NO" sz="2300" dirty="0"/>
              <a:t>4 av 10 sier at sikkerhet og beredskap var viktig ved valg av parti ved stortingsvalget. Viktigheten øker med alder – fra 30% under 44 år til 51% blant personer over 60 år. Menn (44%) legger mer vekt på dette enn kvinner (35%). FRP-velgere vurderer dette som viktigst (59%), mens SV-velgere vurderer det som minst viktig (24%).</a:t>
            </a:r>
          </a:p>
          <a:p>
            <a:pPr lvl="0">
              <a:lnSpc>
                <a:spcPct val="90000"/>
              </a:lnSpc>
            </a:pPr>
            <a:r>
              <a:rPr lang="nb-NO" sz="2300" dirty="0"/>
              <a:t>Ved stortingsvalget i 2025 stemte 23% av respondentene på Arbeiderpartiet, som dermed ble det største partiet blant høyt utdannede. Høyre (17%) og MDG (16%) fulgte tett etter.</a:t>
            </a:r>
          </a:p>
          <a:p>
            <a:pPr lvl="0">
              <a:lnSpc>
                <a:spcPct val="90000"/>
              </a:lnSpc>
            </a:pPr>
            <a:r>
              <a:rPr lang="nb-NO" sz="2300" dirty="0"/>
              <a:t>Sammenlignet med valgresultatet i befolkningen totalt, er forskjellen størst for FrP. 24% av befolkningen stemte FrP, mot bare 8% blant respondentene. Også Ap og Sp fikk lavere oppslutning i panelet, mens SV, Venstre og MDG fikk høyere oppslutning.</a:t>
            </a:r>
          </a:p>
          <a:p>
            <a:pPr lvl="0">
              <a:lnSpc>
                <a:spcPct val="90000"/>
              </a:lnSpc>
            </a:pPr>
            <a:r>
              <a:rPr lang="nb-NO" sz="2300" dirty="0"/>
              <a:t>Sett opp mot forrige målinger er MDG den største overraskelsen. Til tross for at bare 8% oppga at de ville stemme MDG i juli, sier dobbelt så mange - 16% at de endte opp med å stemme MDG.  MDG gjorde det spesielt godt blant unge under 45 år. Blant medlemmer av Akademikerne stemte 20% MDG, som dermed ble jevnstor med Ap (21%) og Høyre (19%) i denne gruppen.</a:t>
            </a:r>
          </a:p>
          <a:p>
            <a:pPr lvl="0">
              <a:lnSpc>
                <a:spcPct val="90000"/>
              </a:lnSpc>
            </a:pPr>
            <a:r>
              <a:rPr lang="nb-NO" sz="2300" dirty="0"/>
              <a:t>Høyre hadde høye målinger i </a:t>
            </a:r>
            <a:r>
              <a:rPr lang="nb-NO" sz="2300" dirty="0" err="1"/>
              <a:t>mellomvalgsperioden</a:t>
            </a:r>
            <a:r>
              <a:rPr lang="nb-NO" sz="2300" dirty="0"/>
              <a:t>, men oppslutningen falt fra 22% i mai 2025 til 17% ved valget. Nedgangen er statistisk signifikant. Høyre gjorde det best blant menn (21%), personer over 45 år (ca. 20%) og ansatte i privat sektor (22%).</a:t>
            </a:r>
          </a:p>
          <a:p>
            <a:pPr lvl="0">
              <a:lnSpc>
                <a:spcPct val="90000"/>
              </a:lnSpc>
            </a:pPr>
            <a:r>
              <a:rPr lang="nb-NO" sz="2300" dirty="0"/>
              <a:t>Ap sin oppslutning holdt seg stabil inn mot valget. Ap gjorde det best blant ansatte i offentlig sektor (27%) og kvinner (27%), men fikk lavere oppslutning blant yngre velgere (17% under 35 år).</a:t>
            </a:r>
          </a:p>
          <a:p>
            <a:pPr lvl="0">
              <a:lnSpc>
                <a:spcPct val="90000"/>
              </a:lnSpc>
            </a:pPr>
            <a:r>
              <a:rPr lang="nb-NO" sz="2300" dirty="0"/>
              <a:t>SV opplevde en signifikant nedgang fra siste måling før valget. Partiet gjorde det bedre blant kvinner (14%) og ansatte i offentlig sektor (12%), men fikk lav oppslutning blant menn (6%) og ansatte i privat sektor (7%).</a:t>
            </a:r>
          </a:p>
          <a:p>
            <a:pPr lvl="0">
              <a:lnSpc>
                <a:spcPct val="90000"/>
              </a:lnSpc>
            </a:pPr>
            <a:r>
              <a:rPr lang="nb-NO" sz="2300" dirty="0"/>
              <a:t>FrP har over tid økt sin oppslutning blant høyt utdannede. Fra 3–4% i tidligere målinger til 8% ved valget. FrP fikk størst oppslutning blant menn (11%), personer over 45 år (10%) og ansatte i privat sektor (10%). </a:t>
            </a:r>
          </a:p>
        </p:txBody>
      </p:sp>
      <p:pic>
        <p:nvPicPr>
          <p:cNvPr id="2" name="Picture 7">
            <a:extLst>
              <a:ext uri="{FF2B5EF4-FFF2-40B4-BE49-F238E27FC236}">
                <a16:creationId xmlns:a16="http://schemas.microsoft.com/office/drawing/2014/main" id="{44BE8CAE-24CA-5F24-EB4C-54A2A1901B4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7856" r="17056" b="-2"/>
          <a:stretch>
            <a:fillRect/>
          </a:stretch>
        </p:blipFill>
        <p:spPr>
          <a:xfrm>
            <a:off x="18747345" y="2639291"/>
            <a:ext cx="4288691" cy="9871364"/>
          </a:xfrm>
          <a:prstGeom prst="rect">
            <a:avLst/>
          </a:prstGeom>
          <a:noFill/>
          <a:ln w="12700">
            <a:miter lim="400000"/>
          </a:ln>
        </p:spPr>
      </p:pic>
      <p:sp>
        <p:nvSpPr>
          <p:cNvPr id="8" name="Title 1">
            <a:extLst>
              <a:ext uri="{FF2B5EF4-FFF2-40B4-BE49-F238E27FC236}">
                <a16:creationId xmlns:a16="http://schemas.microsoft.com/office/drawing/2014/main" id="{6890CB7D-518D-1E84-C204-27BA151EA461}"/>
              </a:ext>
            </a:extLst>
          </p:cNvPr>
          <p:cNvSpPr>
            <a:spLocks noGrp="1"/>
          </p:cNvSpPr>
          <p:nvPr>
            <p:ph type="title"/>
          </p:nvPr>
        </p:nvSpPr>
        <p:spPr>
          <a:xfrm>
            <a:off x="1402079" y="431799"/>
            <a:ext cx="21633959" cy="1861305"/>
          </a:xfrm>
        </p:spPr>
        <p:txBody>
          <a:bodyPr anchor="ctr">
            <a:normAutofit/>
          </a:bodyPr>
          <a:lstStyle/>
          <a:p>
            <a:pPr>
              <a:defRPr/>
            </a:pPr>
            <a:r>
              <a:rPr lang="nb-NO" sz="4000" dirty="0"/>
              <a:t>OPPSUMMERT</a:t>
            </a:r>
          </a:p>
        </p:txBody>
      </p:sp>
    </p:spTree>
    <p:extLst>
      <p:ext uri="{BB962C8B-B14F-4D97-AF65-F5344CB8AC3E}">
        <p14:creationId xmlns:p14="http://schemas.microsoft.com/office/powerpoint/2010/main" val="408515623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1B976-46E8-D2C7-258B-BA164702916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B125EF4-E305-FC69-5AA7-2BCBF4B9ABB7}"/>
              </a:ext>
            </a:extLst>
          </p:cNvPr>
          <p:cNvSpPr>
            <a:spLocks noGrp="1"/>
          </p:cNvSpPr>
          <p:nvPr>
            <p:ph type="body" sz="quarter" idx="10"/>
          </p:nvPr>
        </p:nvSpPr>
        <p:spPr/>
        <p:txBody>
          <a:bodyPr>
            <a:normAutofit/>
          </a:bodyPr>
          <a:lstStyle/>
          <a:p>
            <a:r>
              <a:rPr lang="en-US" err="1"/>
              <a:t>Resultater</a:t>
            </a:r>
            <a:endParaRPr lang="en-US"/>
          </a:p>
        </p:txBody>
      </p:sp>
    </p:spTree>
    <p:extLst>
      <p:ext uri="{BB962C8B-B14F-4D97-AF65-F5344CB8AC3E}">
        <p14:creationId xmlns:p14="http://schemas.microsoft.com/office/powerpoint/2010/main" val="429152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A6CA84-A7C3-4247-81AD-8368803F28D8}"/>
              </a:ext>
            </a:extLst>
          </p:cNvPr>
          <p:cNvSpPr>
            <a:spLocks noGrp="1"/>
          </p:cNvSpPr>
          <p:nvPr>
            <p:ph type="body" sz="quarter" idx="10"/>
          </p:nvPr>
        </p:nvSpPr>
        <p:spPr/>
        <p:txBody>
          <a:bodyPr>
            <a:normAutofit/>
          </a:bodyPr>
          <a:lstStyle/>
          <a:p>
            <a:r>
              <a:rPr lang="en-US" err="1"/>
              <a:t>Fagforening</a:t>
            </a:r>
            <a:r>
              <a:rPr lang="en-US"/>
              <a:t> </a:t>
            </a:r>
            <a:r>
              <a:rPr lang="en-US" err="1"/>
              <a:t>og</a:t>
            </a:r>
            <a:r>
              <a:rPr lang="en-US"/>
              <a:t> </a:t>
            </a:r>
            <a:r>
              <a:rPr lang="en-US" err="1"/>
              <a:t>hovedorganisasjon</a:t>
            </a:r>
            <a:endParaRPr lang="en-US"/>
          </a:p>
        </p:txBody>
      </p:sp>
    </p:spTree>
    <p:extLst>
      <p:ext uri="{BB962C8B-B14F-4D97-AF65-F5344CB8AC3E}">
        <p14:creationId xmlns:p14="http://schemas.microsoft.com/office/powerpoint/2010/main" val="1625859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654E4-328B-42AA-B118-EBCF0EF77064}"/>
              </a:ext>
            </a:extLst>
          </p:cNvPr>
          <p:cNvSpPr>
            <a:spLocks noGrp="1"/>
          </p:cNvSpPr>
          <p:nvPr>
            <p:ph type="title"/>
          </p:nvPr>
        </p:nvSpPr>
        <p:spPr/>
        <p:txBody>
          <a:bodyPr>
            <a:normAutofit/>
          </a:bodyPr>
          <a:lstStyle/>
          <a:p>
            <a:r>
              <a:rPr lang="nb-NO" dirty="0"/>
              <a:t>8 av 10 er medlem av en fagforening</a:t>
            </a:r>
            <a:endParaRPr lang="en-US" dirty="0"/>
          </a:p>
        </p:txBody>
      </p:sp>
      <p:sp>
        <p:nvSpPr>
          <p:cNvPr id="4" name="Content Placeholder 3">
            <a:extLst>
              <a:ext uri="{FF2B5EF4-FFF2-40B4-BE49-F238E27FC236}">
                <a16:creationId xmlns:a16="http://schemas.microsoft.com/office/drawing/2014/main" id="{1C0DB3AB-2DF9-4A2E-A053-8F14E3680957}"/>
              </a:ext>
            </a:extLst>
          </p:cNvPr>
          <p:cNvSpPr>
            <a:spLocks noGrp="1"/>
          </p:cNvSpPr>
          <p:nvPr>
            <p:ph idx="11"/>
          </p:nvPr>
        </p:nvSpPr>
        <p:spPr>
          <a:xfrm>
            <a:off x="14502383" y="4389120"/>
            <a:ext cx="8546593" cy="8071286"/>
          </a:xfrm>
        </p:spPr>
        <p:txBody>
          <a:bodyPr>
            <a:normAutofit/>
          </a:bodyPr>
          <a:lstStyle/>
          <a:p>
            <a:r>
              <a:rPr lang="nb-NO" sz="2800" dirty="0"/>
              <a:t>Den totale andelen som er medlem i fagforening holder seg fortsatt stabil på 8 av 10. </a:t>
            </a:r>
          </a:p>
        </p:txBody>
      </p:sp>
      <p:sp>
        <p:nvSpPr>
          <p:cNvPr id="5" name="Text Placeholder 4">
            <a:extLst>
              <a:ext uri="{FF2B5EF4-FFF2-40B4-BE49-F238E27FC236}">
                <a16:creationId xmlns:a16="http://schemas.microsoft.com/office/drawing/2014/main" id="{787955AE-45E1-4024-BC40-E4A4E06C6BA1}"/>
              </a:ext>
            </a:extLst>
          </p:cNvPr>
          <p:cNvSpPr>
            <a:spLocks noGrp="1"/>
          </p:cNvSpPr>
          <p:nvPr>
            <p:ph type="body" sz="quarter" idx="12"/>
          </p:nvPr>
        </p:nvSpPr>
        <p:spPr/>
        <p:txBody>
          <a:bodyPr/>
          <a:lstStyle/>
          <a:p>
            <a:r>
              <a:rPr lang="nb-NO" dirty="0"/>
              <a:t>«Er du medlem i en fagforening?» </a:t>
            </a:r>
          </a:p>
          <a:p>
            <a:endParaRPr lang="en-US" dirty="0"/>
          </a:p>
        </p:txBody>
      </p:sp>
      <p:sp>
        <p:nvSpPr>
          <p:cNvPr id="6" name="Text Placeholder 5">
            <a:extLst>
              <a:ext uri="{FF2B5EF4-FFF2-40B4-BE49-F238E27FC236}">
                <a16:creationId xmlns:a16="http://schemas.microsoft.com/office/drawing/2014/main" id="{520184D7-9544-4A42-B546-21505A6B1BEA}"/>
              </a:ext>
            </a:extLst>
          </p:cNvPr>
          <p:cNvSpPr>
            <a:spLocks noGrp="1"/>
          </p:cNvSpPr>
          <p:nvPr>
            <p:ph type="body" sz="quarter" idx="13"/>
          </p:nvPr>
        </p:nvSpPr>
        <p:spPr/>
        <p:txBody>
          <a:bodyPr/>
          <a:lstStyle/>
          <a:p>
            <a:pPr>
              <a:spcBef>
                <a:spcPts val="0"/>
              </a:spcBef>
              <a:spcAft>
                <a:spcPts val="0"/>
              </a:spcAft>
            </a:pPr>
            <a:r>
              <a:rPr lang="en-US" dirty="0"/>
              <a:t>Filter: Ingen</a:t>
            </a:r>
          </a:p>
          <a:p>
            <a:pPr>
              <a:spcBef>
                <a:spcPts val="0"/>
              </a:spcBef>
              <a:spcAft>
                <a:spcPts val="0"/>
              </a:spcAft>
            </a:pPr>
            <a:r>
              <a:rPr lang="en-US" dirty="0"/>
              <a:t>Antall </a:t>
            </a:r>
            <a:r>
              <a:rPr lang="en-US" dirty="0" err="1"/>
              <a:t>intervju</a:t>
            </a:r>
            <a:r>
              <a:rPr lang="en-US" dirty="0"/>
              <a:t>: 1000</a:t>
            </a:r>
          </a:p>
          <a:p>
            <a:endParaRPr lang="en-US" dirty="0"/>
          </a:p>
        </p:txBody>
      </p:sp>
      <p:graphicFrame>
        <p:nvGraphicFramePr>
          <p:cNvPr id="9" name="Freq-Q9_Rekodet--Col01P">
            <a:extLst>
              <a:ext uri="{FF2B5EF4-FFF2-40B4-BE49-F238E27FC236}">
                <a16:creationId xmlns:a16="http://schemas.microsoft.com/office/drawing/2014/main" id="{38015B62-A429-449E-9788-28DAEB9C9159}"/>
              </a:ext>
            </a:extLst>
          </p:cNvPr>
          <p:cNvGraphicFramePr>
            <a:graphicFrameLocks noGrp="1"/>
          </p:cNvGraphicFramePr>
          <p:nvPr>
            <p:ph idx="10"/>
            <p:extLst>
              <p:ext uri="{D42A27DB-BD31-4B8C-83A1-F6EECF244321}">
                <p14:modId xmlns:p14="http://schemas.microsoft.com/office/powerpoint/2010/main" val="2687523609"/>
              </p:ext>
            </p:extLst>
          </p:nvPr>
        </p:nvGraphicFramePr>
        <p:xfrm>
          <a:off x="1401763" y="3030538"/>
          <a:ext cx="12936537" cy="9429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093998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3FFD-1CE7-4237-97B6-84508396DF69}"/>
              </a:ext>
            </a:extLst>
          </p:cNvPr>
          <p:cNvSpPr>
            <a:spLocks noGrp="1"/>
          </p:cNvSpPr>
          <p:nvPr>
            <p:ph type="title"/>
          </p:nvPr>
        </p:nvSpPr>
        <p:spPr/>
        <p:txBody>
          <a:bodyPr/>
          <a:lstStyle/>
          <a:p>
            <a:r>
              <a:rPr lang="nb-NO" dirty="0"/>
              <a:t>43% oppgir å være tilknyttet Akademikerne </a:t>
            </a:r>
            <a:endParaRPr lang="en-US" dirty="0"/>
          </a:p>
        </p:txBody>
      </p:sp>
      <p:sp>
        <p:nvSpPr>
          <p:cNvPr id="5" name="Text Placeholder 4">
            <a:extLst>
              <a:ext uri="{FF2B5EF4-FFF2-40B4-BE49-F238E27FC236}">
                <a16:creationId xmlns:a16="http://schemas.microsoft.com/office/drawing/2014/main" id="{14B8977B-CC72-473B-ADB1-C121C06AD8B2}"/>
              </a:ext>
            </a:extLst>
          </p:cNvPr>
          <p:cNvSpPr>
            <a:spLocks noGrp="1"/>
          </p:cNvSpPr>
          <p:nvPr>
            <p:ph type="body" sz="quarter" idx="12"/>
          </p:nvPr>
        </p:nvSpPr>
        <p:spPr/>
        <p:txBody>
          <a:bodyPr/>
          <a:lstStyle/>
          <a:p>
            <a:r>
              <a:rPr lang="nb-NO"/>
              <a:t>«Er din fagforening tilknyttet en hovedorganisasjon?»</a:t>
            </a:r>
            <a:endParaRPr lang="nb-NO">
              <a:highlight>
                <a:srgbClr val="FFFF00"/>
              </a:highlight>
            </a:endParaRPr>
          </a:p>
          <a:p>
            <a:endParaRPr lang="en-US"/>
          </a:p>
        </p:txBody>
      </p:sp>
      <p:sp>
        <p:nvSpPr>
          <p:cNvPr id="6" name="Text Placeholder 5">
            <a:extLst>
              <a:ext uri="{FF2B5EF4-FFF2-40B4-BE49-F238E27FC236}">
                <a16:creationId xmlns:a16="http://schemas.microsoft.com/office/drawing/2014/main" id="{62047025-0811-439A-92FA-60CF1325B9AE}"/>
              </a:ext>
            </a:extLst>
          </p:cNvPr>
          <p:cNvSpPr>
            <a:spLocks noGrp="1"/>
          </p:cNvSpPr>
          <p:nvPr>
            <p:ph type="body" sz="quarter" idx="13"/>
          </p:nvPr>
        </p:nvSpPr>
        <p:spPr/>
        <p:txBody>
          <a:bodyPr/>
          <a:lstStyle/>
          <a:p>
            <a:pPr>
              <a:spcBef>
                <a:spcPts val="0"/>
              </a:spcBef>
              <a:spcAft>
                <a:spcPts val="0"/>
              </a:spcAft>
            </a:pPr>
            <a:r>
              <a:rPr lang="en-US" dirty="0"/>
              <a:t>Filter: </a:t>
            </a:r>
            <a:r>
              <a:rPr lang="en-US" dirty="0" err="1"/>
              <a:t>Medlem</a:t>
            </a:r>
            <a:r>
              <a:rPr lang="en-US" dirty="0"/>
              <a:t> </a:t>
            </a:r>
            <a:r>
              <a:rPr lang="en-US" dirty="0" err="1"/>
              <a:t>i</a:t>
            </a:r>
            <a:r>
              <a:rPr lang="en-US" dirty="0"/>
              <a:t> </a:t>
            </a:r>
            <a:r>
              <a:rPr lang="en-US" dirty="0" err="1"/>
              <a:t>fagforening</a:t>
            </a:r>
            <a:endParaRPr lang="en-US" dirty="0"/>
          </a:p>
          <a:p>
            <a:pPr>
              <a:spcBef>
                <a:spcPts val="0"/>
              </a:spcBef>
              <a:spcAft>
                <a:spcPts val="0"/>
              </a:spcAft>
            </a:pPr>
            <a:r>
              <a:rPr lang="en-US" dirty="0"/>
              <a:t>Antall </a:t>
            </a:r>
            <a:r>
              <a:rPr lang="en-US" dirty="0" err="1"/>
              <a:t>intervju</a:t>
            </a:r>
            <a:r>
              <a:rPr lang="en-US" dirty="0"/>
              <a:t>: 789</a:t>
            </a:r>
          </a:p>
          <a:p>
            <a:endParaRPr lang="en-US" dirty="0"/>
          </a:p>
        </p:txBody>
      </p:sp>
      <p:graphicFrame>
        <p:nvGraphicFramePr>
          <p:cNvPr id="14" name="Plassholder for innhold 13">
            <a:extLst>
              <a:ext uri="{FF2B5EF4-FFF2-40B4-BE49-F238E27FC236}">
                <a16:creationId xmlns:a16="http://schemas.microsoft.com/office/drawing/2014/main" id="{A4DC35C7-1000-43BD-A661-BF1B1A5ED436}"/>
              </a:ext>
            </a:extLst>
          </p:cNvPr>
          <p:cNvGraphicFramePr>
            <a:graphicFrameLocks noGrp="1"/>
          </p:cNvGraphicFramePr>
          <p:nvPr>
            <p:ph idx="10"/>
            <p:extLst>
              <p:ext uri="{D42A27DB-BD31-4B8C-83A1-F6EECF244321}">
                <p14:modId xmlns:p14="http://schemas.microsoft.com/office/powerpoint/2010/main" val="2076681288"/>
              </p:ext>
            </p:extLst>
          </p:nvPr>
        </p:nvGraphicFramePr>
        <p:xfrm>
          <a:off x="1401763" y="3030538"/>
          <a:ext cx="12936537" cy="9429750"/>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3">
            <a:extLst>
              <a:ext uri="{FF2B5EF4-FFF2-40B4-BE49-F238E27FC236}">
                <a16:creationId xmlns:a16="http://schemas.microsoft.com/office/drawing/2014/main" id="{65AF6AAB-CFCB-4130-9E58-A2747EAEC224}"/>
              </a:ext>
            </a:extLst>
          </p:cNvPr>
          <p:cNvSpPr>
            <a:spLocks noGrp="1"/>
          </p:cNvSpPr>
          <p:nvPr>
            <p:ph idx="11"/>
          </p:nvPr>
        </p:nvSpPr>
        <p:spPr>
          <a:xfrm>
            <a:off x="14502383" y="4389120"/>
            <a:ext cx="8546593" cy="8071286"/>
          </a:xfrm>
        </p:spPr>
        <p:txBody>
          <a:bodyPr>
            <a:normAutofit/>
          </a:bodyPr>
          <a:lstStyle/>
          <a:p>
            <a:r>
              <a:rPr lang="nb-NO" sz="2800" dirty="0"/>
              <a:t>I denne runden er litt færre enn «vanlig» medlemmer av Akademikerne (43%) og litt flere medlem i </a:t>
            </a:r>
            <a:r>
              <a:rPr lang="nb-NO" sz="2800" dirty="0" err="1"/>
              <a:t>Unio</a:t>
            </a:r>
            <a:r>
              <a:rPr lang="nb-NO" sz="2800" dirty="0"/>
              <a:t> (16%). </a:t>
            </a:r>
          </a:p>
          <a:p>
            <a:endParaRPr lang="nb-NO" sz="2800" dirty="0"/>
          </a:p>
        </p:txBody>
      </p:sp>
    </p:spTree>
    <p:extLst>
      <p:ext uri="{BB962C8B-B14F-4D97-AF65-F5344CB8AC3E}">
        <p14:creationId xmlns:p14="http://schemas.microsoft.com/office/powerpoint/2010/main" val="369588690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84E9C-C450-12A8-FEBA-DB2C6FBC0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9E899-C4CA-56DE-8D94-2ED86AECB6EF}"/>
              </a:ext>
            </a:extLst>
          </p:cNvPr>
          <p:cNvSpPr>
            <a:spLocks noGrp="1"/>
          </p:cNvSpPr>
          <p:nvPr>
            <p:ph type="title"/>
          </p:nvPr>
        </p:nvSpPr>
        <p:spPr/>
        <p:txBody>
          <a:bodyPr>
            <a:noAutofit/>
          </a:bodyPr>
          <a:lstStyle/>
          <a:p>
            <a:r>
              <a:rPr lang="nb-NO" dirty="0" err="1"/>
              <a:t>Tekna</a:t>
            </a:r>
            <a:r>
              <a:rPr lang="nb-NO" dirty="0"/>
              <a:t> er klart størst blant medlemsorganisasjonene i Akademikerne med 40%, etterfulgt av Samfunnsviterne og </a:t>
            </a:r>
            <a:r>
              <a:rPr lang="nb-NO" dirty="0" err="1"/>
              <a:t>Econa</a:t>
            </a:r>
            <a:r>
              <a:rPr lang="nb-NO" dirty="0"/>
              <a:t>. </a:t>
            </a:r>
          </a:p>
        </p:txBody>
      </p:sp>
      <p:sp>
        <p:nvSpPr>
          <p:cNvPr id="5" name="Text Placeholder 4">
            <a:extLst>
              <a:ext uri="{FF2B5EF4-FFF2-40B4-BE49-F238E27FC236}">
                <a16:creationId xmlns:a16="http://schemas.microsoft.com/office/drawing/2014/main" id="{92C0D03E-D8E1-67DE-6DFF-24871EBABE84}"/>
              </a:ext>
            </a:extLst>
          </p:cNvPr>
          <p:cNvSpPr>
            <a:spLocks noGrp="1"/>
          </p:cNvSpPr>
          <p:nvPr>
            <p:ph type="body" sz="quarter" idx="12"/>
          </p:nvPr>
        </p:nvSpPr>
        <p:spPr/>
        <p:txBody>
          <a:bodyPr>
            <a:normAutofit/>
          </a:bodyPr>
          <a:lstStyle/>
          <a:p>
            <a:r>
              <a:rPr lang="nb-NO" sz="3200" i="1" dirty="0"/>
              <a:t>Hvilken av Akademikernes medlemsorganisasjoner er du medlem i?</a:t>
            </a:r>
            <a:endParaRPr lang="en-US" sz="2400" i="1" dirty="0"/>
          </a:p>
        </p:txBody>
      </p:sp>
      <p:sp>
        <p:nvSpPr>
          <p:cNvPr id="6" name="Text Placeholder 5">
            <a:extLst>
              <a:ext uri="{FF2B5EF4-FFF2-40B4-BE49-F238E27FC236}">
                <a16:creationId xmlns:a16="http://schemas.microsoft.com/office/drawing/2014/main" id="{039BD10D-8A18-4E09-5E73-EB2074E891E0}"/>
              </a:ext>
            </a:extLst>
          </p:cNvPr>
          <p:cNvSpPr>
            <a:spLocks noGrp="1"/>
          </p:cNvSpPr>
          <p:nvPr>
            <p:ph type="body" sz="quarter" idx="13"/>
          </p:nvPr>
        </p:nvSpPr>
        <p:spPr/>
        <p:txBody>
          <a:bodyPr/>
          <a:lstStyle/>
          <a:p>
            <a:pPr>
              <a:spcBef>
                <a:spcPts val="0"/>
              </a:spcBef>
              <a:spcAft>
                <a:spcPts val="0"/>
              </a:spcAft>
            </a:pPr>
            <a:r>
              <a:rPr lang="nb-NO" dirty="0"/>
              <a:t>Filter: Medlem I Akademikerne </a:t>
            </a:r>
          </a:p>
          <a:p>
            <a:pPr>
              <a:spcBef>
                <a:spcPts val="0"/>
              </a:spcBef>
              <a:spcAft>
                <a:spcPts val="0"/>
              </a:spcAft>
            </a:pPr>
            <a:r>
              <a:rPr lang="nb-NO" dirty="0"/>
              <a:t>Antall intervju: 336</a:t>
            </a:r>
          </a:p>
          <a:p>
            <a:endParaRPr lang="nb-NO" dirty="0"/>
          </a:p>
        </p:txBody>
      </p:sp>
      <p:graphicFrame>
        <p:nvGraphicFramePr>
          <p:cNvPr id="9" name="Content Placeholder 6">
            <a:extLst>
              <a:ext uri="{FF2B5EF4-FFF2-40B4-BE49-F238E27FC236}">
                <a16:creationId xmlns:a16="http://schemas.microsoft.com/office/drawing/2014/main" id="{FF232C12-BB23-909D-B93F-F9FC65E52682}"/>
              </a:ext>
            </a:extLst>
          </p:cNvPr>
          <p:cNvGraphicFramePr>
            <a:graphicFrameLocks noGrp="1"/>
          </p:cNvGraphicFramePr>
          <p:nvPr>
            <p:ph idx="10"/>
            <p:extLst>
              <p:ext uri="{D42A27DB-BD31-4B8C-83A1-F6EECF244321}">
                <p14:modId xmlns:p14="http://schemas.microsoft.com/office/powerpoint/2010/main" val="4043794474"/>
              </p:ext>
            </p:extLst>
          </p:nvPr>
        </p:nvGraphicFramePr>
        <p:xfrm>
          <a:off x="1401699" y="3030656"/>
          <a:ext cx="12936537" cy="9429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590102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A6CA84-A7C3-4247-81AD-8368803F28D8}"/>
              </a:ext>
            </a:extLst>
          </p:cNvPr>
          <p:cNvSpPr>
            <a:spLocks noGrp="1"/>
          </p:cNvSpPr>
          <p:nvPr>
            <p:ph type="body" sz="quarter" idx="10"/>
          </p:nvPr>
        </p:nvSpPr>
        <p:spPr/>
        <p:txBody>
          <a:bodyPr>
            <a:normAutofit/>
          </a:bodyPr>
          <a:lstStyle/>
          <a:p>
            <a:r>
              <a:rPr lang="en-US" dirty="0"/>
              <a:t>Jobb-</a:t>
            </a:r>
            <a:r>
              <a:rPr lang="en-US" dirty="0" err="1"/>
              <a:t>bytte</a:t>
            </a:r>
            <a:endParaRPr lang="en-US" dirty="0"/>
          </a:p>
        </p:txBody>
      </p:sp>
    </p:spTree>
    <p:extLst>
      <p:ext uri="{BB962C8B-B14F-4D97-AF65-F5344CB8AC3E}">
        <p14:creationId xmlns:p14="http://schemas.microsoft.com/office/powerpoint/2010/main" val="942572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3FFD-1CE7-4237-97B6-84508396DF69}"/>
              </a:ext>
            </a:extLst>
          </p:cNvPr>
          <p:cNvSpPr>
            <a:spLocks noGrp="1"/>
          </p:cNvSpPr>
          <p:nvPr>
            <p:ph type="title"/>
          </p:nvPr>
        </p:nvSpPr>
        <p:spPr/>
        <p:txBody>
          <a:bodyPr>
            <a:normAutofit/>
          </a:bodyPr>
          <a:lstStyle/>
          <a:p>
            <a:r>
              <a:rPr lang="nb-NO" dirty="0"/>
              <a:t>Andelen som vurderer å bytte jobb holdt seg stabil – om lag 1 av 4</a:t>
            </a:r>
            <a:endParaRPr lang="en-US" dirty="0"/>
          </a:p>
        </p:txBody>
      </p:sp>
      <p:sp>
        <p:nvSpPr>
          <p:cNvPr id="4" name="Content Placeholder 3">
            <a:extLst>
              <a:ext uri="{FF2B5EF4-FFF2-40B4-BE49-F238E27FC236}">
                <a16:creationId xmlns:a16="http://schemas.microsoft.com/office/drawing/2014/main" id="{09857ED2-6D67-468D-86E2-5289A9AA4DC2}"/>
              </a:ext>
            </a:extLst>
          </p:cNvPr>
          <p:cNvSpPr>
            <a:spLocks noGrp="1"/>
          </p:cNvSpPr>
          <p:nvPr>
            <p:ph idx="11"/>
          </p:nvPr>
        </p:nvSpPr>
        <p:spPr>
          <a:xfrm>
            <a:off x="14502383" y="4046220"/>
            <a:ext cx="8546593" cy="8414186"/>
          </a:xfrm>
        </p:spPr>
        <p:txBody>
          <a:bodyPr>
            <a:normAutofit/>
          </a:bodyPr>
          <a:lstStyle/>
          <a:p>
            <a:r>
              <a:rPr lang="nb-NO" sz="2800" dirty="0"/>
              <a:t>Andelen som vurderer å bytte jobb holdt seg stabil. Nær 1 av 4 vurderer å bytte jobb i løpet av de neste 12 månedene. Det er ingen signifikant endring i de siste målingene, men andelen er lavere nå enn i 2022. </a:t>
            </a:r>
          </a:p>
          <a:p>
            <a:r>
              <a:rPr lang="nb-NO" sz="2800" dirty="0"/>
              <a:t>Som vi har sett i tidligere målinger er det helst de unge (under 45 år) som vurderer å bytte jobb, om lag 3 av 10 mot bare 4% over 60 år. </a:t>
            </a:r>
          </a:p>
          <a:p>
            <a:r>
              <a:rPr lang="nb-NO" sz="2800" dirty="0"/>
              <a:t>I denne målingen er det ikke signifikant forskjell mellom ansatte i privat og offentlig sektor, men det er færre selvstendig næringsdrivende som vurderer å bytte jobb (9%). Medlemmer av Akademikerne er også mer åpne for å bytte jobb enn andre – 29%. </a:t>
            </a:r>
          </a:p>
        </p:txBody>
      </p:sp>
      <p:sp>
        <p:nvSpPr>
          <p:cNvPr id="5" name="Text Placeholder 4">
            <a:extLst>
              <a:ext uri="{FF2B5EF4-FFF2-40B4-BE49-F238E27FC236}">
                <a16:creationId xmlns:a16="http://schemas.microsoft.com/office/drawing/2014/main" id="{14B8977B-CC72-473B-ADB1-C121C06AD8B2}"/>
              </a:ext>
            </a:extLst>
          </p:cNvPr>
          <p:cNvSpPr>
            <a:spLocks noGrp="1"/>
          </p:cNvSpPr>
          <p:nvPr>
            <p:ph type="body" sz="quarter" idx="12"/>
          </p:nvPr>
        </p:nvSpPr>
        <p:spPr/>
        <p:txBody>
          <a:bodyPr/>
          <a:lstStyle/>
          <a:p>
            <a:r>
              <a:rPr lang="nb-NO" i="1" dirty="0"/>
              <a:t>Vurderer du å bytte jobb i løpet av de neste 12 måneder?</a:t>
            </a:r>
          </a:p>
          <a:p>
            <a:endParaRPr lang="nb-NO" i="1" dirty="0">
              <a:highlight>
                <a:srgbClr val="FFFF00"/>
              </a:highlight>
            </a:endParaRPr>
          </a:p>
          <a:p>
            <a:endParaRPr lang="en-US" i="1" dirty="0"/>
          </a:p>
        </p:txBody>
      </p:sp>
      <p:sp>
        <p:nvSpPr>
          <p:cNvPr id="6" name="Text Placeholder 5">
            <a:extLst>
              <a:ext uri="{FF2B5EF4-FFF2-40B4-BE49-F238E27FC236}">
                <a16:creationId xmlns:a16="http://schemas.microsoft.com/office/drawing/2014/main" id="{62047025-0811-439A-92FA-60CF1325B9AE}"/>
              </a:ext>
            </a:extLst>
          </p:cNvPr>
          <p:cNvSpPr>
            <a:spLocks noGrp="1"/>
          </p:cNvSpPr>
          <p:nvPr>
            <p:ph type="body" sz="quarter" idx="13"/>
          </p:nvPr>
        </p:nvSpPr>
        <p:spPr/>
        <p:txBody>
          <a:bodyPr>
            <a:normAutofit/>
          </a:bodyPr>
          <a:lstStyle/>
          <a:p>
            <a:pPr>
              <a:spcBef>
                <a:spcPts val="0"/>
              </a:spcBef>
              <a:spcAft>
                <a:spcPts val="0"/>
              </a:spcAft>
            </a:pPr>
            <a:r>
              <a:rPr lang="en-US" dirty="0"/>
              <a:t>Filter: Ingen</a:t>
            </a:r>
          </a:p>
          <a:p>
            <a:pPr>
              <a:spcBef>
                <a:spcPts val="0"/>
              </a:spcBef>
              <a:spcAft>
                <a:spcPts val="0"/>
              </a:spcAft>
            </a:pPr>
            <a:r>
              <a:rPr lang="en-US" dirty="0" err="1"/>
              <a:t>Antall</a:t>
            </a:r>
            <a:r>
              <a:rPr lang="en-US" dirty="0"/>
              <a:t> </a:t>
            </a:r>
            <a:r>
              <a:rPr lang="en-US" dirty="0" err="1"/>
              <a:t>intervju</a:t>
            </a:r>
            <a:r>
              <a:rPr lang="en-US" dirty="0"/>
              <a:t>: 1043 / 1057 / 1339 / 1200 / 1603 / 1000</a:t>
            </a:r>
          </a:p>
          <a:p>
            <a:pPr>
              <a:spcBef>
                <a:spcPts val="0"/>
              </a:spcBef>
              <a:spcAft>
                <a:spcPts val="0"/>
              </a:spcAft>
            </a:pPr>
            <a:endParaRPr lang="en-US" dirty="0"/>
          </a:p>
        </p:txBody>
      </p:sp>
      <p:graphicFrame>
        <p:nvGraphicFramePr>
          <p:cNvPr id="8" name="Content Placeholder 6">
            <a:extLst>
              <a:ext uri="{FF2B5EF4-FFF2-40B4-BE49-F238E27FC236}">
                <a16:creationId xmlns:a16="http://schemas.microsoft.com/office/drawing/2014/main" id="{F8D5D0D4-EAC0-4442-8B25-A9135766A677}"/>
              </a:ext>
            </a:extLst>
          </p:cNvPr>
          <p:cNvGraphicFramePr>
            <a:graphicFrameLocks noGrp="1"/>
          </p:cNvGraphicFramePr>
          <p:nvPr>
            <p:ph idx="10"/>
            <p:extLst>
              <p:ext uri="{D42A27DB-BD31-4B8C-83A1-F6EECF244321}">
                <p14:modId xmlns:p14="http://schemas.microsoft.com/office/powerpoint/2010/main" val="2534981036"/>
              </p:ext>
            </p:extLst>
          </p:nvPr>
        </p:nvGraphicFramePr>
        <p:xfrm>
          <a:off x="1401763" y="3030538"/>
          <a:ext cx="12936537" cy="9429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068548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3FFD-1CE7-4237-97B6-84508396DF69}"/>
              </a:ext>
            </a:extLst>
          </p:cNvPr>
          <p:cNvSpPr>
            <a:spLocks noGrp="1"/>
          </p:cNvSpPr>
          <p:nvPr>
            <p:ph type="title"/>
          </p:nvPr>
        </p:nvSpPr>
        <p:spPr/>
        <p:txBody>
          <a:bodyPr>
            <a:normAutofit/>
          </a:bodyPr>
          <a:lstStyle/>
          <a:p>
            <a:r>
              <a:rPr lang="nb-NO" dirty="0"/>
              <a:t>Lønn er fremdeles den viktigste årsaken til at man vurderer å bytte jobb</a:t>
            </a:r>
            <a:endParaRPr lang="en-US" dirty="0"/>
          </a:p>
        </p:txBody>
      </p:sp>
      <p:sp>
        <p:nvSpPr>
          <p:cNvPr id="4" name="Content Placeholder 3">
            <a:extLst>
              <a:ext uri="{FF2B5EF4-FFF2-40B4-BE49-F238E27FC236}">
                <a16:creationId xmlns:a16="http://schemas.microsoft.com/office/drawing/2014/main" id="{09857ED2-6D67-468D-86E2-5289A9AA4DC2}"/>
              </a:ext>
            </a:extLst>
          </p:cNvPr>
          <p:cNvSpPr>
            <a:spLocks noGrp="1"/>
          </p:cNvSpPr>
          <p:nvPr>
            <p:ph idx="11"/>
          </p:nvPr>
        </p:nvSpPr>
        <p:spPr/>
        <p:txBody>
          <a:bodyPr>
            <a:normAutofit/>
          </a:bodyPr>
          <a:lstStyle/>
          <a:p>
            <a:r>
              <a:rPr lang="nb-NO" sz="2800" dirty="0"/>
              <a:t>Lønn er fremdeles det viktigste årsak til respondentene vurderer jobb-bytte, etterfulgt av faglig interessante oppgaver, annen type stilling og bedre arbeidsmiljø. </a:t>
            </a:r>
          </a:p>
          <a:p>
            <a:r>
              <a:rPr lang="nb-NO" sz="2800" dirty="0"/>
              <a:t>Overordnet holdt fordelingen seg hovedsakelig stabil fra januar til september 2025, med to unntak, nemlig en signifikant økning innen arbeidsmiljø – opp fra 27% til 36% - og fleksibel arbeidshverdag – opp fra 17% til 24%. </a:t>
            </a:r>
          </a:p>
          <a:p>
            <a:r>
              <a:rPr lang="nb-NO" sz="2800" dirty="0"/>
              <a:t>Unge under 35 år er spesielt opptatt av lønn – 69%. De på 35-44 år er spesielt opptatt av faglig interessante arbeidsoppgaver – 51%. Fagforeningsorganiserte er mer opptatt av å få en annen type stilling – 42%.</a:t>
            </a:r>
          </a:p>
        </p:txBody>
      </p:sp>
      <p:sp>
        <p:nvSpPr>
          <p:cNvPr id="5" name="Text Placeholder 4">
            <a:extLst>
              <a:ext uri="{FF2B5EF4-FFF2-40B4-BE49-F238E27FC236}">
                <a16:creationId xmlns:a16="http://schemas.microsoft.com/office/drawing/2014/main" id="{14B8977B-CC72-473B-ADB1-C121C06AD8B2}"/>
              </a:ext>
            </a:extLst>
          </p:cNvPr>
          <p:cNvSpPr>
            <a:spLocks noGrp="1"/>
          </p:cNvSpPr>
          <p:nvPr>
            <p:ph type="body" sz="quarter" idx="12"/>
          </p:nvPr>
        </p:nvSpPr>
        <p:spPr/>
        <p:txBody>
          <a:bodyPr/>
          <a:lstStyle/>
          <a:p>
            <a:r>
              <a:rPr lang="nb-NO" i="1" dirty="0"/>
              <a:t>Hvorfor ønsker du å bytte jobb?</a:t>
            </a:r>
          </a:p>
        </p:txBody>
      </p:sp>
      <p:sp>
        <p:nvSpPr>
          <p:cNvPr id="6" name="Text Placeholder 5">
            <a:extLst>
              <a:ext uri="{FF2B5EF4-FFF2-40B4-BE49-F238E27FC236}">
                <a16:creationId xmlns:a16="http://schemas.microsoft.com/office/drawing/2014/main" id="{62047025-0811-439A-92FA-60CF1325B9AE}"/>
              </a:ext>
            </a:extLst>
          </p:cNvPr>
          <p:cNvSpPr>
            <a:spLocks noGrp="1"/>
          </p:cNvSpPr>
          <p:nvPr>
            <p:ph type="body" sz="quarter" idx="13"/>
          </p:nvPr>
        </p:nvSpPr>
        <p:spPr/>
        <p:txBody>
          <a:bodyPr>
            <a:normAutofit/>
          </a:bodyPr>
          <a:lstStyle/>
          <a:p>
            <a:pPr>
              <a:spcBef>
                <a:spcPts val="0"/>
              </a:spcBef>
              <a:spcAft>
                <a:spcPts val="0"/>
              </a:spcAft>
            </a:pPr>
            <a:r>
              <a:rPr lang="en-US" dirty="0"/>
              <a:t>Filter: </a:t>
            </a:r>
            <a:r>
              <a:rPr lang="en-US" dirty="0" err="1"/>
              <a:t>Vurderer</a:t>
            </a:r>
            <a:r>
              <a:rPr lang="en-US" dirty="0"/>
              <a:t> å </a:t>
            </a:r>
            <a:r>
              <a:rPr lang="en-US" dirty="0" err="1"/>
              <a:t>bytye</a:t>
            </a:r>
            <a:r>
              <a:rPr lang="en-US" dirty="0"/>
              <a:t> </a:t>
            </a:r>
            <a:r>
              <a:rPr lang="en-US" dirty="0" err="1"/>
              <a:t>jobb</a:t>
            </a:r>
            <a:endParaRPr lang="en-US" dirty="0"/>
          </a:p>
          <a:p>
            <a:pPr>
              <a:spcBef>
                <a:spcPts val="0"/>
              </a:spcBef>
              <a:spcAft>
                <a:spcPts val="0"/>
              </a:spcAft>
            </a:pPr>
            <a:r>
              <a:rPr lang="en-US" dirty="0"/>
              <a:t>Antall </a:t>
            </a:r>
            <a:r>
              <a:rPr lang="en-US" dirty="0" err="1"/>
              <a:t>intervju</a:t>
            </a:r>
            <a:r>
              <a:rPr lang="en-US" dirty="0"/>
              <a:t>: 315 / 286 / 348 / 279 / 378 / 245</a:t>
            </a:r>
          </a:p>
          <a:p>
            <a:pPr>
              <a:spcBef>
                <a:spcPts val="0"/>
              </a:spcBef>
              <a:spcAft>
                <a:spcPts val="0"/>
              </a:spcAft>
            </a:pPr>
            <a:endParaRPr lang="en-US" dirty="0"/>
          </a:p>
        </p:txBody>
      </p:sp>
      <p:graphicFrame>
        <p:nvGraphicFramePr>
          <p:cNvPr id="8" name="Content Placeholder 6">
            <a:extLst>
              <a:ext uri="{FF2B5EF4-FFF2-40B4-BE49-F238E27FC236}">
                <a16:creationId xmlns:a16="http://schemas.microsoft.com/office/drawing/2014/main" id="{F8D5D0D4-EAC0-4442-8B25-A9135766A677}"/>
              </a:ext>
            </a:extLst>
          </p:cNvPr>
          <p:cNvGraphicFramePr>
            <a:graphicFrameLocks noGrp="1"/>
          </p:cNvGraphicFramePr>
          <p:nvPr>
            <p:ph idx="10"/>
            <p:extLst>
              <p:ext uri="{D42A27DB-BD31-4B8C-83A1-F6EECF244321}">
                <p14:modId xmlns:p14="http://schemas.microsoft.com/office/powerpoint/2010/main" val="1658911557"/>
              </p:ext>
            </p:extLst>
          </p:nvPr>
        </p:nvGraphicFramePr>
        <p:xfrm>
          <a:off x="1401763" y="3030538"/>
          <a:ext cx="12936537" cy="9429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99110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8">
            <a:extLst>
              <a:ext uri="{FF2B5EF4-FFF2-40B4-BE49-F238E27FC236}">
                <a16:creationId xmlns:a16="http://schemas.microsoft.com/office/drawing/2014/main" id="{78095E61-755B-4BCA-B531-5199B8A51405}"/>
              </a:ext>
            </a:extLst>
          </p:cNvPr>
          <p:cNvSpPr/>
          <p:nvPr/>
        </p:nvSpPr>
        <p:spPr>
          <a:xfrm>
            <a:off x="14097001" y="0"/>
            <a:ext cx="10287000" cy="13716000"/>
          </a:xfrm>
          <a:prstGeom prst="rect">
            <a:avLst/>
          </a:prstGeom>
          <a:solidFill>
            <a:schemeClr val="accent4">
              <a:lumMod val="40000"/>
              <a:lumOff val="60000"/>
              <a:alpha val="28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pic>
        <p:nvPicPr>
          <p:cNvPr id="3" name="Bilde 3">
            <a:extLst>
              <a:ext uri="{FF2B5EF4-FFF2-40B4-BE49-F238E27FC236}">
                <a16:creationId xmlns:a16="http://schemas.microsoft.com/office/drawing/2014/main" id="{089C81AB-0334-49E9-83E2-604CE3B4299E}"/>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31588" r="1" b="18877"/>
          <a:stretch/>
        </p:blipFill>
        <p:spPr>
          <a:xfrm>
            <a:off x="15354300" y="11120857"/>
            <a:ext cx="1822497" cy="1717012"/>
          </a:xfrm>
          <a:prstGeom prst="ellipse">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pic>
      <p:sp>
        <p:nvSpPr>
          <p:cNvPr id="10" name="Text Placeholder 3">
            <a:extLst>
              <a:ext uri="{FF2B5EF4-FFF2-40B4-BE49-F238E27FC236}">
                <a16:creationId xmlns:a16="http://schemas.microsoft.com/office/drawing/2014/main" id="{41124CC3-4BA5-4AD4-9143-550B94D1575F}"/>
              </a:ext>
            </a:extLst>
          </p:cNvPr>
          <p:cNvSpPr txBox="1">
            <a:spLocks/>
          </p:cNvSpPr>
          <p:nvPr/>
        </p:nvSpPr>
        <p:spPr>
          <a:xfrm>
            <a:off x="1267067" y="2852915"/>
            <a:ext cx="12023264" cy="9880445"/>
          </a:xfrm>
          <a:prstGeom prst="rect">
            <a:avLst/>
          </a:prstGeom>
        </p:spPr>
        <p:txBody>
          <a:bodyPr lIns="91440" tIns="45720" rIns="91440" bIns="45720" anchor="t"/>
          <a:lstStyle>
            <a:lvl1pPr marL="635000" marR="0" indent="-635000" algn="l" defTabSz="825500" rtl="0" eaLnBrk="1" latinLnBrk="0" hangingPunct="1">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eaLnBrk="1" latinLnBrk="0" hangingPunct="1">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marL="0" indent="0">
              <a:spcBef>
                <a:spcPts val="300"/>
              </a:spcBef>
              <a:spcAft>
                <a:spcPts val="0"/>
              </a:spcAft>
              <a:buNone/>
            </a:pPr>
            <a:r>
              <a:rPr lang="nb-NO" sz="2400" dirty="0">
                <a:latin typeface="Arial"/>
                <a:cs typeface="Arial"/>
              </a:rPr>
              <a:t>Denne rapporten redegjør for resultatene fra den 22. runden av Akademikerpanelet, gjennomført i september 2025. </a:t>
            </a:r>
          </a:p>
          <a:p>
            <a:pPr marL="0" indent="0">
              <a:spcBef>
                <a:spcPts val="300"/>
              </a:spcBef>
              <a:spcAft>
                <a:spcPts val="0"/>
              </a:spcAft>
              <a:buNone/>
            </a:pPr>
            <a:endParaRPr lang="nb-NO" sz="2400" dirty="0">
              <a:latin typeface="Arial"/>
              <a:cs typeface="Arial"/>
            </a:endParaRPr>
          </a:p>
          <a:p>
            <a:pPr marL="0" indent="0">
              <a:spcBef>
                <a:spcPts val="300"/>
              </a:spcBef>
              <a:spcAft>
                <a:spcPts val="0"/>
              </a:spcAft>
              <a:buNone/>
            </a:pPr>
            <a:r>
              <a:rPr lang="nb-NO" sz="2400" dirty="0">
                <a:latin typeface="Arial"/>
                <a:cs typeface="Arial"/>
              </a:rPr>
              <a:t>Datainnsamlingen ble gjort på web, og respondentene ble kontaktet via SMS eller e-post etter oppgitt preferanse. Respondentene har oppgitt å være yrkesaktive og å ha minimum mastergrad som høyeste fullførte utdannelse.</a:t>
            </a:r>
          </a:p>
          <a:p>
            <a:pPr marL="0" indent="0">
              <a:spcBef>
                <a:spcPts val="300"/>
              </a:spcBef>
              <a:spcAft>
                <a:spcPts val="0"/>
              </a:spcAft>
              <a:buNone/>
            </a:pPr>
            <a:endParaRPr lang="nb-NO" sz="2400" dirty="0">
              <a:latin typeface="Arial"/>
              <a:cs typeface="Arial"/>
            </a:endParaRPr>
          </a:p>
          <a:p>
            <a:pPr marL="0" indent="0">
              <a:spcBef>
                <a:spcPts val="300"/>
              </a:spcBef>
              <a:spcAft>
                <a:spcPts val="0"/>
              </a:spcAft>
              <a:buNone/>
            </a:pPr>
            <a:r>
              <a:rPr lang="nb-NO" sz="2400" dirty="0">
                <a:latin typeface="Arial"/>
                <a:cs typeface="Arial"/>
              </a:rPr>
              <a:t>Undersøkelsen fokuserer på tema innen jobb-bytte, sykefravær, arbeidsplassforhold, pensjon, beredskap og partistemme ved Stortingsvalget 2025. </a:t>
            </a:r>
          </a:p>
          <a:p>
            <a:pPr marL="0" indent="0">
              <a:spcBef>
                <a:spcPts val="300"/>
              </a:spcBef>
              <a:spcAft>
                <a:spcPts val="0"/>
              </a:spcAft>
              <a:buNone/>
            </a:pPr>
            <a:endParaRPr lang="nb-NO" sz="2400" dirty="0">
              <a:latin typeface="Arial"/>
              <a:cs typeface="Arial"/>
            </a:endParaRPr>
          </a:p>
          <a:p>
            <a:pPr marL="0" indent="0">
              <a:spcBef>
                <a:spcPts val="300"/>
              </a:spcBef>
              <a:spcAft>
                <a:spcPts val="0"/>
              </a:spcAft>
              <a:buNone/>
            </a:pPr>
            <a:r>
              <a:rPr lang="nb-NO" sz="2400" dirty="0">
                <a:latin typeface="Arial"/>
                <a:cs typeface="Arial"/>
              </a:rPr>
              <a:t>Rapporten begynner med en oppsummering av hovedfunnene, etterfulgt av tabeller og beskrivelser av funnene fra hvert enkelt spørsmål, basert på nedbrytninger av resultatene. Det er i tillegg til denne skriftlige rapporten levert en grafisk rapport i </a:t>
            </a:r>
            <a:r>
              <a:rPr lang="nb-NO" sz="2400" dirty="0" err="1">
                <a:latin typeface="Arial"/>
                <a:cs typeface="Arial"/>
              </a:rPr>
              <a:t>Powerpoint</a:t>
            </a:r>
            <a:r>
              <a:rPr lang="nb-NO" sz="2400" dirty="0">
                <a:latin typeface="Arial"/>
                <a:cs typeface="Arial"/>
              </a:rPr>
              <a:t> og tabellverk i Excel. </a:t>
            </a:r>
          </a:p>
          <a:p>
            <a:pPr marL="0" indent="0">
              <a:spcAft>
                <a:spcPts val="0"/>
              </a:spcAft>
              <a:buNone/>
            </a:pPr>
            <a:r>
              <a:rPr lang="nb-NO" sz="2400" dirty="0">
                <a:latin typeface="Arial"/>
                <a:cs typeface="Arial"/>
              </a:rPr>
              <a:t>Undersøkelsen er utført av </a:t>
            </a:r>
            <a:r>
              <a:rPr lang="nb-NO" sz="2400" b="1" dirty="0">
                <a:latin typeface="Arial"/>
                <a:cs typeface="Arial"/>
              </a:rPr>
              <a:t>Respons Analyse </a:t>
            </a:r>
            <a:r>
              <a:rPr lang="nb-NO" sz="2400" dirty="0">
                <a:latin typeface="Arial"/>
                <a:cs typeface="Arial"/>
              </a:rPr>
              <a:t>på oppdrag fra Akademikerne.</a:t>
            </a:r>
            <a:endParaRPr lang="nb-NO" sz="2400" b="1" dirty="0">
              <a:latin typeface="Arial"/>
              <a:cs typeface="Arial"/>
            </a:endParaRPr>
          </a:p>
        </p:txBody>
      </p:sp>
      <p:sp>
        <p:nvSpPr>
          <p:cNvPr id="11" name="Rectangle 10">
            <a:extLst>
              <a:ext uri="{FF2B5EF4-FFF2-40B4-BE49-F238E27FC236}">
                <a16:creationId xmlns:a16="http://schemas.microsoft.com/office/drawing/2014/main" id="{CF956C3E-EA93-4DCB-A9DE-27AA4DAAF8ED}"/>
              </a:ext>
            </a:extLst>
          </p:cNvPr>
          <p:cNvSpPr/>
          <p:nvPr/>
        </p:nvSpPr>
        <p:spPr>
          <a:xfrm>
            <a:off x="15350152" y="10061392"/>
            <a:ext cx="7797230" cy="584775"/>
          </a:xfrm>
          <a:prstGeom prst="rect">
            <a:avLst/>
          </a:prstGeom>
        </p:spPr>
        <p:txBody>
          <a:bodyPr wrap="square">
            <a:spAutoFit/>
          </a:bodyPr>
          <a:lstStyle/>
          <a:p>
            <a:pPr algn="l" hangingPunct="1">
              <a:defRPr/>
            </a:pPr>
            <a:r>
              <a:rPr lang="nb-NO" sz="3200" b="1">
                <a:solidFill>
                  <a:schemeClr val="tx1">
                    <a:lumMod val="75000"/>
                    <a:lumOff val="25000"/>
                  </a:schemeClr>
                </a:solidFill>
                <a:latin typeface="Arial" panose="020B0604020202020204" pitchFamily="34" charset="0"/>
                <a:ea typeface="+mn-ea"/>
                <a:cs typeface="Arial" panose="020B0604020202020204" pitchFamily="34" charset="0"/>
              </a:rPr>
              <a:t>HOVEDANSVARLIG</a:t>
            </a:r>
            <a:endParaRPr lang="nb-NO" sz="3200" b="1">
              <a:solidFill>
                <a:schemeClr val="tx2"/>
              </a:solidFill>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DC0D4B39-84C6-4341-B27B-A200028FEA80}"/>
              </a:ext>
            </a:extLst>
          </p:cNvPr>
          <p:cNvSpPr/>
          <p:nvPr/>
        </p:nvSpPr>
        <p:spPr>
          <a:xfrm>
            <a:off x="17176797" y="11419291"/>
            <a:ext cx="5302204" cy="120032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nb-NO" sz="2400">
                <a:solidFill>
                  <a:schemeClr val="tx1">
                    <a:lumMod val="65000"/>
                    <a:lumOff val="35000"/>
                  </a:schemeClr>
                </a:solidFill>
                <a:latin typeface="+mj-lt"/>
              </a:rPr>
              <a:t>Kjersti Kræmmer </a:t>
            </a:r>
          </a:p>
          <a:p>
            <a:pPr algn="l"/>
            <a:r>
              <a:rPr lang="nb-NO" sz="2400">
                <a:solidFill>
                  <a:schemeClr val="tx1">
                    <a:lumMod val="65000"/>
                    <a:lumOff val="35000"/>
                  </a:schemeClr>
                </a:solidFill>
                <a:latin typeface="+mj-lt"/>
              </a:rPr>
              <a:t>Tlf. 45 29 35 42</a:t>
            </a:r>
          </a:p>
          <a:p>
            <a:pPr algn="l"/>
            <a:r>
              <a:rPr lang="nb-NO" sz="2400">
                <a:solidFill>
                  <a:schemeClr val="tx1">
                    <a:lumMod val="65000"/>
                    <a:lumOff val="35000"/>
                  </a:schemeClr>
                </a:solidFill>
                <a:latin typeface="+mj-lt"/>
              </a:rPr>
              <a:t>Kjersti@responsanalyse.no</a:t>
            </a:r>
            <a:endParaRPr lang="nb-NO" sz="1800">
              <a:solidFill>
                <a:schemeClr val="tx1">
                  <a:lumMod val="65000"/>
                  <a:lumOff val="35000"/>
                </a:schemeClr>
              </a:solidFill>
              <a:latin typeface="+mj-lt"/>
            </a:endParaRPr>
          </a:p>
        </p:txBody>
      </p:sp>
      <p:pic>
        <p:nvPicPr>
          <p:cNvPr id="14" name="Grafikk 4" descr="Kundeomtale med heldekkende fyll">
            <a:extLst>
              <a:ext uri="{FF2B5EF4-FFF2-40B4-BE49-F238E27FC236}">
                <a16:creationId xmlns:a16="http://schemas.microsoft.com/office/drawing/2014/main" id="{D38E833F-3E29-4F9E-B17B-FBAA9F0DF0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50153" y="3437352"/>
            <a:ext cx="646707" cy="579750"/>
          </a:xfrm>
          <a:prstGeom prst="rect">
            <a:avLst/>
          </a:prstGeom>
        </p:spPr>
      </p:pic>
      <p:pic>
        <p:nvPicPr>
          <p:cNvPr id="15" name="Grafikk 12" descr="Målgruppe med heldekkende fyll">
            <a:extLst>
              <a:ext uri="{FF2B5EF4-FFF2-40B4-BE49-F238E27FC236}">
                <a16:creationId xmlns:a16="http://schemas.microsoft.com/office/drawing/2014/main" id="{7CBEDD55-9209-4B31-96A5-0B339E3A1D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354299" y="2784188"/>
            <a:ext cx="646708" cy="646708"/>
          </a:xfrm>
          <a:prstGeom prst="rect">
            <a:avLst/>
          </a:prstGeom>
        </p:spPr>
      </p:pic>
      <p:pic>
        <p:nvPicPr>
          <p:cNvPr id="16" name="Grafikk 16" descr="Internett med heldekkende fyll">
            <a:extLst>
              <a:ext uri="{FF2B5EF4-FFF2-40B4-BE49-F238E27FC236}">
                <a16:creationId xmlns:a16="http://schemas.microsoft.com/office/drawing/2014/main" id="{DFB9C0BB-E820-43F5-9995-44947A1050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350154" y="4129041"/>
            <a:ext cx="579747" cy="517789"/>
          </a:xfrm>
          <a:prstGeom prst="rect">
            <a:avLst/>
          </a:prstGeom>
        </p:spPr>
      </p:pic>
      <p:pic>
        <p:nvPicPr>
          <p:cNvPr id="17" name="Grafikk 18" descr="Månedskalender med heldekkende fyll">
            <a:extLst>
              <a:ext uri="{FF2B5EF4-FFF2-40B4-BE49-F238E27FC236}">
                <a16:creationId xmlns:a16="http://schemas.microsoft.com/office/drawing/2014/main" id="{9A806012-EA9E-4C44-912C-7CB679EEF81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350153" y="4786885"/>
            <a:ext cx="646707" cy="517789"/>
          </a:xfrm>
          <a:prstGeom prst="rect">
            <a:avLst/>
          </a:prstGeom>
        </p:spPr>
      </p:pic>
      <p:pic>
        <p:nvPicPr>
          <p:cNvPr id="18" name="Grafikk 23" descr="Justitias vekt med heldekkende fyll">
            <a:extLst>
              <a:ext uri="{FF2B5EF4-FFF2-40B4-BE49-F238E27FC236}">
                <a16:creationId xmlns:a16="http://schemas.microsoft.com/office/drawing/2014/main" id="{441E1857-79B2-453B-BF4F-6AB12C09E74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350152" y="5477276"/>
            <a:ext cx="579747" cy="517789"/>
          </a:xfrm>
          <a:prstGeom prst="rect">
            <a:avLst/>
          </a:prstGeom>
        </p:spPr>
      </p:pic>
      <p:pic>
        <p:nvPicPr>
          <p:cNvPr id="19" name="Graphic 18" descr="Ethernet">
            <a:extLst>
              <a:ext uri="{FF2B5EF4-FFF2-40B4-BE49-F238E27FC236}">
                <a16:creationId xmlns:a16="http://schemas.microsoft.com/office/drawing/2014/main" id="{335F9091-CF58-4033-9875-1E2F523F260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350152" y="6152734"/>
            <a:ext cx="579747" cy="517789"/>
          </a:xfrm>
          <a:prstGeom prst="rect">
            <a:avLst/>
          </a:prstGeom>
        </p:spPr>
      </p:pic>
      <p:graphicFrame>
        <p:nvGraphicFramePr>
          <p:cNvPr id="21" name="Tabell 15">
            <a:extLst>
              <a:ext uri="{FF2B5EF4-FFF2-40B4-BE49-F238E27FC236}">
                <a16:creationId xmlns:a16="http://schemas.microsoft.com/office/drawing/2014/main" id="{BD5A91DD-6F22-49B7-9DDF-FF21E1B44334}"/>
              </a:ext>
            </a:extLst>
          </p:cNvPr>
          <p:cNvGraphicFramePr>
            <a:graphicFrameLocks noGrp="1"/>
          </p:cNvGraphicFramePr>
          <p:nvPr>
            <p:extLst>
              <p:ext uri="{D42A27DB-BD31-4B8C-83A1-F6EECF244321}">
                <p14:modId xmlns:p14="http://schemas.microsoft.com/office/powerpoint/2010/main" val="1602071897"/>
              </p:ext>
            </p:extLst>
          </p:nvPr>
        </p:nvGraphicFramePr>
        <p:xfrm>
          <a:off x="16039644" y="2822087"/>
          <a:ext cx="8129447" cy="4203239"/>
        </p:xfrm>
        <a:graphic>
          <a:graphicData uri="http://schemas.openxmlformats.org/drawingml/2006/table">
            <a:tbl>
              <a:tblPr firstRow="1" bandRow="1">
                <a:tableStyleId>{5940675A-B579-460E-94D1-54222C63F5DA}</a:tableStyleId>
              </a:tblPr>
              <a:tblGrid>
                <a:gridCol w="2400756">
                  <a:extLst>
                    <a:ext uri="{9D8B030D-6E8A-4147-A177-3AD203B41FA5}">
                      <a16:colId xmlns:a16="http://schemas.microsoft.com/office/drawing/2014/main" val="516212368"/>
                    </a:ext>
                  </a:extLst>
                </a:gridCol>
                <a:gridCol w="5728691">
                  <a:extLst>
                    <a:ext uri="{9D8B030D-6E8A-4147-A177-3AD203B41FA5}">
                      <a16:colId xmlns:a16="http://schemas.microsoft.com/office/drawing/2014/main" val="4210194992"/>
                    </a:ext>
                  </a:extLst>
                </a:gridCol>
              </a:tblGrid>
              <a:tr h="672652">
                <a:tc>
                  <a:txBody>
                    <a:bodyPr/>
                    <a:lstStyle/>
                    <a:p>
                      <a:pPr algn="l"/>
                      <a:r>
                        <a:rPr lang="nb-NO" sz="2400" b="0" i="0">
                          <a:solidFill>
                            <a:schemeClr val="tx1"/>
                          </a:solidFill>
                          <a:latin typeface="Arial Nova Light" panose="020B0304020202020204" pitchFamily="34" charset="0"/>
                        </a:rPr>
                        <a:t>Målgruppe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kumimoji="0" lang="nb-NO" sz="2400" b="0" i="0" u="none" strike="noStrike" cap="none" spc="0" normalizeH="0" baseline="0">
                          <a:ln>
                            <a:noFill/>
                          </a:ln>
                          <a:solidFill>
                            <a:schemeClr val="tx1"/>
                          </a:solidFill>
                          <a:effectLst/>
                          <a:uFillTx/>
                          <a:latin typeface="Arial Nova Light" panose="020B0304020202020204" pitchFamily="34" charset="0"/>
                          <a:ea typeface="HurmeGeometricSans3 Light"/>
                          <a:cs typeface="Arial" panose="020B0604020202020204" pitchFamily="34" charset="0"/>
                          <a:sym typeface="HurmeGeometricSans3 Light"/>
                        </a:rPr>
                        <a:t>Befolkningen med mastergrad/doktorgrad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847490"/>
                  </a:ext>
                </a:extLst>
              </a:tr>
              <a:tr h="672652">
                <a:tc>
                  <a:txBody>
                    <a:bodyPr/>
                    <a:lstStyle/>
                    <a:p>
                      <a:pPr algn="l"/>
                      <a:r>
                        <a:rPr lang="nb-NO" sz="2400" b="0" i="0">
                          <a:solidFill>
                            <a:schemeClr val="tx1"/>
                          </a:solidFill>
                          <a:latin typeface="Arial Nova Light" panose="020B0304020202020204" pitchFamily="34" charset="0"/>
                        </a:rPr>
                        <a:t>Antall intervju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400" b="0" i="0" dirty="0">
                          <a:solidFill>
                            <a:schemeClr val="tx1"/>
                          </a:solidFill>
                          <a:latin typeface="Arial Nova Light" panose="020B0304020202020204" pitchFamily="34" charset="0"/>
                        </a:rPr>
                        <a:t>1000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3322101"/>
                  </a:ext>
                </a:extLst>
              </a:tr>
              <a:tr h="672652">
                <a:tc>
                  <a:txBody>
                    <a:bodyPr/>
                    <a:lstStyle/>
                    <a:p>
                      <a:pPr algn="l"/>
                      <a:r>
                        <a:rPr lang="nb-NO" sz="2400" b="0" i="0">
                          <a:solidFill>
                            <a:schemeClr val="tx1"/>
                          </a:solidFill>
                          <a:latin typeface="Arial Nova Light" panose="020B0304020202020204" pitchFamily="34" charset="0"/>
                        </a:rPr>
                        <a:t>Metode :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400" b="0" i="0" dirty="0" err="1">
                          <a:solidFill>
                            <a:schemeClr val="tx1"/>
                          </a:solidFill>
                          <a:latin typeface="Arial Nova Light"/>
                        </a:rPr>
                        <a:t>Webintervju</a:t>
                      </a:r>
                      <a:r>
                        <a:rPr lang="nb-NO" sz="2400" b="0" i="0" dirty="0">
                          <a:solidFill>
                            <a:schemeClr val="tx1"/>
                          </a:solidFill>
                          <a:latin typeface="Arial Nova Light"/>
                        </a:rPr>
                        <a:t> (CAWI)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7216241"/>
                  </a:ext>
                </a:extLst>
              </a:tr>
              <a:tr h="672652">
                <a:tc>
                  <a:txBody>
                    <a:bodyPr/>
                    <a:lstStyle/>
                    <a:p>
                      <a:pPr algn="l"/>
                      <a:r>
                        <a:rPr lang="nb-NO" sz="2400" b="0" i="0">
                          <a:solidFill>
                            <a:schemeClr val="tx1"/>
                          </a:solidFill>
                          <a:latin typeface="Arial Nova Light" panose="020B0304020202020204" pitchFamily="34" charset="0"/>
                        </a:rPr>
                        <a:t>Tidsperiode :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400" b="0" i="0" dirty="0">
                          <a:solidFill>
                            <a:schemeClr val="tx1"/>
                          </a:solidFill>
                          <a:latin typeface="Arial Nova Light" panose="020B0304020202020204" pitchFamily="34" charset="0"/>
                        </a:rPr>
                        <a:t>09. – 22. september 2025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3573579"/>
                  </a:ext>
                </a:extLst>
              </a:tr>
              <a:tr h="839979">
                <a:tc>
                  <a:txBody>
                    <a:bodyPr/>
                    <a:lstStyle/>
                    <a:p>
                      <a:pPr algn="l"/>
                      <a:r>
                        <a:rPr lang="nb-NO" sz="2400" b="0" i="0">
                          <a:solidFill>
                            <a:schemeClr val="tx1"/>
                          </a:solidFill>
                          <a:latin typeface="Arial Nova Light" panose="020B0304020202020204" pitchFamily="34" charset="0"/>
                        </a:rPr>
                        <a:t>Vekting av data: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400" b="0" i="0" dirty="0">
                          <a:solidFill>
                            <a:schemeClr val="tx1"/>
                          </a:solidFill>
                          <a:latin typeface="Arial Nova Light" panose="020B0304020202020204" pitchFamily="34" charset="0"/>
                        </a:rPr>
                        <a:t>Kjønn, alder og geografi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02146963"/>
                  </a:ext>
                </a:extLst>
              </a:tr>
              <a:tr h="672652">
                <a:tc>
                  <a:txBody>
                    <a:bodyPr/>
                    <a:lstStyle/>
                    <a:p>
                      <a:pPr algn="l"/>
                      <a:r>
                        <a:rPr lang="nb-NO" sz="2400" b="0" i="0">
                          <a:solidFill>
                            <a:schemeClr val="tx1"/>
                          </a:solidFill>
                          <a:latin typeface="Arial Nova Light" panose="020B0304020202020204" pitchFamily="34" charset="0"/>
                        </a:rPr>
                        <a:t>Feilmarginer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400" b="0" i="0" dirty="0">
                          <a:solidFill>
                            <a:schemeClr val="tx1"/>
                          </a:solidFill>
                          <a:latin typeface="Arial Nova Light" panose="020B0304020202020204" pitchFamily="34" charset="0"/>
                        </a:rPr>
                        <a:t>+/- 1,4% og +/- 3,1% for </a:t>
                      </a:r>
                      <a:r>
                        <a:rPr lang="nb-NO" sz="2400" b="0" i="0" dirty="0" err="1">
                          <a:solidFill>
                            <a:schemeClr val="tx1"/>
                          </a:solidFill>
                          <a:latin typeface="Arial Nova Light" panose="020B0304020202020204" pitchFamily="34" charset="0"/>
                        </a:rPr>
                        <a:t>hovedfrekvenser</a:t>
                      </a:r>
                      <a:r>
                        <a:rPr lang="nb-NO" sz="2400" b="0" i="0" dirty="0">
                          <a:solidFill>
                            <a:schemeClr val="tx1"/>
                          </a:solidFill>
                          <a:latin typeface="Arial Nova Light" panose="020B0304020202020204"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6781397"/>
                  </a:ext>
                </a:extLst>
              </a:tr>
            </a:tbl>
          </a:graphicData>
        </a:graphic>
      </p:graphicFrame>
      <p:sp>
        <p:nvSpPr>
          <p:cNvPr id="23" name="Tittel 1">
            <a:extLst>
              <a:ext uri="{FF2B5EF4-FFF2-40B4-BE49-F238E27FC236}">
                <a16:creationId xmlns:a16="http://schemas.microsoft.com/office/drawing/2014/main" id="{681A807B-1EB4-4FF4-AB7A-4AEF4043742B}"/>
              </a:ext>
            </a:extLst>
          </p:cNvPr>
          <p:cNvSpPr txBox="1">
            <a:spLocks/>
          </p:cNvSpPr>
          <p:nvPr/>
        </p:nvSpPr>
        <p:spPr>
          <a:xfrm>
            <a:off x="1267067" y="592275"/>
            <a:ext cx="7130975" cy="18605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eaLnBrk="1" latinLnBrk="0" hangingPunct="1">
              <a:lnSpc>
                <a:spcPct val="100000"/>
              </a:lnSpc>
              <a:spcBef>
                <a:spcPts val="0"/>
              </a:spcBef>
              <a:spcAft>
                <a:spcPts val="0"/>
              </a:spcAft>
              <a:buClrTx/>
              <a:buSzTx/>
              <a:buFontTx/>
              <a:buNone/>
              <a:tabLst/>
              <a:defRPr sz="44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1pPr>
            <a:lvl2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a:defRPr/>
            </a:pPr>
            <a:r>
              <a:rPr lang="nb-NO" sz="4000" b="1">
                <a:solidFill>
                  <a:schemeClr val="tx1">
                    <a:lumMod val="75000"/>
                    <a:lumOff val="25000"/>
                  </a:schemeClr>
                </a:solidFill>
                <a:latin typeface="Arial" panose="020B0604020202020204" pitchFamily="34" charset="0"/>
                <a:cs typeface="Arial" panose="020B0604020202020204" pitchFamily="34" charset="0"/>
              </a:rPr>
              <a:t>OM UNDERSØKELSEN</a:t>
            </a:r>
          </a:p>
        </p:txBody>
      </p:sp>
      <p:sp>
        <p:nvSpPr>
          <p:cNvPr id="24" name="Rectangle 23">
            <a:extLst>
              <a:ext uri="{FF2B5EF4-FFF2-40B4-BE49-F238E27FC236}">
                <a16:creationId xmlns:a16="http://schemas.microsoft.com/office/drawing/2014/main" id="{B8A1FE21-CFEF-4F33-B7B4-2D1A52328634}"/>
              </a:ext>
            </a:extLst>
          </p:cNvPr>
          <p:cNvSpPr/>
          <p:nvPr/>
        </p:nvSpPr>
        <p:spPr>
          <a:xfrm>
            <a:off x="15350152" y="1199384"/>
            <a:ext cx="6127210" cy="646331"/>
          </a:xfrm>
          <a:prstGeom prst="rect">
            <a:avLst/>
          </a:prstGeom>
        </p:spPr>
        <p:txBody>
          <a:bodyPr wrap="square">
            <a:spAutoFit/>
          </a:bodyPr>
          <a:lstStyle/>
          <a:p>
            <a:r>
              <a:rPr lang="nb-NO" sz="3600" b="1">
                <a:solidFill>
                  <a:schemeClr val="tx1">
                    <a:lumMod val="75000"/>
                    <a:lumOff val="25000"/>
                  </a:schemeClr>
                </a:solidFill>
                <a:latin typeface="Arial" panose="020B0604020202020204" pitchFamily="34" charset="0"/>
                <a:cs typeface="Arial" panose="020B0604020202020204" pitchFamily="34" charset="0"/>
              </a:rPr>
              <a:t>PROSJEKTINFORMASJON</a:t>
            </a:r>
          </a:p>
        </p:txBody>
      </p:sp>
    </p:spTree>
    <p:extLst>
      <p:ext uri="{BB962C8B-B14F-4D97-AF65-F5344CB8AC3E}">
        <p14:creationId xmlns:p14="http://schemas.microsoft.com/office/powerpoint/2010/main" val="354447193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A6CA84-A7C3-4247-81AD-8368803F28D8}"/>
              </a:ext>
            </a:extLst>
          </p:cNvPr>
          <p:cNvSpPr>
            <a:spLocks noGrp="1"/>
          </p:cNvSpPr>
          <p:nvPr>
            <p:ph type="body" sz="quarter" idx="10"/>
          </p:nvPr>
        </p:nvSpPr>
        <p:spPr/>
        <p:txBody>
          <a:bodyPr>
            <a:normAutofit/>
          </a:bodyPr>
          <a:lstStyle/>
          <a:p>
            <a:r>
              <a:rPr lang="nb-NO"/>
              <a:t>Deltidsarbeid</a:t>
            </a:r>
          </a:p>
        </p:txBody>
      </p:sp>
    </p:spTree>
    <p:extLst>
      <p:ext uri="{BB962C8B-B14F-4D97-AF65-F5344CB8AC3E}">
        <p14:creationId xmlns:p14="http://schemas.microsoft.com/office/powerpoint/2010/main" val="3091603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84E9C-C450-12A8-FEBA-DB2C6FBC0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9E899-C4CA-56DE-8D94-2ED86AECB6EF}"/>
              </a:ext>
            </a:extLst>
          </p:cNvPr>
          <p:cNvSpPr>
            <a:spLocks noGrp="1"/>
          </p:cNvSpPr>
          <p:nvPr>
            <p:ph type="title"/>
          </p:nvPr>
        </p:nvSpPr>
        <p:spPr/>
        <p:txBody>
          <a:bodyPr>
            <a:noAutofit/>
          </a:bodyPr>
          <a:lstStyle/>
          <a:p>
            <a:r>
              <a:rPr lang="nb-NO" dirty="0"/>
              <a:t>Arbeider utover avtalt arbeidstid blant deltidsansatte løses på ulike måter, men fastlønn er mest vanlig</a:t>
            </a:r>
          </a:p>
        </p:txBody>
      </p:sp>
      <p:sp>
        <p:nvSpPr>
          <p:cNvPr id="5" name="Text Placeholder 4">
            <a:extLst>
              <a:ext uri="{FF2B5EF4-FFF2-40B4-BE49-F238E27FC236}">
                <a16:creationId xmlns:a16="http://schemas.microsoft.com/office/drawing/2014/main" id="{92C0D03E-D8E1-67DE-6DFF-24871EBABE84}"/>
              </a:ext>
            </a:extLst>
          </p:cNvPr>
          <p:cNvSpPr>
            <a:spLocks noGrp="1"/>
          </p:cNvSpPr>
          <p:nvPr>
            <p:ph type="body" sz="quarter" idx="12"/>
          </p:nvPr>
        </p:nvSpPr>
        <p:spPr/>
        <p:txBody>
          <a:bodyPr>
            <a:normAutofit/>
          </a:bodyPr>
          <a:lstStyle/>
          <a:p>
            <a:r>
              <a:rPr lang="nb-NO" sz="3200" i="1" dirty="0"/>
              <a:t>Dersom du arbeider utover avtalt arbeidstid, hvordan lønn får du for dette? </a:t>
            </a:r>
            <a:endParaRPr lang="en-US" sz="2400" i="1" dirty="0"/>
          </a:p>
        </p:txBody>
      </p:sp>
      <p:sp>
        <p:nvSpPr>
          <p:cNvPr id="6" name="Text Placeholder 5">
            <a:extLst>
              <a:ext uri="{FF2B5EF4-FFF2-40B4-BE49-F238E27FC236}">
                <a16:creationId xmlns:a16="http://schemas.microsoft.com/office/drawing/2014/main" id="{039BD10D-8A18-4E09-5E73-EB2074E891E0}"/>
              </a:ext>
            </a:extLst>
          </p:cNvPr>
          <p:cNvSpPr>
            <a:spLocks noGrp="1"/>
          </p:cNvSpPr>
          <p:nvPr>
            <p:ph type="body" sz="quarter" idx="13"/>
          </p:nvPr>
        </p:nvSpPr>
        <p:spPr/>
        <p:txBody>
          <a:bodyPr/>
          <a:lstStyle/>
          <a:p>
            <a:pPr>
              <a:spcBef>
                <a:spcPts val="0"/>
              </a:spcBef>
              <a:spcAft>
                <a:spcPts val="0"/>
              </a:spcAft>
            </a:pPr>
            <a:r>
              <a:rPr lang="nb-NO" dirty="0"/>
              <a:t>Filter: Kun de som oppgir at de arbeider deltid</a:t>
            </a:r>
          </a:p>
          <a:p>
            <a:pPr>
              <a:spcBef>
                <a:spcPts val="0"/>
              </a:spcBef>
              <a:spcAft>
                <a:spcPts val="0"/>
              </a:spcAft>
            </a:pPr>
            <a:r>
              <a:rPr lang="nb-NO" dirty="0"/>
              <a:t>Antall intervju: 101</a:t>
            </a:r>
          </a:p>
          <a:p>
            <a:endParaRPr lang="nb-NO" dirty="0"/>
          </a:p>
        </p:txBody>
      </p:sp>
      <p:graphicFrame>
        <p:nvGraphicFramePr>
          <p:cNvPr id="9" name="Content Placeholder 6">
            <a:extLst>
              <a:ext uri="{FF2B5EF4-FFF2-40B4-BE49-F238E27FC236}">
                <a16:creationId xmlns:a16="http://schemas.microsoft.com/office/drawing/2014/main" id="{FF232C12-BB23-909D-B93F-F9FC65E52682}"/>
              </a:ext>
            </a:extLst>
          </p:cNvPr>
          <p:cNvGraphicFramePr>
            <a:graphicFrameLocks noGrp="1"/>
          </p:cNvGraphicFramePr>
          <p:nvPr>
            <p:ph idx="10"/>
            <p:extLst>
              <p:ext uri="{D42A27DB-BD31-4B8C-83A1-F6EECF244321}">
                <p14:modId xmlns:p14="http://schemas.microsoft.com/office/powerpoint/2010/main" val="3824004194"/>
              </p:ext>
            </p:extLst>
          </p:nvPr>
        </p:nvGraphicFramePr>
        <p:xfrm>
          <a:off x="1401699" y="3030656"/>
          <a:ext cx="12936537" cy="9429750"/>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3">
            <a:extLst>
              <a:ext uri="{FF2B5EF4-FFF2-40B4-BE49-F238E27FC236}">
                <a16:creationId xmlns:a16="http://schemas.microsoft.com/office/drawing/2014/main" id="{F69A7E0D-5C95-4273-AB4C-77B4E98B8352}"/>
              </a:ext>
            </a:extLst>
          </p:cNvPr>
          <p:cNvSpPr>
            <a:spLocks noGrp="1"/>
          </p:cNvSpPr>
          <p:nvPr>
            <p:ph idx="11"/>
          </p:nvPr>
        </p:nvSpPr>
        <p:spPr>
          <a:xfrm>
            <a:off x="14502383" y="4389120"/>
            <a:ext cx="8546593" cy="8071286"/>
          </a:xfrm>
        </p:spPr>
        <p:txBody>
          <a:bodyPr>
            <a:normAutofit/>
          </a:bodyPr>
          <a:lstStyle/>
          <a:p>
            <a:r>
              <a:rPr lang="nb-NO" sz="2800" dirty="0"/>
              <a:t>De som jobber deltid, ble spurt hvordan arbeid utover avtalt arbeidstid lønnes. </a:t>
            </a:r>
          </a:p>
          <a:p>
            <a:r>
              <a:rPr lang="nb-NO" sz="2800" dirty="0"/>
              <a:t>Svarfordelingen viser at det er ulike måter å løse dette på. De fleste, 1 av 3, har dette innbakt i fastlønnen. Det gjelder langt oftere menn (48%) enn kvinner (22%). </a:t>
            </a:r>
          </a:p>
          <a:p>
            <a:r>
              <a:rPr lang="nb-NO" sz="2800" dirty="0"/>
              <a:t>Det er også mange som får ordinær timebetaling for disse timene. Blant kvinner er ordinær timebetaling og overtidsbetaling like vanlig (24%).   </a:t>
            </a:r>
          </a:p>
          <a:p>
            <a:endParaRPr lang="nb-NO" sz="2800" dirty="0"/>
          </a:p>
        </p:txBody>
      </p:sp>
    </p:spTree>
    <p:extLst>
      <p:ext uri="{BB962C8B-B14F-4D97-AF65-F5344CB8AC3E}">
        <p14:creationId xmlns:p14="http://schemas.microsoft.com/office/powerpoint/2010/main" val="76233486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A6CA84-A7C3-4247-81AD-8368803F28D8}"/>
              </a:ext>
            </a:extLst>
          </p:cNvPr>
          <p:cNvSpPr>
            <a:spLocks noGrp="1"/>
          </p:cNvSpPr>
          <p:nvPr>
            <p:ph type="body" sz="quarter" idx="10"/>
          </p:nvPr>
        </p:nvSpPr>
        <p:spPr/>
        <p:txBody>
          <a:bodyPr>
            <a:normAutofit/>
          </a:bodyPr>
          <a:lstStyle/>
          <a:p>
            <a:r>
              <a:rPr lang="nb-NO" dirty="0"/>
              <a:t>Feriepenger og ferieavvikling</a:t>
            </a:r>
          </a:p>
        </p:txBody>
      </p:sp>
    </p:spTree>
    <p:extLst>
      <p:ext uri="{BB962C8B-B14F-4D97-AF65-F5344CB8AC3E}">
        <p14:creationId xmlns:p14="http://schemas.microsoft.com/office/powerpoint/2010/main" val="4207055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BF3C8-58C1-E332-5219-EEBDB38205E5}"/>
            </a:ext>
          </a:extLst>
        </p:cNvPr>
        <p:cNvGrpSpPr/>
        <p:nvPr/>
      </p:nvGrpSpPr>
      <p:grpSpPr>
        <a:xfrm>
          <a:off x="0" y="0"/>
          <a:ext cx="0" cy="0"/>
          <a:chOff x="0" y="0"/>
          <a:chExt cx="0" cy="0"/>
        </a:xfrm>
      </p:grpSpPr>
      <p:graphicFrame>
        <p:nvGraphicFramePr>
          <p:cNvPr id="8" name="Freq-Q27--Col01P">
            <a:extLst>
              <a:ext uri="{FF2B5EF4-FFF2-40B4-BE49-F238E27FC236}">
                <a16:creationId xmlns:a16="http://schemas.microsoft.com/office/drawing/2014/main" id="{766B6547-97A9-2826-3DAF-96C5FAE5FB3B}"/>
              </a:ext>
            </a:extLst>
          </p:cNvPr>
          <p:cNvGraphicFramePr/>
          <p:nvPr>
            <p:extLst>
              <p:ext uri="{D42A27DB-BD31-4B8C-83A1-F6EECF244321}">
                <p14:modId xmlns:p14="http://schemas.microsoft.com/office/powerpoint/2010/main" val="1306184850"/>
              </p:ext>
            </p:extLst>
          </p:nvPr>
        </p:nvGraphicFramePr>
        <p:xfrm>
          <a:off x="1401761" y="3941974"/>
          <a:ext cx="16993815" cy="8632657"/>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2">
            <a:extLst>
              <a:ext uri="{FF2B5EF4-FFF2-40B4-BE49-F238E27FC236}">
                <a16:creationId xmlns:a16="http://schemas.microsoft.com/office/drawing/2014/main" id="{D22DB21D-0DC1-E912-50C6-D9CEDC90E22F}"/>
              </a:ext>
            </a:extLst>
          </p:cNvPr>
          <p:cNvSpPr>
            <a:spLocks noGrp="1"/>
          </p:cNvSpPr>
          <p:nvPr>
            <p:ph type="title"/>
          </p:nvPr>
        </p:nvSpPr>
        <p:spPr>
          <a:xfrm>
            <a:off x="1402079" y="431799"/>
            <a:ext cx="21633959" cy="1861305"/>
          </a:xfrm>
        </p:spPr>
        <p:txBody>
          <a:bodyPr>
            <a:normAutofit/>
          </a:bodyPr>
          <a:lstStyle/>
          <a:p>
            <a:r>
              <a:rPr lang="nb-NO" dirty="0">
                <a:highlight>
                  <a:srgbClr val="FFFFFF"/>
                </a:highlight>
              </a:rPr>
              <a:t>Over halvparten (53%) sier det er viktig at de kan ta minst fire uker ferie i sommermånedene</a:t>
            </a:r>
            <a:endParaRPr lang="nb-NO" sz="4000" b="1" dirty="0">
              <a:highlight>
                <a:srgbClr val="FFFFFF"/>
              </a:highlight>
            </a:endParaRPr>
          </a:p>
        </p:txBody>
      </p:sp>
      <p:sp>
        <p:nvSpPr>
          <p:cNvPr id="14" name="Text Placeholder 4">
            <a:extLst>
              <a:ext uri="{FF2B5EF4-FFF2-40B4-BE49-F238E27FC236}">
                <a16:creationId xmlns:a16="http://schemas.microsoft.com/office/drawing/2014/main" id="{91D458C6-E04A-0854-3039-876ECCEC6C52}"/>
              </a:ext>
            </a:extLst>
          </p:cNvPr>
          <p:cNvSpPr txBox="1">
            <a:spLocks/>
          </p:cNvSpPr>
          <p:nvPr/>
        </p:nvSpPr>
        <p:spPr>
          <a:xfrm>
            <a:off x="1401762" y="2109788"/>
            <a:ext cx="21633959" cy="6660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a:noAutofit/>
          </a:bodyPr>
          <a:lstStyle>
            <a:lvl1pPr marL="635000" marR="0" indent="-635000" algn="l" defTabSz="825500" rtl="0" eaLnBrk="1" latinLnBrk="0" hangingPunct="1">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eaLnBrk="1" latinLnBrk="0" hangingPunct="1">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marL="0" indent="0">
              <a:buNone/>
            </a:pPr>
            <a:r>
              <a:rPr lang="nb-NO" sz="3200" i="1"/>
              <a:t>Hvor viktig er det for deg å kunne ta ut ferie av minst fire ukers varighet i sommermånedene, fremfor på andre tider av året? </a:t>
            </a:r>
            <a:endParaRPr lang="en-US" sz="3200" i="1"/>
          </a:p>
        </p:txBody>
      </p:sp>
      <p:graphicFrame>
        <p:nvGraphicFramePr>
          <p:cNvPr id="7" name="Tabell 8">
            <a:extLst>
              <a:ext uri="{FF2B5EF4-FFF2-40B4-BE49-F238E27FC236}">
                <a16:creationId xmlns:a16="http://schemas.microsoft.com/office/drawing/2014/main" id="{629FA0D7-43A7-F8FA-9EC4-F479B0D840C0}"/>
              </a:ext>
            </a:extLst>
          </p:cNvPr>
          <p:cNvGraphicFramePr>
            <a:graphicFrameLocks noGrp="1"/>
          </p:cNvGraphicFramePr>
          <p:nvPr>
            <p:extLst>
              <p:ext uri="{D42A27DB-BD31-4B8C-83A1-F6EECF244321}">
                <p14:modId xmlns:p14="http://schemas.microsoft.com/office/powerpoint/2010/main" val="3719049487"/>
              </p:ext>
            </p:extLst>
          </p:nvPr>
        </p:nvGraphicFramePr>
        <p:xfrm>
          <a:off x="18395576" y="3592530"/>
          <a:ext cx="3189806" cy="8324167"/>
        </p:xfrm>
        <a:graphic>
          <a:graphicData uri="http://schemas.openxmlformats.org/drawingml/2006/table">
            <a:tbl>
              <a:tblPr firstRow="1" bandRow="1">
                <a:tableStyleId>{5940675A-B579-460E-94D1-54222C63F5DA}</a:tableStyleId>
              </a:tblPr>
              <a:tblGrid>
                <a:gridCol w="1594903">
                  <a:extLst>
                    <a:ext uri="{9D8B030D-6E8A-4147-A177-3AD203B41FA5}">
                      <a16:colId xmlns:a16="http://schemas.microsoft.com/office/drawing/2014/main" val="91073079"/>
                    </a:ext>
                  </a:extLst>
                </a:gridCol>
                <a:gridCol w="1594903">
                  <a:extLst>
                    <a:ext uri="{9D8B030D-6E8A-4147-A177-3AD203B41FA5}">
                      <a16:colId xmlns:a16="http://schemas.microsoft.com/office/drawing/2014/main" val="754368972"/>
                    </a:ext>
                  </a:extLst>
                </a:gridCol>
              </a:tblGrid>
              <a:tr h="1050457">
                <a:tc>
                  <a:txBody>
                    <a:bodyPr/>
                    <a:lstStyle/>
                    <a:p>
                      <a:r>
                        <a:rPr lang="nb-NO" sz="2200" b="0" dirty="0"/>
                        <a:t>I liten grad</a:t>
                      </a:r>
                      <a:br>
                        <a:rPr lang="nb-NO" sz="2200" b="0" dirty="0"/>
                      </a:br>
                      <a:r>
                        <a:rPr lang="nb-NO" sz="2200" b="0" dirty="0"/>
                        <a:t>(1+2)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2200" b="0" dirty="0"/>
                        <a:t>I stor grad </a:t>
                      </a:r>
                      <a:br>
                        <a:rPr lang="nb-NO" sz="2200" b="0" dirty="0"/>
                      </a:br>
                      <a:r>
                        <a:rPr lang="nb-NO" sz="2200" b="0" dirty="0"/>
                        <a:t>(4+5) </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39060"/>
                  </a:ext>
                </a:extLst>
              </a:tr>
              <a:tr h="567246">
                <a:tc>
                  <a:txBody>
                    <a:bodyPr/>
                    <a:lstStyle/>
                    <a:p>
                      <a:pPr marL="0" marR="0" indent="0" algn="ctr" defTabSz="825500" rtl="0"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26 %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r>
                        <a:rPr lang="nb-NO" sz="2100" b="0" dirty="0"/>
                        <a:t>53 %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4961396"/>
                  </a:ext>
                </a:extLst>
              </a:tr>
              <a:tr h="607237">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58156742"/>
                  </a:ext>
                </a:extLst>
              </a:tr>
              <a:tr h="569881">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82541369"/>
                  </a:ext>
                </a:extLst>
              </a:tr>
              <a:tr h="620166">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52442974"/>
                  </a:ext>
                </a:extLst>
              </a:tr>
              <a:tr h="620166">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841665211"/>
                  </a:ext>
                </a:extLst>
              </a:tr>
              <a:tr h="620166">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595249822"/>
                  </a:ext>
                </a:extLst>
              </a:tr>
              <a:tr h="620166">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59 %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4045980015"/>
                  </a:ext>
                </a:extLst>
              </a:tr>
              <a:tr h="620166">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2169548"/>
                  </a:ext>
                </a:extLst>
              </a:tr>
              <a:tr h="607129">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42248486"/>
                  </a:ext>
                </a:extLst>
              </a:tr>
              <a:tr h="607129">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007192659"/>
                  </a:ext>
                </a:extLst>
              </a:tr>
              <a:tr h="607129">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660513087"/>
                  </a:ext>
                </a:extLst>
              </a:tr>
              <a:tr h="607129">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59 %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53029739"/>
                  </a:ext>
                </a:extLst>
              </a:tr>
            </a:tbl>
          </a:graphicData>
        </a:graphic>
      </p:graphicFrame>
      <p:sp>
        <p:nvSpPr>
          <p:cNvPr id="12" name="Tittel 1">
            <a:extLst>
              <a:ext uri="{FF2B5EF4-FFF2-40B4-BE49-F238E27FC236}">
                <a16:creationId xmlns:a16="http://schemas.microsoft.com/office/drawing/2014/main" id="{D44FB719-B9D2-269A-CB33-DF0CD253545A}"/>
              </a:ext>
            </a:extLst>
          </p:cNvPr>
          <p:cNvSpPr txBox="1">
            <a:spLocks/>
          </p:cNvSpPr>
          <p:nvPr/>
        </p:nvSpPr>
        <p:spPr>
          <a:xfrm>
            <a:off x="1401763" y="12707938"/>
            <a:ext cx="17541875" cy="7270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r>
              <a:rPr lang="nb-NO" sz="2000"/>
              <a:t>Filter: Ingen</a:t>
            </a:r>
          </a:p>
          <a:p>
            <a:r>
              <a:rPr lang="nb-NO" sz="2000"/>
              <a:t>Antall intervju:  Vises i grafikk</a:t>
            </a:r>
          </a:p>
        </p:txBody>
      </p:sp>
    </p:spTree>
    <p:extLst>
      <p:ext uri="{BB962C8B-B14F-4D97-AF65-F5344CB8AC3E}">
        <p14:creationId xmlns:p14="http://schemas.microsoft.com/office/powerpoint/2010/main" val="19507698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84E9C-C450-12A8-FEBA-DB2C6FBC0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9E899-C4CA-56DE-8D94-2ED86AECB6EF}"/>
              </a:ext>
            </a:extLst>
          </p:cNvPr>
          <p:cNvSpPr>
            <a:spLocks noGrp="1"/>
          </p:cNvSpPr>
          <p:nvPr>
            <p:ph type="title"/>
          </p:nvPr>
        </p:nvSpPr>
        <p:spPr/>
        <p:txBody>
          <a:bodyPr>
            <a:noAutofit/>
          </a:bodyPr>
          <a:lstStyle/>
          <a:p>
            <a:r>
              <a:rPr lang="nb-NO" dirty="0"/>
              <a:t>De fleste, 6 av 10, har opplevd å ikke ha rett til betalt ferie første arbeidsår. </a:t>
            </a:r>
          </a:p>
        </p:txBody>
      </p:sp>
      <p:sp>
        <p:nvSpPr>
          <p:cNvPr id="5" name="Text Placeholder 4">
            <a:extLst>
              <a:ext uri="{FF2B5EF4-FFF2-40B4-BE49-F238E27FC236}">
                <a16:creationId xmlns:a16="http://schemas.microsoft.com/office/drawing/2014/main" id="{92C0D03E-D8E1-67DE-6DFF-24871EBABE84}"/>
              </a:ext>
            </a:extLst>
          </p:cNvPr>
          <p:cNvSpPr>
            <a:spLocks noGrp="1"/>
          </p:cNvSpPr>
          <p:nvPr>
            <p:ph type="body" sz="quarter" idx="12"/>
          </p:nvPr>
        </p:nvSpPr>
        <p:spPr/>
        <p:txBody>
          <a:bodyPr>
            <a:noAutofit/>
          </a:bodyPr>
          <a:lstStyle/>
          <a:p>
            <a:r>
              <a:rPr lang="nb-NO" sz="3200" i="1" dirty="0"/>
              <a:t>Har du etter at du var ferdig med utdanning og startet å jobbe opplevd at du ikke hadde rett til betalt ferie første arbeidsår? </a:t>
            </a:r>
            <a:endParaRPr lang="en-US" sz="3200" i="1" dirty="0"/>
          </a:p>
        </p:txBody>
      </p:sp>
      <p:sp>
        <p:nvSpPr>
          <p:cNvPr id="6" name="Text Placeholder 5">
            <a:extLst>
              <a:ext uri="{FF2B5EF4-FFF2-40B4-BE49-F238E27FC236}">
                <a16:creationId xmlns:a16="http://schemas.microsoft.com/office/drawing/2014/main" id="{039BD10D-8A18-4E09-5E73-EB2074E891E0}"/>
              </a:ext>
            </a:extLst>
          </p:cNvPr>
          <p:cNvSpPr>
            <a:spLocks noGrp="1"/>
          </p:cNvSpPr>
          <p:nvPr>
            <p:ph type="body" sz="quarter" idx="13"/>
          </p:nvPr>
        </p:nvSpPr>
        <p:spPr/>
        <p:txBody>
          <a:bodyPr/>
          <a:lstStyle/>
          <a:p>
            <a:pPr>
              <a:spcBef>
                <a:spcPts val="0"/>
              </a:spcBef>
              <a:spcAft>
                <a:spcPts val="0"/>
              </a:spcAft>
            </a:pPr>
            <a:r>
              <a:rPr lang="nb-NO" dirty="0"/>
              <a:t>Filter: Arbeidstaker (ikke selvstendig næringsdrivende) </a:t>
            </a:r>
          </a:p>
          <a:p>
            <a:pPr>
              <a:spcBef>
                <a:spcPts val="0"/>
              </a:spcBef>
              <a:spcAft>
                <a:spcPts val="0"/>
              </a:spcAft>
            </a:pPr>
            <a:r>
              <a:rPr lang="nb-NO" dirty="0"/>
              <a:t>Antall intervju: 952</a:t>
            </a:r>
          </a:p>
          <a:p>
            <a:endParaRPr lang="nb-NO" dirty="0"/>
          </a:p>
        </p:txBody>
      </p:sp>
      <p:graphicFrame>
        <p:nvGraphicFramePr>
          <p:cNvPr id="9" name="Content Placeholder 6">
            <a:extLst>
              <a:ext uri="{FF2B5EF4-FFF2-40B4-BE49-F238E27FC236}">
                <a16:creationId xmlns:a16="http://schemas.microsoft.com/office/drawing/2014/main" id="{FF232C12-BB23-909D-B93F-F9FC65E52682}"/>
              </a:ext>
            </a:extLst>
          </p:cNvPr>
          <p:cNvGraphicFramePr>
            <a:graphicFrameLocks noGrp="1"/>
          </p:cNvGraphicFramePr>
          <p:nvPr>
            <p:ph idx="10"/>
            <p:extLst>
              <p:ext uri="{D42A27DB-BD31-4B8C-83A1-F6EECF244321}">
                <p14:modId xmlns:p14="http://schemas.microsoft.com/office/powerpoint/2010/main" val="202839922"/>
              </p:ext>
            </p:extLst>
          </p:nvPr>
        </p:nvGraphicFramePr>
        <p:xfrm>
          <a:off x="1401699" y="3539613"/>
          <a:ext cx="12936537" cy="8554064"/>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3">
            <a:extLst>
              <a:ext uri="{FF2B5EF4-FFF2-40B4-BE49-F238E27FC236}">
                <a16:creationId xmlns:a16="http://schemas.microsoft.com/office/drawing/2014/main" id="{F69A7E0D-5C95-4273-AB4C-77B4E98B8352}"/>
              </a:ext>
            </a:extLst>
          </p:cNvPr>
          <p:cNvSpPr>
            <a:spLocks noGrp="1"/>
          </p:cNvSpPr>
          <p:nvPr>
            <p:ph idx="11"/>
          </p:nvPr>
        </p:nvSpPr>
        <p:spPr>
          <a:xfrm>
            <a:off x="14502383" y="4389120"/>
            <a:ext cx="8546593" cy="8071286"/>
          </a:xfrm>
        </p:spPr>
        <p:txBody>
          <a:bodyPr>
            <a:normAutofit/>
          </a:bodyPr>
          <a:lstStyle/>
          <a:p>
            <a:r>
              <a:rPr lang="nb-NO" sz="2800" dirty="0"/>
              <a:t>De fleste, 6 av 10, har opplevd å ikke ha rett til betalt ferie første arbeidsår. </a:t>
            </a:r>
          </a:p>
          <a:p>
            <a:r>
              <a:rPr lang="nb-NO" sz="2800" dirty="0"/>
              <a:t>Andelen er høyere blant de yngste (som nok også har dette ferskere i minnet). 66% under 35 år svarer ja, mot 45% av de over 60 år. </a:t>
            </a:r>
          </a:p>
          <a:p>
            <a:r>
              <a:rPr lang="nb-NO" sz="2800" dirty="0"/>
              <a:t>Det er også flere ansatte i staten (70% som sier å ha opplevd dette, sett opp mot 48% av ansatte i kommune/fylkeskommune så vel som ansatte i privat sektor (59%). </a:t>
            </a:r>
          </a:p>
        </p:txBody>
      </p:sp>
    </p:spTree>
    <p:extLst>
      <p:ext uri="{BB962C8B-B14F-4D97-AF65-F5344CB8AC3E}">
        <p14:creationId xmlns:p14="http://schemas.microsoft.com/office/powerpoint/2010/main" val="37954630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84E9C-C450-12A8-FEBA-DB2C6FBC0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9E899-C4CA-56DE-8D94-2ED86AECB6EF}"/>
              </a:ext>
            </a:extLst>
          </p:cNvPr>
          <p:cNvSpPr>
            <a:spLocks noGrp="1"/>
          </p:cNvSpPr>
          <p:nvPr>
            <p:ph type="title"/>
          </p:nvPr>
        </p:nvSpPr>
        <p:spPr>
          <a:xfrm>
            <a:off x="1414954" y="694259"/>
            <a:ext cx="21633959" cy="1112113"/>
          </a:xfrm>
        </p:spPr>
        <p:txBody>
          <a:bodyPr>
            <a:noAutofit/>
          </a:bodyPr>
          <a:lstStyle/>
          <a:p>
            <a:r>
              <a:rPr lang="nb-NO" dirty="0"/>
              <a:t>Over halvparten tok ut kortere ferie uten lønn det første året</a:t>
            </a:r>
          </a:p>
        </p:txBody>
      </p:sp>
      <p:sp>
        <p:nvSpPr>
          <p:cNvPr id="5" name="Text Placeholder 4">
            <a:extLst>
              <a:ext uri="{FF2B5EF4-FFF2-40B4-BE49-F238E27FC236}">
                <a16:creationId xmlns:a16="http://schemas.microsoft.com/office/drawing/2014/main" id="{92C0D03E-D8E1-67DE-6DFF-24871EBABE84}"/>
              </a:ext>
            </a:extLst>
          </p:cNvPr>
          <p:cNvSpPr>
            <a:spLocks noGrp="1"/>
          </p:cNvSpPr>
          <p:nvPr>
            <p:ph type="body" sz="quarter" idx="12"/>
          </p:nvPr>
        </p:nvSpPr>
        <p:spPr/>
        <p:txBody>
          <a:bodyPr>
            <a:noAutofit/>
          </a:bodyPr>
          <a:lstStyle/>
          <a:p>
            <a:r>
              <a:rPr lang="nb-NO" sz="3200" i="1" dirty="0"/>
              <a:t>Hvilke konsekvenser har manglende rett til ferie med lønn første arbeidsår hatt for deg? </a:t>
            </a:r>
            <a:endParaRPr lang="en-US" sz="3200" i="1" dirty="0"/>
          </a:p>
        </p:txBody>
      </p:sp>
      <p:sp>
        <p:nvSpPr>
          <p:cNvPr id="6" name="Text Placeholder 5">
            <a:extLst>
              <a:ext uri="{FF2B5EF4-FFF2-40B4-BE49-F238E27FC236}">
                <a16:creationId xmlns:a16="http://schemas.microsoft.com/office/drawing/2014/main" id="{039BD10D-8A18-4E09-5E73-EB2074E891E0}"/>
              </a:ext>
            </a:extLst>
          </p:cNvPr>
          <p:cNvSpPr>
            <a:spLocks noGrp="1"/>
          </p:cNvSpPr>
          <p:nvPr>
            <p:ph type="body" sz="quarter" idx="13"/>
          </p:nvPr>
        </p:nvSpPr>
        <p:spPr/>
        <p:txBody>
          <a:bodyPr/>
          <a:lstStyle/>
          <a:p>
            <a:pPr>
              <a:spcBef>
                <a:spcPts val="0"/>
              </a:spcBef>
              <a:spcAft>
                <a:spcPts val="0"/>
              </a:spcAft>
            </a:pPr>
            <a:r>
              <a:rPr lang="nb-NO" dirty="0"/>
              <a:t>Filter: Har opplevd å ikke ha rett til feriepenger første arbeidsår  </a:t>
            </a:r>
          </a:p>
          <a:p>
            <a:pPr>
              <a:spcBef>
                <a:spcPts val="0"/>
              </a:spcBef>
              <a:spcAft>
                <a:spcPts val="0"/>
              </a:spcAft>
            </a:pPr>
            <a:r>
              <a:rPr lang="nb-NO" dirty="0"/>
              <a:t>Antall intervju: 557 </a:t>
            </a:r>
          </a:p>
          <a:p>
            <a:endParaRPr lang="nb-NO" dirty="0"/>
          </a:p>
        </p:txBody>
      </p:sp>
      <p:graphicFrame>
        <p:nvGraphicFramePr>
          <p:cNvPr id="9" name="Content Placeholder 6">
            <a:extLst>
              <a:ext uri="{FF2B5EF4-FFF2-40B4-BE49-F238E27FC236}">
                <a16:creationId xmlns:a16="http://schemas.microsoft.com/office/drawing/2014/main" id="{FF232C12-BB23-909D-B93F-F9FC65E52682}"/>
              </a:ext>
            </a:extLst>
          </p:cNvPr>
          <p:cNvGraphicFramePr>
            <a:graphicFrameLocks noGrp="1"/>
          </p:cNvGraphicFramePr>
          <p:nvPr>
            <p:ph idx="10"/>
            <p:extLst>
              <p:ext uri="{D42A27DB-BD31-4B8C-83A1-F6EECF244321}">
                <p14:modId xmlns:p14="http://schemas.microsoft.com/office/powerpoint/2010/main" val="1975498927"/>
              </p:ext>
            </p:extLst>
          </p:nvPr>
        </p:nvGraphicFramePr>
        <p:xfrm>
          <a:off x="1401699" y="3030656"/>
          <a:ext cx="12936537" cy="9429750"/>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3">
            <a:extLst>
              <a:ext uri="{FF2B5EF4-FFF2-40B4-BE49-F238E27FC236}">
                <a16:creationId xmlns:a16="http://schemas.microsoft.com/office/drawing/2014/main" id="{F69A7E0D-5C95-4273-AB4C-77B4E98B8352}"/>
              </a:ext>
            </a:extLst>
          </p:cNvPr>
          <p:cNvSpPr>
            <a:spLocks noGrp="1"/>
          </p:cNvSpPr>
          <p:nvPr>
            <p:ph idx="11"/>
          </p:nvPr>
        </p:nvSpPr>
        <p:spPr>
          <a:xfrm>
            <a:off x="14502383" y="4389120"/>
            <a:ext cx="8546593" cy="8071286"/>
          </a:xfrm>
        </p:spPr>
        <p:txBody>
          <a:bodyPr>
            <a:normAutofit/>
          </a:bodyPr>
          <a:lstStyle/>
          <a:p>
            <a:r>
              <a:rPr lang="nb-NO" sz="3200" dirty="0"/>
              <a:t>Manglede rett til ferie med lønn fører til at mange tar kortere ferie uten lønn første arbeidsår. </a:t>
            </a:r>
          </a:p>
          <a:p>
            <a:r>
              <a:rPr lang="nb-NO" sz="3200" dirty="0"/>
              <a:t>Det er også en del, 22%, som tar ut full ferie uten lønn. </a:t>
            </a:r>
          </a:p>
          <a:p>
            <a:r>
              <a:rPr lang="nb-NO" sz="3200" dirty="0"/>
              <a:t>Like mange, 21% ikke tok ut ferie i de hele tatt på grunn av økonomi. </a:t>
            </a:r>
          </a:p>
        </p:txBody>
      </p:sp>
    </p:spTree>
    <p:extLst>
      <p:ext uri="{BB962C8B-B14F-4D97-AF65-F5344CB8AC3E}">
        <p14:creationId xmlns:p14="http://schemas.microsoft.com/office/powerpoint/2010/main" val="266808101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A6CA84-A7C3-4247-81AD-8368803F28D8}"/>
              </a:ext>
            </a:extLst>
          </p:cNvPr>
          <p:cNvSpPr>
            <a:spLocks noGrp="1"/>
          </p:cNvSpPr>
          <p:nvPr>
            <p:ph type="body" sz="quarter" idx="10"/>
          </p:nvPr>
        </p:nvSpPr>
        <p:spPr/>
        <p:txBody>
          <a:bodyPr>
            <a:normAutofit/>
          </a:bodyPr>
          <a:lstStyle/>
          <a:p>
            <a:r>
              <a:rPr lang="nb-NO" dirty="0"/>
              <a:t>Sykefravær</a:t>
            </a:r>
          </a:p>
        </p:txBody>
      </p:sp>
    </p:spTree>
    <p:extLst>
      <p:ext uri="{BB962C8B-B14F-4D97-AF65-F5344CB8AC3E}">
        <p14:creationId xmlns:p14="http://schemas.microsoft.com/office/powerpoint/2010/main" val="442483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D119-E995-47D8-A698-3608E522A0EF}"/>
              </a:ext>
            </a:extLst>
          </p:cNvPr>
          <p:cNvSpPr>
            <a:spLocks noGrp="1"/>
          </p:cNvSpPr>
          <p:nvPr>
            <p:ph type="title"/>
          </p:nvPr>
        </p:nvSpPr>
        <p:spPr>
          <a:xfrm>
            <a:off x="1414954" y="800391"/>
            <a:ext cx="21349512" cy="1112113"/>
          </a:xfrm>
        </p:spPr>
        <p:txBody>
          <a:bodyPr>
            <a:normAutofit/>
          </a:bodyPr>
          <a:lstStyle/>
          <a:p>
            <a:r>
              <a:rPr lang="nb-NO" dirty="0"/>
              <a:t>Bortimot halvparten har hatt sykefravær i en eller flere perioder løpet av det siste året</a:t>
            </a:r>
            <a:endParaRPr lang="en-US" dirty="0"/>
          </a:p>
        </p:txBody>
      </p:sp>
      <p:sp>
        <p:nvSpPr>
          <p:cNvPr id="5" name="Text Placeholder 4">
            <a:extLst>
              <a:ext uri="{FF2B5EF4-FFF2-40B4-BE49-F238E27FC236}">
                <a16:creationId xmlns:a16="http://schemas.microsoft.com/office/drawing/2014/main" id="{FC73853E-D953-4170-A02F-08FFFABAE208}"/>
              </a:ext>
            </a:extLst>
          </p:cNvPr>
          <p:cNvSpPr>
            <a:spLocks noGrp="1"/>
          </p:cNvSpPr>
          <p:nvPr>
            <p:ph type="body" sz="quarter" idx="12"/>
          </p:nvPr>
        </p:nvSpPr>
        <p:spPr>
          <a:xfrm>
            <a:off x="1401762" y="2109788"/>
            <a:ext cx="16862175" cy="727075"/>
          </a:xfrm>
        </p:spPr>
        <p:txBody>
          <a:bodyPr>
            <a:noAutofit/>
          </a:bodyPr>
          <a:lstStyle/>
          <a:p>
            <a:r>
              <a:rPr lang="nb-NO" sz="3200" i="1" dirty="0"/>
              <a:t>Har du hatt fravær på grunn av egen sykdom i løpet av de siste 12 månedene?</a:t>
            </a:r>
          </a:p>
        </p:txBody>
      </p:sp>
      <p:sp>
        <p:nvSpPr>
          <p:cNvPr id="6" name="Text Placeholder 5">
            <a:extLst>
              <a:ext uri="{FF2B5EF4-FFF2-40B4-BE49-F238E27FC236}">
                <a16:creationId xmlns:a16="http://schemas.microsoft.com/office/drawing/2014/main" id="{641C15C0-6702-479D-9A8E-7503988D69DC}"/>
              </a:ext>
            </a:extLst>
          </p:cNvPr>
          <p:cNvSpPr>
            <a:spLocks noGrp="1"/>
          </p:cNvSpPr>
          <p:nvPr>
            <p:ph type="body" sz="quarter" idx="13"/>
          </p:nvPr>
        </p:nvSpPr>
        <p:spPr>
          <a:xfrm>
            <a:off x="1401699" y="12830724"/>
            <a:ext cx="21362767" cy="727075"/>
          </a:xfrm>
        </p:spPr>
        <p:txBody>
          <a:bodyPr/>
          <a:lstStyle/>
          <a:p>
            <a:pPr>
              <a:spcBef>
                <a:spcPts val="0"/>
              </a:spcBef>
              <a:spcAft>
                <a:spcPts val="0"/>
              </a:spcAft>
            </a:pPr>
            <a:r>
              <a:rPr lang="nb-NO" dirty="0"/>
              <a:t>Filter: Ingen</a:t>
            </a:r>
          </a:p>
          <a:p>
            <a:pPr>
              <a:spcBef>
                <a:spcPts val="0"/>
              </a:spcBef>
              <a:spcAft>
                <a:spcPts val="0"/>
              </a:spcAft>
            </a:pPr>
            <a:r>
              <a:rPr lang="nb-NO" dirty="0"/>
              <a:t>Antall intervju: 1200 / 1000</a:t>
            </a:r>
          </a:p>
          <a:p>
            <a:endParaRPr lang="nb-NO" dirty="0"/>
          </a:p>
        </p:txBody>
      </p:sp>
      <p:graphicFrame>
        <p:nvGraphicFramePr>
          <p:cNvPr id="8" name="Content Placeholder 8">
            <a:extLst>
              <a:ext uri="{FF2B5EF4-FFF2-40B4-BE49-F238E27FC236}">
                <a16:creationId xmlns:a16="http://schemas.microsoft.com/office/drawing/2014/main" id="{9A4A4CB7-C43D-4594-A0A4-88CBB596DAA8}"/>
              </a:ext>
            </a:extLst>
          </p:cNvPr>
          <p:cNvGraphicFramePr>
            <a:graphicFrameLocks noGrp="1"/>
          </p:cNvGraphicFramePr>
          <p:nvPr>
            <p:ph idx="10"/>
            <p:extLst>
              <p:ext uri="{D42A27DB-BD31-4B8C-83A1-F6EECF244321}">
                <p14:modId xmlns:p14="http://schemas.microsoft.com/office/powerpoint/2010/main" val="4171681863"/>
              </p:ext>
            </p:extLst>
          </p:nvPr>
        </p:nvGraphicFramePr>
        <p:xfrm>
          <a:off x="1401699" y="3965720"/>
          <a:ext cx="6661581" cy="6986298"/>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3">
            <a:extLst>
              <a:ext uri="{FF2B5EF4-FFF2-40B4-BE49-F238E27FC236}">
                <a16:creationId xmlns:a16="http://schemas.microsoft.com/office/drawing/2014/main" id="{EBDF85C8-B9BA-4645-BB6A-8B574B82DBD1}"/>
              </a:ext>
            </a:extLst>
          </p:cNvPr>
          <p:cNvSpPr>
            <a:spLocks noGrp="1"/>
          </p:cNvSpPr>
          <p:nvPr>
            <p:ph idx="11"/>
          </p:nvPr>
        </p:nvSpPr>
        <p:spPr>
          <a:xfrm>
            <a:off x="14502383" y="3600450"/>
            <a:ext cx="8546593" cy="8859956"/>
          </a:xfrm>
        </p:spPr>
        <p:txBody>
          <a:bodyPr>
            <a:normAutofit fontScale="85000" lnSpcReduction="20000"/>
          </a:bodyPr>
          <a:lstStyle/>
          <a:p>
            <a:r>
              <a:rPr lang="nb-NO" sz="3200" dirty="0"/>
              <a:t>47% oppgir å ha hatt fravær på grunn av egen sykdom i løpet av det siste året. Andelen er signifikant lavere enn i juni 2024, da 57% svarte det samme. Det er altså en nedgang på 10 prosentpoeng. </a:t>
            </a:r>
          </a:p>
          <a:p>
            <a:r>
              <a:rPr lang="nb-NO" sz="3200" dirty="0"/>
              <a:t>Vi ser at det har vært nedgang på tvers av kjønn, alder og sektor. </a:t>
            </a:r>
          </a:p>
          <a:p>
            <a:r>
              <a:rPr lang="nb-NO" sz="3200" dirty="0"/>
              <a:t>I 2024 svarte 66% av kvinner ja, mot 58% i dag. Blant menn har andelen gått fra 48% til 38%. </a:t>
            </a:r>
          </a:p>
          <a:p>
            <a:r>
              <a:rPr lang="nb-NO" sz="3200" dirty="0"/>
              <a:t>Sykefraværet er fremdeles høyest blant personer i alderen 35-44 år, 59% i år mot 69% i fjor. Andelen faller til 40% mellom 45-59 år 30% blant de som er 60 år og eldre.</a:t>
            </a:r>
          </a:p>
          <a:p>
            <a:r>
              <a:rPr lang="nb-NO" sz="3200" dirty="0"/>
              <a:t>I privat sektor har 40% hatt fravær (51% i fjor). I offentlig sektor er andelen 56% (66% i fjor). </a:t>
            </a:r>
          </a:p>
          <a:p>
            <a:r>
              <a:rPr lang="nb-NO" sz="3200" dirty="0"/>
              <a:t>De som vurderer å bytte jobb sier oftere at de har hatt fravær (57% mot 43%). Det kan imidlertid gjerne ha sammenheng med alder, siden vi også fant at de under 45 år oftere er åpne for å bytte jobb. </a:t>
            </a:r>
          </a:p>
        </p:txBody>
      </p:sp>
      <p:graphicFrame>
        <p:nvGraphicFramePr>
          <p:cNvPr id="9" name="Content Placeholder 8">
            <a:extLst>
              <a:ext uri="{FF2B5EF4-FFF2-40B4-BE49-F238E27FC236}">
                <a16:creationId xmlns:a16="http://schemas.microsoft.com/office/drawing/2014/main" id="{CD6A0E74-E60B-445D-B428-A2885B4DB8A0}"/>
              </a:ext>
            </a:extLst>
          </p:cNvPr>
          <p:cNvGraphicFramePr>
            <a:graphicFrameLocks/>
          </p:cNvGraphicFramePr>
          <p:nvPr>
            <p:extLst>
              <p:ext uri="{D42A27DB-BD31-4B8C-83A1-F6EECF244321}">
                <p14:modId xmlns:p14="http://schemas.microsoft.com/office/powerpoint/2010/main" val="4106327149"/>
              </p:ext>
            </p:extLst>
          </p:nvPr>
        </p:nvGraphicFramePr>
        <p:xfrm>
          <a:off x="7736892" y="3965720"/>
          <a:ext cx="6661581" cy="6986298"/>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a:extLst>
              <a:ext uri="{FF2B5EF4-FFF2-40B4-BE49-F238E27FC236}">
                <a16:creationId xmlns:a16="http://schemas.microsoft.com/office/drawing/2014/main" id="{E2AB8200-B95C-8F9D-489C-8AB8FDAC003D}"/>
              </a:ext>
            </a:extLst>
          </p:cNvPr>
          <p:cNvSpPr txBox="1"/>
          <p:nvPr/>
        </p:nvSpPr>
        <p:spPr>
          <a:xfrm>
            <a:off x="2389239" y="11048817"/>
            <a:ext cx="460149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rgbClr val="000000"/>
                </a:solidFill>
                <a:effectLst/>
                <a:uFillTx/>
                <a:latin typeface="+mj-lt"/>
                <a:ea typeface="HurmeGeometricSans3 Light"/>
                <a:cs typeface="HurmeGeometricSans3 Light"/>
                <a:sym typeface="HurmeGeometricSans3 Light"/>
              </a:rPr>
              <a:t>Ja, totalt: 57%</a:t>
            </a:r>
          </a:p>
        </p:txBody>
      </p:sp>
      <p:sp>
        <p:nvSpPr>
          <p:cNvPr id="4" name="TekstSylinder 3">
            <a:extLst>
              <a:ext uri="{FF2B5EF4-FFF2-40B4-BE49-F238E27FC236}">
                <a16:creationId xmlns:a16="http://schemas.microsoft.com/office/drawing/2014/main" id="{FEFD8985-7894-53D7-936C-0267D6EE10B6}"/>
              </a:ext>
            </a:extLst>
          </p:cNvPr>
          <p:cNvSpPr txBox="1"/>
          <p:nvPr/>
        </p:nvSpPr>
        <p:spPr>
          <a:xfrm>
            <a:off x="8766934" y="11030763"/>
            <a:ext cx="460149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rgbClr val="000000"/>
                </a:solidFill>
                <a:effectLst/>
                <a:uFillTx/>
                <a:latin typeface="+mj-lt"/>
                <a:ea typeface="HurmeGeometricSans3 Light"/>
                <a:cs typeface="HurmeGeometricSans3 Light"/>
                <a:sym typeface="HurmeGeometricSans3 Light"/>
              </a:rPr>
              <a:t>Ja, totalt: 47%</a:t>
            </a:r>
          </a:p>
        </p:txBody>
      </p:sp>
    </p:spTree>
    <p:extLst>
      <p:ext uri="{BB962C8B-B14F-4D97-AF65-F5344CB8AC3E}">
        <p14:creationId xmlns:p14="http://schemas.microsoft.com/office/powerpoint/2010/main" val="394087845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D119-E995-47D8-A698-3608E522A0EF}"/>
              </a:ext>
            </a:extLst>
          </p:cNvPr>
          <p:cNvSpPr>
            <a:spLocks noGrp="1"/>
          </p:cNvSpPr>
          <p:nvPr>
            <p:ph type="title"/>
          </p:nvPr>
        </p:nvSpPr>
        <p:spPr>
          <a:xfrm>
            <a:off x="1414954" y="800391"/>
            <a:ext cx="19853630" cy="1112113"/>
          </a:xfrm>
        </p:spPr>
        <p:txBody>
          <a:bodyPr>
            <a:normAutofit/>
          </a:bodyPr>
          <a:lstStyle/>
          <a:p>
            <a:r>
              <a:rPr lang="nb-NO" dirty="0"/>
              <a:t>Totalt sier 17% at deres sykefravær skyldtes forhold på arbeidsplassen</a:t>
            </a:r>
            <a:endParaRPr lang="en-US" dirty="0"/>
          </a:p>
        </p:txBody>
      </p:sp>
      <p:sp>
        <p:nvSpPr>
          <p:cNvPr id="5" name="Text Placeholder 4">
            <a:extLst>
              <a:ext uri="{FF2B5EF4-FFF2-40B4-BE49-F238E27FC236}">
                <a16:creationId xmlns:a16="http://schemas.microsoft.com/office/drawing/2014/main" id="{FC73853E-D953-4170-A02F-08FFFABAE208}"/>
              </a:ext>
            </a:extLst>
          </p:cNvPr>
          <p:cNvSpPr>
            <a:spLocks noGrp="1"/>
          </p:cNvSpPr>
          <p:nvPr>
            <p:ph type="body" sz="quarter" idx="12"/>
          </p:nvPr>
        </p:nvSpPr>
        <p:spPr>
          <a:xfrm>
            <a:off x="1401762" y="2109788"/>
            <a:ext cx="16862175" cy="727075"/>
          </a:xfrm>
        </p:spPr>
        <p:txBody>
          <a:bodyPr>
            <a:noAutofit/>
          </a:bodyPr>
          <a:lstStyle/>
          <a:p>
            <a:r>
              <a:rPr lang="nb-NO" sz="3200" i="1" dirty="0"/>
              <a:t>Skyldtes sykefraværet forhold på arbeidsplassen?</a:t>
            </a:r>
          </a:p>
        </p:txBody>
      </p:sp>
      <p:sp>
        <p:nvSpPr>
          <p:cNvPr id="6" name="Text Placeholder 5">
            <a:extLst>
              <a:ext uri="{FF2B5EF4-FFF2-40B4-BE49-F238E27FC236}">
                <a16:creationId xmlns:a16="http://schemas.microsoft.com/office/drawing/2014/main" id="{641C15C0-6702-479D-9A8E-7503988D69DC}"/>
              </a:ext>
            </a:extLst>
          </p:cNvPr>
          <p:cNvSpPr>
            <a:spLocks noGrp="1"/>
          </p:cNvSpPr>
          <p:nvPr>
            <p:ph type="body" sz="quarter" idx="13"/>
          </p:nvPr>
        </p:nvSpPr>
        <p:spPr>
          <a:xfrm>
            <a:off x="1401699" y="12830724"/>
            <a:ext cx="21362767" cy="727075"/>
          </a:xfrm>
        </p:spPr>
        <p:txBody>
          <a:bodyPr/>
          <a:lstStyle/>
          <a:p>
            <a:pPr>
              <a:spcBef>
                <a:spcPts val="0"/>
              </a:spcBef>
              <a:spcAft>
                <a:spcPts val="0"/>
              </a:spcAft>
            </a:pPr>
            <a:r>
              <a:rPr lang="nb-NO" dirty="0"/>
              <a:t>Filter: Har hatt sykefravær på grunn av egen sykdom siste 12 måneder.</a:t>
            </a:r>
          </a:p>
          <a:p>
            <a:pPr>
              <a:spcBef>
                <a:spcPts val="0"/>
              </a:spcBef>
              <a:spcAft>
                <a:spcPts val="0"/>
              </a:spcAft>
            </a:pPr>
            <a:r>
              <a:rPr lang="nb-NO" dirty="0"/>
              <a:t>Antall intervju: 681 / 474</a:t>
            </a:r>
          </a:p>
          <a:p>
            <a:endParaRPr lang="nb-NO" dirty="0"/>
          </a:p>
        </p:txBody>
      </p:sp>
      <p:graphicFrame>
        <p:nvGraphicFramePr>
          <p:cNvPr id="8" name="Content Placeholder 8">
            <a:extLst>
              <a:ext uri="{FF2B5EF4-FFF2-40B4-BE49-F238E27FC236}">
                <a16:creationId xmlns:a16="http://schemas.microsoft.com/office/drawing/2014/main" id="{9A4A4CB7-C43D-4594-A0A4-88CBB596DAA8}"/>
              </a:ext>
            </a:extLst>
          </p:cNvPr>
          <p:cNvGraphicFramePr>
            <a:graphicFrameLocks noGrp="1"/>
          </p:cNvGraphicFramePr>
          <p:nvPr>
            <p:ph idx="10"/>
            <p:extLst>
              <p:ext uri="{D42A27DB-BD31-4B8C-83A1-F6EECF244321}">
                <p14:modId xmlns:p14="http://schemas.microsoft.com/office/powerpoint/2010/main" val="1033907566"/>
              </p:ext>
            </p:extLst>
          </p:nvPr>
        </p:nvGraphicFramePr>
        <p:xfrm>
          <a:off x="1401699" y="3965720"/>
          <a:ext cx="6661581" cy="69862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8">
            <a:extLst>
              <a:ext uri="{FF2B5EF4-FFF2-40B4-BE49-F238E27FC236}">
                <a16:creationId xmlns:a16="http://schemas.microsoft.com/office/drawing/2014/main" id="{711515E1-6457-4125-989B-925D65BAC4D2}"/>
              </a:ext>
            </a:extLst>
          </p:cNvPr>
          <p:cNvGraphicFramePr>
            <a:graphicFrameLocks/>
          </p:cNvGraphicFramePr>
          <p:nvPr>
            <p:extLst>
              <p:ext uri="{D42A27DB-BD31-4B8C-83A1-F6EECF244321}">
                <p14:modId xmlns:p14="http://schemas.microsoft.com/office/powerpoint/2010/main" val="2879892440"/>
              </p:ext>
            </p:extLst>
          </p:nvPr>
        </p:nvGraphicFramePr>
        <p:xfrm>
          <a:off x="7456135" y="3897487"/>
          <a:ext cx="6661581" cy="6986298"/>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3">
            <a:extLst>
              <a:ext uri="{FF2B5EF4-FFF2-40B4-BE49-F238E27FC236}">
                <a16:creationId xmlns:a16="http://schemas.microsoft.com/office/drawing/2014/main" id="{2B91E54C-29DD-4675-8E9F-C96C356EE0B9}"/>
              </a:ext>
            </a:extLst>
          </p:cNvPr>
          <p:cNvSpPr>
            <a:spLocks noGrp="1"/>
          </p:cNvSpPr>
          <p:nvPr>
            <p:ph idx="11"/>
          </p:nvPr>
        </p:nvSpPr>
        <p:spPr>
          <a:xfrm>
            <a:off x="14501813" y="3030538"/>
            <a:ext cx="8547100" cy="9429750"/>
          </a:xfrm>
        </p:spPr>
        <p:txBody>
          <a:bodyPr>
            <a:normAutofit/>
          </a:bodyPr>
          <a:lstStyle/>
          <a:p>
            <a:r>
              <a:rPr lang="nb-NO" sz="3200" dirty="0"/>
              <a:t>Andelen som svarer at det delvis skyldes forhold på arbeidsplassen er høyere blant de som er utdannet i helse- og sosialfag (21%). Andelen som svarer ‘nei’ er da også høyere i privat sektor (88%) enn i offentlig sektor (78%). Det samsvarer med tendensene vi fant i fjor. </a:t>
            </a:r>
          </a:p>
          <a:p>
            <a:r>
              <a:rPr lang="nb-NO" sz="3200" dirty="0"/>
              <a:t>Blant medlemmer av Akademikerne er det færre som sier fravær skyldes forhold på arbeidsplassen – 10%. </a:t>
            </a:r>
          </a:p>
          <a:p>
            <a:r>
              <a:rPr lang="nb-NO" sz="3200" dirty="0"/>
              <a:t>Personer som vurderer å bytte jobb sier oftere enn andre at sykefraværet helt eller delvis skyldes forhold på arbeidsplassen (23%). </a:t>
            </a:r>
          </a:p>
        </p:txBody>
      </p:sp>
      <p:sp>
        <p:nvSpPr>
          <p:cNvPr id="3" name="TekstSylinder 2">
            <a:extLst>
              <a:ext uri="{FF2B5EF4-FFF2-40B4-BE49-F238E27FC236}">
                <a16:creationId xmlns:a16="http://schemas.microsoft.com/office/drawing/2014/main" id="{16953695-56D2-4339-1A83-B7BC56EA9585}"/>
              </a:ext>
            </a:extLst>
          </p:cNvPr>
          <p:cNvSpPr txBox="1"/>
          <p:nvPr/>
        </p:nvSpPr>
        <p:spPr>
          <a:xfrm>
            <a:off x="2389239" y="11048817"/>
            <a:ext cx="460149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rgbClr val="000000"/>
                </a:solidFill>
                <a:effectLst/>
                <a:uFillTx/>
                <a:latin typeface="+mj-lt"/>
                <a:ea typeface="HurmeGeometricSans3 Light"/>
                <a:cs typeface="HurmeGeometricSans3 Light"/>
                <a:sym typeface="HurmeGeometricSans3 Light"/>
              </a:rPr>
              <a:t>Ja, totalt: 15%</a:t>
            </a:r>
          </a:p>
        </p:txBody>
      </p:sp>
      <p:sp>
        <p:nvSpPr>
          <p:cNvPr id="4" name="TekstSylinder 3">
            <a:extLst>
              <a:ext uri="{FF2B5EF4-FFF2-40B4-BE49-F238E27FC236}">
                <a16:creationId xmlns:a16="http://schemas.microsoft.com/office/drawing/2014/main" id="{75E30EC6-8756-D68E-73AA-E773C38A1E0F}"/>
              </a:ext>
            </a:extLst>
          </p:cNvPr>
          <p:cNvSpPr txBox="1"/>
          <p:nvPr/>
        </p:nvSpPr>
        <p:spPr>
          <a:xfrm>
            <a:off x="8766934" y="11030763"/>
            <a:ext cx="460149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rgbClr val="000000"/>
                </a:solidFill>
                <a:effectLst/>
                <a:uFillTx/>
                <a:latin typeface="+mj-lt"/>
                <a:ea typeface="HurmeGeometricSans3 Light"/>
                <a:cs typeface="HurmeGeometricSans3 Light"/>
                <a:sym typeface="HurmeGeometricSans3 Light"/>
              </a:rPr>
              <a:t>Ja, totalt: 17%</a:t>
            </a:r>
          </a:p>
        </p:txBody>
      </p:sp>
    </p:spTree>
    <p:extLst>
      <p:ext uri="{BB962C8B-B14F-4D97-AF65-F5344CB8AC3E}">
        <p14:creationId xmlns:p14="http://schemas.microsoft.com/office/powerpoint/2010/main" val="272708028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73853E-D953-4170-A02F-08FFFABAE208}"/>
              </a:ext>
            </a:extLst>
          </p:cNvPr>
          <p:cNvSpPr>
            <a:spLocks noGrp="1"/>
          </p:cNvSpPr>
          <p:nvPr>
            <p:ph type="body" sz="quarter" idx="12"/>
          </p:nvPr>
        </p:nvSpPr>
        <p:spPr>
          <a:xfrm>
            <a:off x="1401762" y="2109788"/>
            <a:ext cx="16862175" cy="727075"/>
          </a:xfrm>
        </p:spPr>
        <p:txBody>
          <a:bodyPr>
            <a:noAutofit/>
          </a:bodyPr>
          <a:lstStyle/>
          <a:p>
            <a:r>
              <a:rPr lang="nb-NO" sz="3200" i="1" dirty="0"/>
              <a:t>Hadde fraværet sammenheng med psykososiale forhold?</a:t>
            </a:r>
          </a:p>
        </p:txBody>
      </p:sp>
      <p:sp>
        <p:nvSpPr>
          <p:cNvPr id="6" name="Text Placeholder 5">
            <a:extLst>
              <a:ext uri="{FF2B5EF4-FFF2-40B4-BE49-F238E27FC236}">
                <a16:creationId xmlns:a16="http://schemas.microsoft.com/office/drawing/2014/main" id="{641C15C0-6702-479D-9A8E-7503988D69DC}"/>
              </a:ext>
            </a:extLst>
          </p:cNvPr>
          <p:cNvSpPr>
            <a:spLocks noGrp="1"/>
          </p:cNvSpPr>
          <p:nvPr>
            <p:ph type="body" sz="quarter" idx="13"/>
          </p:nvPr>
        </p:nvSpPr>
        <p:spPr>
          <a:xfrm>
            <a:off x="1401699" y="12830724"/>
            <a:ext cx="21362767" cy="727075"/>
          </a:xfrm>
        </p:spPr>
        <p:txBody>
          <a:bodyPr/>
          <a:lstStyle/>
          <a:p>
            <a:pPr>
              <a:spcBef>
                <a:spcPts val="0"/>
              </a:spcBef>
              <a:spcAft>
                <a:spcPts val="0"/>
              </a:spcAft>
            </a:pPr>
            <a:r>
              <a:rPr lang="nb-NO" dirty="0"/>
              <a:t>Filter: Sykefraværet skyldte helt eller delvis forhold på arbeidsplassen. </a:t>
            </a:r>
          </a:p>
          <a:p>
            <a:pPr>
              <a:spcBef>
                <a:spcPts val="0"/>
              </a:spcBef>
              <a:spcAft>
                <a:spcPts val="0"/>
              </a:spcAft>
            </a:pPr>
            <a:r>
              <a:rPr lang="nb-NO" dirty="0"/>
              <a:t>Antall intervju: 100 / 78</a:t>
            </a:r>
          </a:p>
          <a:p>
            <a:endParaRPr lang="nb-NO" dirty="0"/>
          </a:p>
        </p:txBody>
      </p:sp>
      <p:graphicFrame>
        <p:nvGraphicFramePr>
          <p:cNvPr id="8" name="Content Placeholder 8">
            <a:extLst>
              <a:ext uri="{FF2B5EF4-FFF2-40B4-BE49-F238E27FC236}">
                <a16:creationId xmlns:a16="http://schemas.microsoft.com/office/drawing/2014/main" id="{9A4A4CB7-C43D-4594-A0A4-88CBB596DAA8}"/>
              </a:ext>
            </a:extLst>
          </p:cNvPr>
          <p:cNvGraphicFramePr>
            <a:graphicFrameLocks noGrp="1"/>
          </p:cNvGraphicFramePr>
          <p:nvPr>
            <p:ph idx="10"/>
            <p:extLst>
              <p:ext uri="{D42A27DB-BD31-4B8C-83A1-F6EECF244321}">
                <p14:modId xmlns:p14="http://schemas.microsoft.com/office/powerpoint/2010/main" val="3583086828"/>
              </p:ext>
            </p:extLst>
          </p:nvPr>
        </p:nvGraphicFramePr>
        <p:xfrm>
          <a:off x="1401699" y="3965720"/>
          <a:ext cx="6661581" cy="69862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8">
            <a:extLst>
              <a:ext uri="{FF2B5EF4-FFF2-40B4-BE49-F238E27FC236}">
                <a16:creationId xmlns:a16="http://schemas.microsoft.com/office/drawing/2014/main" id="{711515E1-6457-4125-989B-925D65BAC4D2}"/>
              </a:ext>
            </a:extLst>
          </p:cNvPr>
          <p:cNvGraphicFramePr>
            <a:graphicFrameLocks/>
          </p:cNvGraphicFramePr>
          <p:nvPr>
            <p:extLst>
              <p:ext uri="{D42A27DB-BD31-4B8C-83A1-F6EECF244321}">
                <p14:modId xmlns:p14="http://schemas.microsoft.com/office/powerpoint/2010/main" val="4094131617"/>
              </p:ext>
            </p:extLst>
          </p:nvPr>
        </p:nvGraphicFramePr>
        <p:xfrm>
          <a:off x="7456135" y="3897487"/>
          <a:ext cx="6661581" cy="6986298"/>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3">
            <a:extLst>
              <a:ext uri="{FF2B5EF4-FFF2-40B4-BE49-F238E27FC236}">
                <a16:creationId xmlns:a16="http://schemas.microsoft.com/office/drawing/2014/main" id="{2B91E54C-29DD-4675-8E9F-C96C356EE0B9}"/>
              </a:ext>
            </a:extLst>
          </p:cNvPr>
          <p:cNvSpPr>
            <a:spLocks noGrp="1"/>
          </p:cNvSpPr>
          <p:nvPr>
            <p:ph idx="11"/>
          </p:nvPr>
        </p:nvSpPr>
        <p:spPr>
          <a:xfrm>
            <a:off x="14501813" y="3030538"/>
            <a:ext cx="8547100" cy="9429750"/>
          </a:xfrm>
        </p:spPr>
        <p:txBody>
          <a:bodyPr>
            <a:normAutofit/>
          </a:bodyPr>
          <a:lstStyle/>
          <a:p>
            <a:r>
              <a:rPr lang="nb-NO" sz="3200" dirty="0"/>
              <a:t>23% sier fravær helt skyldtes psykososiale arbeidsforhold og totalt 77% sier da at fraværet hadde sammenheng med psykososiale arbeidsforhold. Det er likt som i fjor. </a:t>
            </a:r>
          </a:p>
        </p:txBody>
      </p:sp>
      <p:sp>
        <p:nvSpPr>
          <p:cNvPr id="12" name="Title 1">
            <a:extLst>
              <a:ext uri="{FF2B5EF4-FFF2-40B4-BE49-F238E27FC236}">
                <a16:creationId xmlns:a16="http://schemas.microsoft.com/office/drawing/2014/main" id="{983AF29B-97A7-406E-B5AC-C81E6B0058DB}"/>
              </a:ext>
            </a:extLst>
          </p:cNvPr>
          <p:cNvSpPr>
            <a:spLocks noGrp="1"/>
          </p:cNvSpPr>
          <p:nvPr>
            <p:ph type="title"/>
          </p:nvPr>
        </p:nvSpPr>
        <p:spPr>
          <a:xfrm>
            <a:off x="1414463" y="800100"/>
            <a:ext cx="21634450" cy="1112838"/>
          </a:xfrm>
        </p:spPr>
        <p:txBody>
          <a:bodyPr>
            <a:noAutofit/>
          </a:bodyPr>
          <a:lstStyle/>
          <a:p>
            <a:r>
              <a:rPr lang="nb-NO" dirty="0"/>
              <a:t>Blant de som har hatt sykefravær på grunn av arbeidsforhold, knytter 8 av 10 dette til psykososiale forhold</a:t>
            </a:r>
          </a:p>
        </p:txBody>
      </p:sp>
      <p:sp>
        <p:nvSpPr>
          <p:cNvPr id="2" name="TekstSylinder 1">
            <a:extLst>
              <a:ext uri="{FF2B5EF4-FFF2-40B4-BE49-F238E27FC236}">
                <a16:creationId xmlns:a16="http://schemas.microsoft.com/office/drawing/2014/main" id="{A0E8D123-C145-38D5-B9AB-17123A46C126}"/>
              </a:ext>
            </a:extLst>
          </p:cNvPr>
          <p:cNvSpPr txBox="1"/>
          <p:nvPr/>
        </p:nvSpPr>
        <p:spPr>
          <a:xfrm>
            <a:off x="2389239" y="11048817"/>
            <a:ext cx="460149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rgbClr val="000000"/>
                </a:solidFill>
                <a:effectLst/>
                <a:uFillTx/>
                <a:latin typeface="+mj-lt"/>
                <a:ea typeface="HurmeGeometricSans3 Light"/>
                <a:cs typeface="HurmeGeometricSans3 Light"/>
                <a:sym typeface="HurmeGeometricSans3 Light"/>
              </a:rPr>
              <a:t>Ja, totalt: 77 %</a:t>
            </a:r>
          </a:p>
        </p:txBody>
      </p:sp>
      <p:sp>
        <p:nvSpPr>
          <p:cNvPr id="3" name="TekstSylinder 2">
            <a:extLst>
              <a:ext uri="{FF2B5EF4-FFF2-40B4-BE49-F238E27FC236}">
                <a16:creationId xmlns:a16="http://schemas.microsoft.com/office/drawing/2014/main" id="{3FEFF3FA-A1BC-B499-3919-9B873C52BF08}"/>
              </a:ext>
            </a:extLst>
          </p:cNvPr>
          <p:cNvSpPr txBox="1"/>
          <p:nvPr/>
        </p:nvSpPr>
        <p:spPr>
          <a:xfrm>
            <a:off x="8766934" y="11030763"/>
            <a:ext cx="460149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rgbClr val="000000"/>
                </a:solidFill>
                <a:effectLst/>
                <a:uFillTx/>
                <a:latin typeface="+mj-lt"/>
                <a:ea typeface="HurmeGeometricSans3 Light"/>
                <a:cs typeface="HurmeGeometricSans3 Light"/>
                <a:sym typeface="HurmeGeometricSans3 Light"/>
              </a:rPr>
              <a:t>Ja, totalt: 77 %</a:t>
            </a:r>
          </a:p>
        </p:txBody>
      </p:sp>
    </p:spTree>
    <p:extLst>
      <p:ext uri="{BB962C8B-B14F-4D97-AF65-F5344CB8AC3E}">
        <p14:creationId xmlns:p14="http://schemas.microsoft.com/office/powerpoint/2010/main" val="311561388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A6CA84-A7C3-4247-81AD-8368803F28D8}"/>
              </a:ext>
            </a:extLst>
          </p:cNvPr>
          <p:cNvSpPr>
            <a:spLocks noGrp="1"/>
          </p:cNvSpPr>
          <p:nvPr>
            <p:ph type="body" sz="quarter" idx="10"/>
          </p:nvPr>
        </p:nvSpPr>
        <p:spPr/>
        <p:txBody>
          <a:bodyPr/>
          <a:lstStyle/>
          <a:p>
            <a:r>
              <a:rPr lang="en-US" err="1"/>
              <a:t>Oppsummering</a:t>
            </a:r>
            <a:r>
              <a:rPr lang="en-US"/>
              <a:t> av </a:t>
            </a:r>
            <a:r>
              <a:rPr lang="en-US" err="1"/>
              <a:t>hovedfunn</a:t>
            </a:r>
            <a:endParaRPr lang="en-US"/>
          </a:p>
        </p:txBody>
      </p:sp>
    </p:spTree>
    <p:extLst>
      <p:ext uri="{BB962C8B-B14F-4D97-AF65-F5344CB8AC3E}">
        <p14:creationId xmlns:p14="http://schemas.microsoft.com/office/powerpoint/2010/main" val="626371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73853E-D953-4170-A02F-08FFFABAE208}"/>
              </a:ext>
            </a:extLst>
          </p:cNvPr>
          <p:cNvSpPr>
            <a:spLocks noGrp="1"/>
          </p:cNvSpPr>
          <p:nvPr>
            <p:ph type="body" sz="quarter" idx="12"/>
          </p:nvPr>
        </p:nvSpPr>
        <p:spPr>
          <a:xfrm>
            <a:off x="1401762" y="2109788"/>
            <a:ext cx="16862175" cy="727075"/>
          </a:xfrm>
        </p:spPr>
        <p:txBody>
          <a:bodyPr>
            <a:noAutofit/>
          </a:bodyPr>
          <a:lstStyle/>
          <a:p>
            <a:r>
              <a:rPr lang="nb-NO" sz="3200" i="1" dirty="0"/>
              <a:t>Hadde fraværet sammenheng med fysiske forhold?</a:t>
            </a:r>
          </a:p>
        </p:txBody>
      </p:sp>
      <p:sp>
        <p:nvSpPr>
          <p:cNvPr id="6" name="Text Placeholder 5">
            <a:extLst>
              <a:ext uri="{FF2B5EF4-FFF2-40B4-BE49-F238E27FC236}">
                <a16:creationId xmlns:a16="http://schemas.microsoft.com/office/drawing/2014/main" id="{641C15C0-6702-479D-9A8E-7503988D69DC}"/>
              </a:ext>
            </a:extLst>
          </p:cNvPr>
          <p:cNvSpPr>
            <a:spLocks noGrp="1"/>
          </p:cNvSpPr>
          <p:nvPr>
            <p:ph type="body" sz="quarter" idx="13"/>
          </p:nvPr>
        </p:nvSpPr>
        <p:spPr>
          <a:xfrm>
            <a:off x="1401699" y="12830724"/>
            <a:ext cx="21362767" cy="727075"/>
          </a:xfrm>
        </p:spPr>
        <p:txBody>
          <a:bodyPr/>
          <a:lstStyle/>
          <a:p>
            <a:pPr>
              <a:spcBef>
                <a:spcPts val="0"/>
              </a:spcBef>
              <a:spcAft>
                <a:spcPts val="0"/>
              </a:spcAft>
            </a:pPr>
            <a:r>
              <a:rPr lang="nb-NO" dirty="0"/>
              <a:t>Filter: Sykefraværet skyldtes helt eller delvis forhold på arbeidsplassen.</a:t>
            </a:r>
          </a:p>
          <a:p>
            <a:pPr>
              <a:spcBef>
                <a:spcPts val="0"/>
              </a:spcBef>
              <a:spcAft>
                <a:spcPts val="0"/>
              </a:spcAft>
            </a:pPr>
            <a:r>
              <a:rPr lang="nb-NO" dirty="0"/>
              <a:t>Antall intervju: 100 / 78</a:t>
            </a:r>
          </a:p>
          <a:p>
            <a:endParaRPr lang="nb-NO" dirty="0"/>
          </a:p>
        </p:txBody>
      </p:sp>
      <p:graphicFrame>
        <p:nvGraphicFramePr>
          <p:cNvPr id="8" name="Content Placeholder 8">
            <a:extLst>
              <a:ext uri="{FF2B5EF4-FFF2-40B4-BE49-F238E27FC236}">
                <a16:creationId xmlns:a16="http://schemas.microsoft.com/office/drawing/2014/main" id="{9A4A4CB7-C43D-4594-A0A4-88CBB596DAA8}"/>
              </a:ext>
            </a:extLst>
          </p:cNvPr>
          <p:cNvGraphicFramePr>
            <a:graphicFrameLocks noGrp="1"/>
          </p:cNvGraphicFramePr>
          <p:nvPr>
            <p:ph idx="10"/>
            <p:extLst>
              <p:ext uri="{D42A27DB-BD31-4B8C-83A1-F6EECF244321}">
                <p14:modId xmlns:p14="http://schemas.microsoft.com/office/powerpoint/2010/main" val="2792656314"/>
              </p:ext>
            </p:extLst>
          </p:nvPr>
        </p:nvGraphicFramePr>
        <p:xfrm>
          <a:off x="1401699" y="3897487"/>
          <a:ext cx="6661581" cy="69862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8">
            <a:extLst>
              <a:ext uri="{FF2B5EF4-FFF2-40B4-BE49-F238E27FC236}">
                <a16:creationId xmlns:a16="http://schemas.microsoft.com/office/drawing/2014/main" id="{711515E1-6457-4125-989B-925D65BAC4D2}"/>
              </a:ext>
            </a:extLst>
          </p:cNvPr>
          <p:cNvGraphicFramePr>
            <a:graphicFrameLocks/>
          </p:cNvGraphicFramePr>
          <p:nvPr>
            <p:extLst>
              <p:ext uri="{D42A27DB-BD31-4B8C-83A1-F6EECF244321}">
                <p14:modId xmlns:p14="http://schemas.microsoft.com/office/powerpoint/2010/main" val="787511793"/>
              </p:ext>
            </p:extLst>
          </p:nvPr>
        </p:nvGraphicFramePr>
        <p:xfrm>
          <a:off x="7456135" y="3897487"/>
          <a:ext cx="6661581" cy="6986298"/>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3">
            <a:extLst>
              <a:ext uri="{FF2B5EF4-FFF2-40B4-BE49-F238E27FC236}">
                <a16:creationId xmlns:a16="http://schemas.microsoft.com/office/drawing/2014/main" id="{2B91E54C-29DD-4675-8E9F-C96C356EE0B9}"/>
              </a:ext>
            </a:extLst>
          </p:cNvPr>
          <p:cNvSpPr>
            <a:spLocks noGrp="1"/>
          </p:cNvSpPr>
          <p:nvPr>
            <p:ph idx="11"/>
          </p:nvPr>
        </p:nvSpPr>
        <p:spPr>
          <a:xfrm>
            <a:off x="14501813" y="3030538"/>
            <a:ext cx="8547100" cy="9429750"/>
          </a:xfrm>
        </p:spPr>
        <p:txBody>
          <a:bodyPr>
            <a:normAutofit/>
          </a:bodyPr>
          <a:lstStyle/>
          <a:p>
            <a:r>
              <a:rPr lang="nb-NO" dirty="0"/>
              <a:t>Selv om det tilsynelatende er en økning i andelen som svarer ja er det ikke statistisk signifikante forskjeller fra 2024. </a:t>
            </a:r>
          </a:p>
        </p:txBody>
      </p:sp>
      <p:sp>
        <p:nvSpPr>
          <p:cNvPr id="12" name="Title 1">
            <a:extLst>
              <a:ext uri="{FF2B5EF4-FFF2-40B4-BE49-F238E27FC236}">
                <a16:creationId xmlns:a16="http://schemas.microsoft.com/office/drawing/2014/main" id="{40F37E9A-CDC7-40C1-8766-A47E4A884FA0}"/>
              </a:ext>
            </a:extLst>
          </p:cNvPr>
          <p:cNvSpPr>
            <a:spLocks noGrp="1"/>
          </p:cNvSpPr>
          <p:nvPr>
            <p:ph type="title"/>
          </p:nvPr>
        </p:nvSpPr>
        <p:spPr>
          <a:xfrm>
            <a:off x="1414463" y="800100"/>
            <a:ext cx="21634450" cy="1112838"/>
          </a:xfrm>
        </p:spPr>
        <p:txBody>
          <a:bodyPr>
            <a:noAutofit/>
          </a:bodyPr>
          <a:lstStyle/>
          <a:p>
            <a:r>
              <a:rPr lang="nb-NO" dirty="0"/>
              <a:t>Blant de som har hatt sykefravær på grunn av arbeidsforhold, knytter 37% dette til fysiske forhold - 8% helt, og 29% delvis</a:t>
            </a:r>
          </a:p>
        </p:txBody>
      </p:sp>
      <p:sp>
        <p:nvSpPr>
          <p:cNvPr id="2" name="TekstSylinder 1">
            <a:extLst>
              <a:ext uri="{FF2B5EF4-FFF2-40B4-BE49-F238E27FC236}">
                <a16:creationId xmlns:a16="http://schemas.microsoft.com/office/drawing/2014/main" id="{839A467C-F64F-9931-513A-10556D8211AD}"/>
              </a:ext>
            </a:extLst>
          </p:cNvPr>
          <p:cNvSpPr txBox="1"/>
          <p:nvPr/>
        </p:nvSpPr>
        <p:spPr>
          <a:xfrm>
            <a:off x="2389239" y="11048817"/>
            <a:ext cx="460149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rgbClr val="000000"/>
                </a:solidFill>
                <a:effectLst/>
                <a:uFillTx/>
                <a:latin typeface="+mj-lt"/>
                <a:ea typeface="HurmeGeometricSans3 Light"/>
                <a:cs typeface="HurmeGeometricSans3 Light"/>
                <a:sym typeface="HurmeGeometricSans3 Light"/>
              </a:rPr>
              <a:t>Ja, totalt: 27 %</a:t>
            </a:r>
          </a:p>
        </p:txBody>
      </p:sp>
      <p:sp>
        <p:nvSpPr>
          <p:cNvPr id="3" name="TekstSylinder 2">
            <a:extLst>
              <a:ext uri="{FF2B5EF4-FFF2-40B4-BE49-F238E27FC236}">
                <a16:creationId xmlns:a16="http://schemas.microsoft.com/office/drawing/2014/main" id="{C75812D2-1D7E-2CD1-9305-16E2775FC4CF}"/>
              </a:ext>
            </a:extLst>
          </p:cNvPr>
          <p:cNvSpPr txBox="1"/>
          <p:nvPr/>
        </p:nvSpPr>
        <p:spPr>
          <a:xfrm>
            <a:off x="8766934" y="11030763"/>
            <a:ext cx="460149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rgbClr val="000000"/>
                </a:solidFill>
                <a:effectLst/>
                <a:uFillTx/>
                <a:latin typeface="+mj-lt"/>
                <a:ea typeface="HurmeGeometricSans3 Light"/>
                <a:cs typeface="HurmeGeometricSans3 Light"/>
                <a:sym typeface="HurmeGeometricSans3 Light"/>
              </a:rPr>
              <a:t>Ja, totalt: 37 %</a:t>
            </a:r>
          </a:p>
        </p:txBody>
      </p:sp>
    </p:spTree>
    <p:extLst>
      <p:ext uri="{BB962C8B-B14F-4D97-AF65-F5344CB8AC3E}">
        <p14:creationId xmlns:p14="http://schemas.microsoft.com/office/powerpoint/2010/main" val="299322189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C172-FBF5-4AEB-B7F8-213D8E854308}"/>
              </a:ext>
            </a:extLst>
          </p:cNvPr>
          <p:cNvSpPr>
            <a:spLocks noGrp="1"/>
          </p:cNvSpPr>
          <p:nvPr>
            <p:ph type="title"/>
          </p:nvPr>
        </p:nvSpPr>
        <p:spPr/>
        <p:txBody>
          <a:bodyPr>
            <a:noAutofit/>
          </a:bodyPr>
          <a:lstStyle/>
          <a:p>
            <a:r>
              <a:rPr lang="nb-NO" dirty="0">
                <a:highlight>
                  <a:srgbClr val="FFFFFF"/>
                </a:highlight>
              </a:rPr>
              <a:t>Andelen som har brukt egenmelding har gått ned fra i fjor, fra 60% til 52% mens andelen som har brukt både egenmelding og sykemelding har økt noe. </a:t>
            </a:r>
            <a:endParaRPr lang="en-US" dirty="0">
              <a:highlight>
                <a:srgbClr val="FFFF00"/>
              </a:highlight>
            </a:endParaRPr>
          </a:p>
        </p:txBody>
      </p:sp>
      <p:sp>
        <p:nvSpPr>
          <p:cNvPr id="4" name="Content Placeholder 3">
            <a:extLst>
              <a:ext uri="{FF2B5EF4-FFF2-40B4-BE49-F238E27FC236}">
                <a16:creationId xmlns:a16="http://schemas.microsoft.com/office/drawing/2014/main" id="{7320B840-63FA-4E5D-889B-EC055550DC9C}"/>
              </a:ext>
            </a:extLst>
          </p:cNvPr>
          <p:cNvSpPr>
            <a:spLocks noGrp="1"/>
          </p:cNvSpPr>
          <p:nvPr>
            <p:ph idx="11"/>
          </p:nvPr>
        </p:nvSpPr>
        <p:spPr>
          <a:xfrm>
            <a:off x="14502383" y="3600450"/>
            <a:ext cx="8546593" cy="8859956"/>
          </a:xfrm>
        </p:spPr>
        <p:txBody>
          <a:bodyPr>
            <a:normAutofit fontScale="92500" lnSpcReduction="10000"/>
          </a:bodyPr>
          <a:lstStyle/>
          <a:p>
            <a:r>
              <a:rPr lang="nb-NO" sz="3200" dirty="0"/>
              <a:t>Flertallet (52%) brukte egenmelding da de var borte fra jobb på grunn av egen sykdom, en nedgang på 8 prosentpoeng fra i fjor.</a:t>
            </a:r>
          </a:p>
          <a:p>
            <a:r>
              <a:rPr lang="nb-NO" sz="3200" dirty="0"/>
              <a:t>Flere kvinner enn menn brukte sykmelding i hele perioden (29% </a:t>
            </a:r>
            <a:r>
              <a:rPr lang="nb-NO" sz="3200" dirty="0" err="1"/>
              <a:t>vs</a:t>
            </a:r>
            <a:r>
              <a:rPr lang="nb-NO" sz="3200" dirty="0"/>
              <a:t> 19%).</a:t>
            </a:r>
          </a:p>
          <a:p>
            <a:r>
              <a:rPr lang="nb-NO" sz="3200" dirty="0"/>
              <a:t>Andelen som brukte sykmelding i hele perioden er også høyere blant de som er 45 år og eldre enn de yngre. Blant de mellom 35-44 år er det flere som svarer ‘begge deler’ (29%) og færre som hadde sykmelding i hele perioden (18%). </a:t>
            </a:r>
          </a:p>
          <a:p>
            <a:r>
              <a:rPr lang="nb-NO" sz="3200" dirty="0"/>
              <a:t>Personer som jobber i særlig uavhengig stilling, har oftere egenmelding (64%) og sjeldnere sykemelding (14%) i hele perioden. </a:t>
            </a:r>
          </a:p>
          <a:p>
            <a:r>
              <a:rPr lang="nb-NO" sz="3200" dirty="0"/>
              <a:t>Ansatte i offentlig sektor har oftere sykmelding i hele perioden (28%) enn ansatte i privat sektor (19%). </a:t>
            </a:r>
          </a:p>
          <a:p>
            <a:endParaRPr lang="nb-NO" sz="3200" dirty="0"/>
          </a:p>
        </p:txBody>
      </p:sp>
      <p:sp>
        <p:nvSpPr>
          <p:cNvPr id="5" name="Text Placeholder 4">
            <a:extLst>
              <a:ext uri="{FF2B5EF4-FFF2-40B4-BE49-F238E27FC236}">
                <a16:creationId xmlns:a16="http://schemas.microsoft.com/office/drawing/2014/main" id="{D1957CE5-FA8F-48C3-B32F-5080C0DEA6CB}"/>
              </a:ext>
            </a:extLst>
          </p:cNvPr>
          <p:cNvSpPr>
            <a:spLocks noGrp="1"/>
          </p:cNvSpPr>
          <p:nvPr>
            <p:ph type="body" sz="quarter" idx="12"/>
          </p:nvPr>
        </p:nvSpPr>
        <p:spPr/>
        <p:txBody>
          <a:bodyPr>
            <a:normAutofit fontScale="85000" lnSpcReduction="10000"/>
          </a:bodyPr>
          <a:lstStyle/>
          <a:p>
            <a:pPr lvl="0"/>
            <a:r>
              <a:rPr lang="nb-NO" i="1" dirty="0"/>
              <a:t>Brukte du egenmelding i denne sykefraværsperioden, hadde du sykmelding fra lege / annen behandler, eller begge deler?</a:t>
            </a:r>
          </a:p>
        </p:txBody>
      </p:sp>
      <p:sp>
        <p:nvSpPr>
          <p:cNvPr id="6" name="Text Placeholder 5">
            <a:extLst>
              <a:ext uri="{FF2B5EF4-FFF2-40B4-BE49-F238E27FC236}">
                <a16:creationId xmlns:a16="http://schemas.microsoft.com/office/drawing/2014/main" id="{458EB71F-AED5-4A9E-9553-29817ED1BE84}"/>
              </a:ext>
            </a:extLst>
          </p:cNvPr>
          <p:cNvSpPr>
            <a:spLocks noGrp="1"/>
          </p:cNvSpPr>
          <p:nvPr>
            <p:ph type="body" sz="quarter" idx="13"/>
          </p:nvPr>
        </p:nvSpPr>
        <p:spPr/>
        <p:txBody>
          <a:bodyPr/>
          <a:lstStyle/>
          <a:p>
            <a:pPr>
              <a:spcBef>
                <a:spcPts val="0"/>
              </a:spcBef>
              <a:spcAft>
                <a:spcPts val="0"/>
              </a:spcAft>
            </a:pPr>
            <a:r>
              <a:rPr lang="nb-NO" dirty="0"/>
              <a:t>Filter: Har hatt sykefravær på grunn av egen sykdom siste 12 måneder</a:t>
            </a:r>
          </a:p>
          <a:p>
            <a:pPr>
              <a:spcBef>
                <a:spcPts val="0"/>
              </a:spcBef>
              <a:spcAft>
                <a:spcPts val="0"/>
              </a:spcAft>
            </a:pPr>
            <a:r>
              <a:rPr lang="nb-NO" dirty="0"/>
              <a:t>Antall intervju: 664 / 474</a:t>
            </a:r>
          </a:p>
          <a:p>
            <a:endParaRPr lang="nb-NO" dirty="0"/>
          </a:p>
          <a:p>
            <a:endParaRPr lang="nb-NO" dirty="0"/>
          </a:p>
        </p:txBody>
      </p:sp>
      <p:graphicFrame>
        <p:nvGraphicFramePr>
          <p:cNvPr id="9" name="Content Placeholder 6">
            <a:extLst>
              <a:ext uri="{FF2B5EF4-FFF2-40B4-BE49-F238E27FC236}">
                <a16:creationId xmlns:a16="http://schemas.microsoft.com/office/drawing/2014/main" id="{DA510C4B-D7A9-469D-BA1F-293AC78F6A6C}"/>
              </a:ext>
            </a:extLst>
          </p:cNvPr>
          <p:cNvGraphicFramePr>
            <a:graphicFrameLocks noGrp="1"/>
          </p:cNvGraphicFramePr>
          <p:nvPr>
            <p:ph idx="10"/>
            <p:extLst>
              <p:ext uri="{D42A27DB-BD31-4B8C-83A1-F6EECF244321}">
                <p14:modId xmlns:p14="http://schemas.microsoft.com/office/powerpoint/2010/main" val="1886779376"/>
              </p:ext>
            </p:extLst>
          </p:nvPr>
        </p:nvGraphicFramePr>
        <p:xfrm>
          <a:off x="1401763" y="3030538"/>
          <a:ext cx="12936537" cy="9429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788264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84E9C-C450-12A8-FEBA-DB2C6FBC0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9E899-C4CA-56DE-8D94-2ED86AECB6EF}"/>
              </a:ext>
            </a:extLst>
          </p:cNvPr>
          <p:cNvSpPr>
            <a:spLocks noGrp="1"/>
          </p:cNvSpPr>
          <p:nvPr>
            <p:ph type="title"/>
          </p:nvPr>
        </p:nvSpPr>
        <p:spPr/>
        <p:txBody>
          <a:bodyPr>
            <a:noAutofit/>
          </a:bodyPr>
          <a:lstStyle/>
          <a:p>
            <a:r>
              <a:rPr lang="nb-NO" dirty="0"/>
              <a:t>1 av 3 som hadde sykmelding i hele fraværsperioden brukte gradert sykmelding. 2 av 3 var sykmeldt 100%. </a:t>
            </a:r>
          </a:p>
        </p:txBody>
      </p:sp>
      <p:sp>
        <p:nvSpPr>
          <p:cNvPr id="5" name="Text Placeholder 4">
            <a:extLst>
              <a:ext uri="{FF2B5EF4-FFF2-40B4-BE49-F238E27FC236}">
                <a16:creationId xmlns:a16="http://schemas.microsoft.com/office/drawing/2014/main" id="{92C0D03E-D8E1-67DE-6DFF-24871EBABE84}"/>
              </a:ext>
            </a:extLst>
          </p:cNvPr>
          <p:cNvSpPr>
            <a:spLocks noGrp="1"/>
          </p:cNvSpPr>
          <p:nvPr>
            <p:ph type="body" sz="quarter" idx="12"/>
          </p:nvPr>
        </p:nvSpPr>
        <p:spPr/>
        <p:txBody>
          <a:bodyPr>
            <a:noAutofit/>
          </a:bodyPr>
          <a:lstStyle/>
          <a:p>
            <a:r>
              <a:rPr lang="nb-NO" sz="3200" i="1" dirty="0"/>
              <a:t>Var sykemeldingen din gradert (redusert arbeidstid) eller var du 100% sykemeldt for perioden? </a:t>
            </a:r>
            <a:endParaRPr lang="en-US" sz="3200" i="1" dirty="0"/>
          </a:p>
        </p:txBody>
      </p:sp>
      <p:sp>
        <p:nvSpPr>
          <p:cNvPr id="6" name="Text Placeholder 5">
            <a:extLst>
              <a:ext uri="{FF2B5EF4-FFF2-40B4-BE49-F238E27FC236}">
                <a16:creationId xmlns:a16="http://schemas.microsoft.com/office/drawing/2014/main" id="{039BD10D-8A18-4E09-5E73-EB2074E891E0}"/>
              </a:ext>
            </a:extLst>
          </p:cNvPr>
          <p:cNvSpPr>
            <a:spLocks noGrp="1"/>
          </p:cNvSpPr>
          <p:nvPr>
            <p:ph type="body" sz="quarter" idx="13"/>
          </p:nvPr>
        </p:nvSpPr>
        <p:spPr/>
        <p:txBody>
          <a:bodyPr/>
          <a:lstStyle/>
          <a:p>
            <a:pPr>
              <a:spcBef>
                <a:spcPts val="0"/>
              </a:spcBef>
              <a:spcAft>
                <a:spcPts val="0"/>
              </a:spcAft>
            </a:pPr>
            <a:r>
              <a:rPr lang="nb-NO" dirty="0"/>
              <a:t>Filter: Hvis brukte sykemelding i hele sykefraværsperioden</a:t>
            </a:r>
          </a:p>
          <a:p>
            <a:pPr>
              <a:spcBef>
                <a:spcPts val="0"/>
              </a:spcBef>
              <a:spcAft>
                <a:spcPts val="0"/>
              </a:spcAft>
            </a:pPr>
            <a:r>
              <a:rPr lang="nb-NO" dirty="0"/>
              <a:t>Antall intervju: 117</a:t>
            </a:r>
          </a:p>
          <a:p>
            <a:endParaRPr lang="nb-NO" dirty="0"/>
          </a:p>
        </p:txBody>
      </p:sp>
      <p:graphicFrame>
        <p:nvGraphicFramePr>
          <p:cNvPr id="9" name="Content Placeholder 6">
            <a:extLst>
              <a:ext uri="{FF2B5EF4-FFF2-40B4-BE49-F238E27FC236}">
                <a16:creationId xmlns:a16="http://schemas.microsoft.com/office/drawing/2014/main" id="{FF232C12-BB23-909D-B93F-F9FC65E52682}"/>
              </a:ext>
            </a:extLst>
          </p:cNvPr>
          <p:cNvGraphicFramePr>
            <a:graphicFrameLocks noGrp="1"/>
          </p:cNvGraphicFramePr>
          <p:nvPr>
            <p:ph idx="10"/>
            <p:extLst>
              <p:ext uri="{D42A27DB-BD31-4B8C-83A1-F6EECF244321}">
                <p14:modId xmlns:p14="http://schemas.microsoft.com/office/powerpoint/2010/main" val="128783854"/>
              </p:ext>
            </p:extLst>
          </p:nvPr>
        </p:nvGraphicFramePr>
        <p:xfrm>
          <a:off x="1401699" y="3030656"/>
          <a:ext cx="12936537" cy="9429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241969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73853E-D953-4170-A02F-08FFFABAE208}"/>
              </a:ext>
            </a:extLst>
          </p:cNvPr>
          <p:cNvSpPr>
            <a:spLocks noGrp="1"/>
          </p:cNvSpPr>
          <p:nvPr>
            <p:ph type="body" sz="quarter" idx="12"/>
          </p:nvPr>
        </p:nvSpPr>
        <p:spPr>
          <a:xfrm>
            <a:off x="1401762" y="2109788"/>
            <a:ext cx="22006878" cy="1485496"/>
          </a:xfrm>
        </p:spPr>
        <p:txBody>
          <a:bodyPr>
            <a:noAutofit/>
          </a:bodyPr>
          <a:lstStyle/>
          <a:p>
            <a:r>
              <a:rPr lang="nb-NO" sz="3200" i="1" dirty="0"/>
              <a:t>I sykemeldingsperioden; hadde du dialog med arbeidsgiveren din om mulighetene for å jobbe i sykemeldingsperioden?  </a:t>
            </a:r>
          </a:p>
        </p:txBody>
      </p:sp>
      <p:sp>
        <p:nvSpPr>
          <p:cNvPr id="6" name="Text Placeholder 5">
            <a:extLst>
              <a:ext uri="{FF2B5EF4-FFF2-40B4-BE49-F238E27FC236}">
                <a16:creationId xmlns:a16="http://schemas.microsoft.com/office/drawing/2014/main" id="{641C15C0-6702-479D-9A8E-7503988D69DC}"/>
              </a:ext>
            </a:extLst>
          </p:cNvPr>
          <p:cNvSpPr>
            <a:spLocks noGrp="1"/>
          </p:cNvSpPr>
          <p:nvPr>
            <p:ph type="body" sz="quarter" idx="13"/>
          </p:nvPr>
        </p:nvSpPr>
        <p:spPr>
          <a:xfrm>
            <a:off x="1401699" y="12830724"/>
            <a:ext cx="21362767" cy="727075"/>
          </a:xfrm>
        </p:spPr>
        <p:txBody>
          <a:bodyPr/>
          <a:lstStyle/>
          <a:p>
            <a:pPr>
              <a:spcBef>
                <a:spcPts val="0"/>
              </a:spcBef>
              <a:spcAft>
                <a:spcPts val="0"/>
              </a:spcAft>
            </a:pPr>
            <a:r>
              <a:rPr lang="nb-NO" dirty="0"/>
              <a:t>Filter: Hvis brukte sykemelding i hele sykefraværsperioden. Andel som svarer «ikke relevant» er fjernet fra fordelingen. </a:t>
            </a:r>
          </a:p>
          <a:p>
            <a:pPr>
              <a:spcBef>
                <a:spcPts val="0"/>
              </a:spcBef>
              <a:spcAft>
                <a:spcPts val="0"/>
              </a:spcAft>
            </a:pPr>
            <a:r>
              <a:rPr lang="nb-NO" dirty="0"/>
              <a:t>Antall intervju: 204 / 92</a:t>
            </a:r>
          </a:p>
          <a:p>
            <a:endParaRPr lang="nb-NO" dirty="0"/>
          </a:p>
        </p:txBody>
      </p:sp>
      <p:graphicFrame>
        <p:nvGraphicFramePr>
          <p:cNvPr id="8" name="Content Placeholder 8">
            <a:extLst>
              <a:ext uri="{FF2B5EF4-FFF2-40B4-BE49-F238E27FC236}">
                <a16:creationId xmlns:a16="http://schemas.microsoft.com/office/drawing/2014/main" id="{9A4A4CB7-C43D-4594-A0A4-88CBB596DAA8}"/>
              </a:ext>
            </a:extLst>
          </p:cNvPr>
          <p:cNvGraphicFramePr>
            <a:graphicFrameLocks noGrp="1"/>
          </p:cNvGraphicFramePr>
          <p:nvPr>
            <p:ph idx="10"/>
            <p:extLst>
              <p:ext uri="{D42A27DB-BD31-4B8C-83A1-F6EECF244321}">
                <p14:modId xmlns:p14="http://schemas.microsoft.com/office/powerpoint/2010/main" val="599222185"/>
              </p:ext>
            </p:extLst>
          </p:nvPr>
        </p:nvGraphicFramePr>
        <p:xfrm>
          <a:off x="1401699" y="3965720"/>
          <a:ext cx="6661581" cy="69862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711515E1-6457-4125-989B-925D65BAC4D2}"/>
              </a:ext>
            </a:extLst>
          </p:cNvPr>
          <p:cNvGraphicFramePr>
            <a:graphicFrameLocks/>
          </p:cNvGraphicFramePr>
          <p:nvPr>
            <p:extLst>
              <p:ext uri="{D42A27DB-BD31-4B8C-83A1-F6EECF244321}">
                <p14:modId xmlns:p14="http://schemas.microsoft.com/office/powerpoint/2010/main" val="2819569003"/>
              </p:ext>
            </p:extLst>
          </p:nvPr>
        </p:nvGraphicFramePr>
        <p:xfrm>
          <a:off x="7456135" y="3897487"/>
          <a:ext cx="6661581" cy="6986298"/>
        </p:xfrm>
        <a:graphic>
          <a:graphicData uri="http://schemas.openxmlformats.org/drawingml/2006/chart">
            <c:chart xmlns:c="http://schemas.openxmlformats.org/drawingml/2006/chart" xmlns:r="http://schemas.openxmlformats.org/officeDocument/2006/relationships" r:id="rId4"/>
          </a:graphicData>
        </a:graphic>
      </p:graphicFrame>
      <p:sp>
        <p:nvSpPr>
          <p:cNvPr id="11" name="Content Placeholder 3">
            <a:extLst>
              <a:ext uri="{FF2B5EF4-FFF2-40B4-BE49-F238E27FC236}">
                <a16:creationId xmlns:a16="http://schemas.microsoft.com/office/drawing/2014/main" id="{2B91E54C-29DD-4675-8E9F-C96C356EE0B9}"/>
              </a:ext>
            </a:extLst>
          </p:cNvPr>
          <p:cNvSpPr>
            <a:spLocks noGrp="1"/>
          </p:cNvSpPr>
          <p:nvPr>
            <p:ph idx="11"/>
          </p:nvPr>
        </p:nvSpPr>
        <p:spPr>
          <a:xfrm>
            <a:off x="14501813" y="4267200"/>
            <a:ext cx="8547100" cy="8193088"/>
          </a:xfrm>
        </p:spPr>
        <p:txBody>
          <a:bodyPr>
            <a:normAutofit/>
          </a:bodyPr>
          <a:lstStyle/>
          <a:p>
            <a:r>
              <a:rPr lang="nb-NO" sz="3200" dirty="0"/>
              <a:t>Vi viser her kun de som ikke har svart ‘ikke relevant’ for å kunne fokusere på tilfellene der slik dialog var relevant. </a:t>
            </a:r>
          </a:p>
          <a:p>
            <a:r>
              <a:rPr lang="nb-NO" sz="3200" dirty="0"/>
              <a:t>Det er ikke statistisk signifikant endring fra 2024. Basetallene blir for små til å gjøre gode nedbrytninger.</a:t>
            </a:r>
          </a:p>
          <a:p>
            <a:endParaRPr lang="nb-NO" sz="3200" dirty="0"/>
          </a:p>
        </p:txBody>
      </p:sp>
      <p:sp>
        <p:nvSpPr>
          <p:cNvPr id="12" name="Title 1">
            <a:extLst>
              <a:ext uri="{FF2B5EF4-FFF2-40B4-BE49-F238E27FC236}">
                <a16:creationId xmlns:a16="http://schemas.microsoft.com/office/drawing/2014/main" id="{983AF29B-97A7-406E-B5AC-C81E6B0058DB}"/>
              </a:ext>
            </a:extLst>
          </p:cNvPr>
          <p:cNvSpPr>
            <a:spLocks noGrp="1"/>
          </p:cNvSpPr>
          <p:nvPr>
            <p:ph type="title"/>
          </p:nvPr>
        </p:nvSpPr>
        <p:spPr>
          <a:xfrm>
            <a:off x="1414463" y="800100"/>
            <a:ext cx="21634450" cy="1112838"/>
          </a:xfrm>
        </p:spPr>
        <p:txBody>
          <a:bodyPr>
            <a:noAutofit/>
          </a:bodyPr>
          <a:lstStyle/>
          <a:p>
            <a:r>
              <a:rPr lang="nb-NO" dirty="0"/>
              <a:t>De aller fleste, 7 av 10 hadde dialog om mulighetene for å jobbe i sykmeldingsperioden.</a:t>
            </a:r>
          </a:p>
        </p:txBody>
      </p:sp>
    </p:spTree>
    <p:extLst>
      <p:ext uri="{BB962C8B-B14F-4D97-AF65-F5344CB8AC3E}">
        <p14:creationId xmlns:p14="http://schemas.microsoft.com/office/powerpoint/2010/main" val="277719371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73853E-D953-4170-A02F-08FFFABAE208}"/>
              </a:ext>
            </a:extLst>
          </p:cNvPr>
          <p:cNvSpPr>
            <a:spLocks noGrp="1"/>
          </p:cNvSpPr>
          <p:nvPr>
            <p:ph type="body" sz="quarter" idx="12"/>
          </p:nvPr>
        </p:nvSpPr>
        <p:spPr>
          <a:xfrm>
            <a:off x="1401762" y="2109788"/>
            <a:ext cx="22098318" cy="1485496"/>
          </a:xfrm>
        </p:spPr>
        <p:txBody>
          <a:bodyPr>
            <a:noAutofit/>
          </a:bodyPr>
          <a:lstStyle/>
          <a:p>
            <a:r>
              <a:rPr lang="nb-NO" sz="3200" i="1" dirty="0"/>
              <a:t>I sykemeldingsperioden; hadde du dialog med arbeidsgiveren din om mulighetene for tilrettelegging på arbeidsplassen?  </a:t>
            </a:r>
          </a:p>
        </p:txBody>
      </p:sp>
      <p:sp>
        <p:nvSpPr>
          <p:cNvPr id="6" name="Text Placeholder 5">
            <a:extLst>
              <a:ext uri="{FF2B5EF4-FFF2-40B4-BE49-F238E27FC236}">
                <a16:creationId xmlns:a16="http://schemas.microsoft.com/office/drawing/2014/main" id="{641C15C0-6702-479D-9A8E-7503988D69DC}"/>
              </a:ext>
            </a:extLst>
          </p:cNvPr>
          <p:cNvSpPr>
            <a:spLocks noGrp="1"/>
          </p:cNvSpPr>
          <p:nvPr>
            <p:ph type="body" sz="quarter" idx="13"/>
          </p:nvPr>
        </p:nvSpPr>
        <p:spPr>
          <a:xfrm>
            <a:off x="1401699" y="12830724"/>
            <a:ext cx="21362767" cy="727075"/>
          </a:xfrm>
        </p:spPr>
        <p:txBody>
          <a:bodyPr/>
          <a:lstStyle/>
          <a:p>
            <a:pPr>
              <a:spcBef>
                <a:spcPts val="0"/>
              </a:spcBef>
              <a:spcAft>
                <a:spcPts val="0"/>
              </a:spcAft>
            </a:pPr>
            <a:r>
              <a:rPr lang="nb-NO" dirty="0"/>
              <a:t>Filter: Hvis brukte sykemelding i hele sykefraværsperioden. Andel som svarer «ikke relevant» er fjernet fra fordelingen. </a:t>
            </a:r>
          </a:p>
          <a:p>
            <a:pPr>
              <a:spcBef>
                <a:spcPts val="0"/>
              </a:spcBef>
              <a:spcAft>
                <a:spcPts val="0"/>
              </a:spcAft>
            </a:pPr>
            <a:r>
              <a:rPr lang="nb-NO" dirty="0"/>
              <a:t>Antall intervju: 117 / 87</a:t>
            </a:r>
          </a:p>
          <a:p>
            <a:endParaRPr lang="nb-NO" dirty="0"/>
          </a:p>
        </p:txBody>
      </p:sp>
      <p:graphicFrame>
        <p:nvGraphicFramePr>
          <p:cNvPr id="8" name="Content Placeholder 8">
            <a:extLst>
              <a:ext uri="{FF2B5EF4-FFF2-40B4-BE49-F238E27FC236}">
                <a16:creationId xmlns:a16="http://schemas.microsoft.com/office/drawing/2014/main" id="{9A4A4CB7-C43D-4594-A0A4-88CBB596DAA8}"/>
              </a:ext>
            </a:extLst>
          </p:cNvPr>
          <p:cNvGraphicFramePr>
            <a:graphicFrameLocks noGrp="1"/>
          </p:cNvGraphicFramePr>
          <p:nvPr>
            <p:ph idx="10"/>
            <p:extLst>
              <p:ext uri="{D42A27DB-BD31-4B8C-83A1-F6EECF244321}">
                <p14:modId xmlns:p14="http://schemas.microsoft.com/office/powerpoint/2010/main" val="254983586"/>
              </p:ext>
            </p:extLst>
          </p:nvPr>
        </p:nvGraphicFramePr>
        <p:xfrm>
          <a:off x="1401699" y="3965720"/>
          <a:ext cx="6661581" cy="69862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8">
            <a:extLst>
              <a:ext uri="{FF2B5EF4-FFF2-40B4-BE49-F238E27FC236}">
                <a16:creationId xmlns:a16="http://schemas.microsoft.com/office/drawing/2014/main" id="{711515E1-6457-4125-989B-925D65BAC4D2}"/>
              </a:ext>
            </a:extLst>
          </p:cNvPr>
          <p:cNvGraphicFramePr>
            <a:graphicFrameLocks/>
          </p:cNvGraphicFramePr>
          <p:nvPr>
            <p:extLst>
              <p:ext uri="{D42A27DB-BD31-4B8C-83A1-F6EECF244321}">
                <p14:modId xmlns:p14="http://schemas.microsoft.com/office/powerpoint/2010/main" val="495902059"/>
              </p:ext>
            </p:extLst>
          </p:nvPr>
        </p:nvGraphicFramePr>
        <p:xfrm>
          <a:off x="7456135" y="3897487"/>
          <a:ext cx="6661581" cy="698629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983AF29B-97A7-406E-B5AC-C81E6B0058DB}"/>
              </a:ext>
            </a:extLst>
          </p:cNvPr>
          <p:cNvSpPr>
            <a:spLocks noGrp="1"/>
          </p:cNvSpPr>
          <p:nvPr>
            <p:ph type="title"/>
          </p:nvPr>
        </p:nvSpPr>
        <p:spPr>
          <a:xfrm>
            <a:off x="1414463" y="800100"/>
            <a:ext cx="21634450" cy="1112838"/>
          </a:xfrm>
        </p:spPr>
        <p:txBody>
          <a:bodyPr>
            <a:noAutofit/>
          </a:bodyPr>
          <a:lstStyle/>
          <a:p>
            <a:r>
              <a:rPr lang="nb-NO" dirty="0"/>
              <a:t>64% har hatt dialog om mulighetene for tilrettelegging. Det er på nivå med i fjor. </a:t>
            </a:r>
            <a:br>
              <a:rPr lang="nb-NO" dirty="0"/>
            </a:br>
            <a:endParaRPr lang="nb-NO" dirty="0"/>
          </a:p>
        </p:txBody>
      </p:sp>
      <p:sp>
        <p:nvSpPr>
          <p:cNvPr id="4" name="Content Placeholder 3">
            <a:extLst>
              <a:ext uri="{FF2B5EF4-FFF2-40B4-BE49-F238E27FC236}">
                <a16:creationId xmlns:a16="http://schemas.microsoft.com/office/drawing/2014/main" id="{26E5A7E2-1668-D6C0-EC89-243B8D38B591}"/>
              </a:ext>
            </a:extLst>
          </p:cNvPr>
          <p:cNvSpPr>
            <a:spLocks noGrp="1"/>
          </p:cNvSpPr>
          <p:nvPr>
            <p:ph idx="11"/>
          </p:nvPr>
        </p:nvSpPr>
        <p:spPr>
          <a:xfrm>
            <a:off x="14501813" y="4267200"/>
            <a:ext cx="8547100" cy="8193088"/>
          </a:xfrm>
        </p:spPr>
        <p:txBody>
          <a:bodyPr>
            <a:normAutofit/>
          </a:bodyPr>
          <a:lstStyle/>
          <a:p>
            <a:r>
              <a:rPr lang="nb-NO" sz="3200" dirty="0"/>
              <a:t>Vi viser her kun de som ikke har svart ‘ikke relevant’ for å kunne fokusere på tilfellene der slik dialog var relevant. </a:t>
            </a:r>
          </a:p>
          <a:p>
            <a:endParaRPr lang="nb-NO" sz="3200" dirty="0"/>
          </a:p>
        </p:txBody>
      </p:sp>
    </p:spTree>
    <p:extLst>
      <p:ext uri="{BB962C8B-B14F-4D97-AF65-F5344CB8AC3E}">
        <p14:creationId xmlns:p14="http://schemas.microsoft.com/office/powerpoint/2010/main" val="58131063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73853E-D953-4170-A02F-08FFFABAE208}"/>
              </a:ext>
            </a:extLst>
          </p:cNvPr>
          <p:cNvSpPr>
            <a:spLocks noGrp="1"/>
          </p:cNvSpPr>
          <p:nvPr>
            <p:ph type="body" sz="quarter" idx="12"/>
          </p:nvPr>
        </p:nvSpPr>
        <p:spPr>
          <a:xfrm>
            <a:off x="1401762" y="2109788"/>
            <a:ext cx="22281198" cy="1485496"/>
          </a:xfrm>
        </p:spPr>
        <p:txBody>
          <a:bodyPr>
            <a:noAutofit/>
          </a:bodyPr>
          <a:lstStyle/>
          <a:p>
            <a:r>
              <a:rPr lang="nb-NO" sz="3200" i="1" dirty="0"/>
              <a:t>I sykemeldingsperioden; hadde du dialog med arbeidsgiveren din om utsiktene for å komme tilbake i jobb?  </a:t>
            </a:r>
          </a:p>
        </p:txBody>
      </p:sp>
      <p:sp>
        <p:nvSpPr>
          <p:cNvPr id="6" name="Text Placeholder 5">
            <a:extLst>
              <a:ext uri="{FF2B5EF4-FFF2-40B4-BE49-F238E27FC236}">
                <a16:creationId xmlns:a16="http://schemas.microsoft.com/office/drawing/2014/main" id="{641C15C0-6702-479D-9A8E-7503988D69DC}"/>
              </a:ext>
            </a:extLst>
          </p:cNvPr>
          <p:cNvSpPr>
            <a:spLocks noGrp="1"/>
          </p:cNvSpPr>
          <p:nvPr>
            <p:ph type="body" sz="quarter" idx="13"/>
          </p:nvPr>
        </p:nvSpPr>
        <p:spPr>
          <a:xfrm>
            <a:off x="1401699" y="12830724"/>
            <a:ext cx="21362767" cy="727075"/>
          </a:xfrm>
        </p:spPr>
        <p:txBody>
          <a:bodyPr>
            <a:normAutofit/>
          </a:bodyPr>
          <a:lstStyle/>
          <a:p>
            <a:pPr>
              <a:spcBef>
                <a:spcPts val="0"/>
              </a:spcBef>
              <a:spcAft>
                <a:spcPts val="0"/>
              </a:spcAft>
            </a:pPr>
            <a:r>
              <a:rPr lang="nb-NO" dirty="0"/>
              <a:t>Filter: Hvis brukte sykemelding i hele sykefraværsperioden. Andel som svarer «ikke relevant» er fjernet fra fordelingen.  </a:t>
            </a:r>
          </a:p>
          <a:p>
            <a:pPr>
              <a:spcBef>
                <a:spcPts val="0"/>
              </a:spcBef>
              <a:spcAft>
                <a:spcPts val="0"/>
              </a:spcAft>
            </a:pPr>
            <a:r>
              <a:rPr lang="nb-NO" dirty="0"/>
              <a:t>Antall intervju: 190 / 90</a:t>
            </a:r>
          </a:p>
          <a:p>
            <a:endParaRPr lang="nb-NO" dirty="0"/>
          </a:p>
        </p:txBody>
      </p:sp>
      <p:graphicFrame>
        <p:nvGraphicFramePr>
          <p:cNvPr id="8" name="Content Placeholder 8">
            <a:extLst>
              <a:ext uri="{FF2B5EF4-FFF2-40B4-BE49-F238E27FC236}">
                <a16:creationId xmlns:a16="http://schemas.microsoft.com/office/drawing/2014/main" id="{9A4A4CB7-C43D-4594-A0A4-88CBB596DAA8}"/>
              </a:ext>
            </a:extLst>
          </p:cNvPr>
          <p:cNvGraphicFramePr>
            <a:graphicFrameLocks noGrp="1"/>
          </p:cNvGraphicFramePr>
          <p:nvPr>
            <p:ph idx="10"/>
            <p:extLst>
              <p:ext uri="{D42A27DB-BD31-4B8C-83A1-F6EECF244321}">
                <p14:modId xmlns:p14="http://schemas.microsoft.com/office/powerpoint/2010/main" val="2190441474"/>
              </p:ext>
            </p:extLst>
          </p:nvPr>
        </p:nvGraphicFramePr>
        <p:xfrm>
          <a:off x="1401699" y="3965720"/>
          <a:ext cx="6661581" cy="69862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8">
            <a:extLst>
              <a:ext uri="{FF2B5EF4-FFF2-40B4-BE49-F238E27FC236}">
                <a16:creationId xmlns:a16="http://schemas.microsoft.com/office/drawing/2014/main" id="{711515E1-6457-4125-989B-925D65BAC4D2}"/>
              </a:ext>
            </a:extLst>
          </p:cNvPr>
          <p:cNvGraphicFramePr>
            <a:graphicFrameLocks/>
          </p:cNvGraphicFramePr>
          <p:nvPr>
            <p:extLst>
              <p:ext uri="{D42A27DB-BD31-4B8C-83A1-F6EECF244321}">
                <p14:modId xmlns:p14="http://schemas.microsoft.com/office/powerpoint/2010/main" val="2816006532"/>
              </p:ext>
            </p:extLst>
          </p:nvPr>
        </p:nvGraphicFramePr>
        <p:xfrm>
          <a:off x="7456135" y="3897487"/>
          <a:ext cx="6661581" cy="6986298"/>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3">
            <a:extLst>
              <a:ext uri="{FF2B5EF4-FFF2-40B4-BE49-F238E27FC236}">
                <a16:creationId xmlns:a16="http://schemas.microsoft.com/office/drawing/2014/main" id="{2B91E54C-29DD-4675-8E9F-C96C356EE0B9}"/>
              </a:ext>
            </a:extLst>
          </p:cNvPr>
          <p:cNvSpPr>
            <a:spLocks noGrp="1"/>
          </p:cNvSpPr>
          <p:nvPr>
            <p:ph idx="11"/>
          </p:nvPr>
        </p:nvSpPr>
        <p:spPr>
          <a:xfrm>
            <a:off x="14501813" y="3859876"/>
            <a:ext cx="8547100" cy="8600411"/>
          </a:xfrm>
        </p:spPr>
        <p:txBody>
          <a:bodyPr>
            <a:normAutofit/>
          </a:bodyPr>
          <a:lstStyle/>
          <a:p>
            <a:r>
              <a:rPr lang="nb-NO" sz="3200" dirty="0"/>
              <a:t>Vi viser her kun de som ikke har svart ‘ikke relevant’ for å kunne fokusere på tilfellene der slik dialog var relevant. </a:t>
            </a:r>
          </a:p>
          <a:p>
            <a:r>
              <a:rPr lang="nb-NO" sz="3200" dirty="0"/>
              <a:t>73% oppgir å ha hatt dialog om utsiktene for å komme tilbake til jobb. Det er ikke statistisk signifikant endring fra 2024. </a:t>
            </a:r>
          </a:p>
        </p:txBody>
      </p:sp>
      <p:sp>
        <p:nvSpPr>
          <p:cNvPr id="12" name="Title 1">
            <a:extLst>
              <a:ext uri="{FF2B5EF4-FFF2-40B4-BE49-F238E27FC236}">
                <a16:creationId xmlns:a16="http://schemas.microsoft.com/office/drawing/2014/main" id="{983AF29B-97A7-406E-B5AC-C81E6B0058DB}"/>
              </a:ext>
            </a:extLst>
          </p:cNvPr>
          <p:cNvSpPr>
            <a:spLocks noGrp="1"/>
          </p:cNvSpPr>
          <p:nvPr>
            <p:ph type="title"/>
          </p:nvPr>
        </p:nvSpPr>
        <p:spPr>
          <a:xfrm>
            <a:off x="1414463" y="800100"/>
            <a:ext cx="21634450" cy="1112838"/>
          </a:xfrm>
        </p:spPr>
        <p:txBody>
          <a:bodyPr>
            <a:noAutofit/>
          </a:bodyPr>
          <a:lstStyle/>
          <a:p>
            <a:r>
              <a:rPr lang="nb-NO" dirty="0"/>
              <a:t>7 av 10 sykemeldte hadde dialog med arbeidsgiveren sin om utsiktene for å komme tilbake i jobb</a:t>
            </a:r>
          </a:p>
        </p:txBody>
      </p:sp>
    </p:spTree>
    <p:extLst>
      <p:ext uri="{BB962C8B-B14F-4D97-AF65-F5344CB8AC3E}">
        <p14:creationId xmlns:p14="http://schemas.microsoft.com/office/powerpoint/2010/main" val="269084316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84E9C-C450-12A8-FEBA-DB2C6FBC0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9E899-C4CA-56DE-8D94-2ED86AECB6EF}"/>
              </a:ext>
            </a:extLst>
          </p:cNvPr>
          <p:cNvSpPr>
            <a:spLocks noGrp="1"/>
          </p:cNvSpPr>
          <p:nvPr>
            <p:ph type="title"/>
          </p:nvPr>
        </p:nvSpPr>
        <p:spPr/>
        <p:txBody>
          <a:bodyPr>
            <a:noAutofit/>
          </a:bodyPr>
          <a:lstStyle/>
          <a:p>
            <a:r>
              <a:rPr lang="nb-NO" dirty="0"/>
              <a:t>Halvparten sier at sykefravær og forebygging av sykefravær er tema som tas opp på arbeidsplassen. </a:t>
            </a:r>
          </a:p>
        </p:txBody>
      </p:sp>
      <p:sp>
        <p:nvSpPr>
          <p:cNvPr id="5" name="Text Placeholder 4">
            <a:extLst>
              <a:ext uri="{FF2B5EF4-FFF2-40B4-BE49-F238E27FC236}">
                <a16:creationId xmlns:a16="http://schemas.microsoft.com/office/drawing/2014/main" id="{92C0D03E-D8E1-67DE-6DFF-24871EBABE84}"/>
              </a:ext>
            </a:extLst>
          </p:cNvPr>
          <p:cNvSpPr>
            <a:spLocks noGrp="1"/>
          </p:cNvSpPr>
          <p:nvPr>
            <p:ph type="body" sz="quarter" idx="12"/>
          </p:nvPr>
        </p:nvSpPr>
        <p:spPr/>
        <p:txBody>
          <a:bodyPr>
            <a:noAutofit/>
          </a:bodyPr>
          <a:lstStyle/>
          <a:p>
            <a:r>
              <a:rPr lang="nb-NO" sz="3200" i="1" dirty="0"/>
              <a:t>Er sykefravær og hvordan man kan forebygge det et tema som tas opp på din arbeidsplass? </a:t>
            </a:r>
            <a:endParaRPr lang="en-US" sz="3200" i="1" dirty="0"/>
          </a:p>
        </p:txBody>
      </p:sp>
      <p:sp>
        <p:nvSpPr>
          <p:cNvPr id="6" name="Text Placeholder 5">
            <a:extLst>
              <a:ext uri="{FF2B5EF4-FFF2-40B4-BE49-F238E27FC236}">
                <a16:creationId xmlns:a16="http://schemas.microsoft.com/office/drawing/2014/main" id="{039BD10D-8A18-4E09-5E73-EB2074E891E0}"/>
              </a:ext>
            </a:extLst>
          </p:cNvPr>
          <p:cNvSpPr>
            <a:spLocks noGrp="1"/>
          </p:cNvSpPr>
          <p:nvPr>
            <p:ph type="body" sz="quarter" idx="13"/>
          </p:nvPr>
        </p:nvSpPr>
        <p:spPr/>
        <p:txBody>
          <a:bodyPr/>
          <a:lstStyle/>
          <a:p>
            <a:pPr>
              <a:spcBef>
                <a:spcPts val="0"/>
              </a:spcBef>
              <a:spcAft>
                <a:spcPts val="0"/>
              </a:spcAft>
            </a:pPr>
            <a:r>
              <a:rPr lang="nb-NO" dirty="0"/>
              <a:t>Filter: Ingen</a:t>
            </a:r>
          </a:p>
          <a:p>
            <a:pPr>
              <a:spcBef>
                <a:spcPts val="0"/>
              </a:spcBef>
              <a:spcAft>
                <a:spcPts val="0"/>
              </a:spcAft>
            </a:pPr>
            <a:r>
              <a:rPr lang="nb-NO" dirty="0"/>
              <a:t>Antall intervju: 1000</a:t>
            </a:r>
          </a:p>
          <a:p>
            <a:endParaRPr lang="nb-NO" dirty="0"/>
          </a:p>
        </p:txBody>
      </p:sp>
      <p:graphicFrame>
        <p:nvGraphicFramePr>
          <p:cNvPr id="9" name="Content Placeholder 6">
            <a:extLst>
              <a:ext uri="{FF2B5EF4-FFF2-40B4-BE49-F238E27FC236}">
                <a16:creationId xmlns:a16="http://schemas.microsoft.com/office/drawing/2014/main" id="{FF232C12-BB23-909D-B93F-F9FC65E52682}"/>
              </a:ext>
            </a:extLst>
          </p:cNvPr>
          <p:cNvGraphicFramePr>
            <a:graphicFrameLocks noGrp="1"/>
          </p:cNvGraphicFramePr>
          <p:nvPr>
            <p:ph idx="10"/>
            <p:extLst>
              <p:ext uri="{D42A27DB-BD31-4B8C-83A1-F6EECF244321}">
                <p14:modId xmlns:p14="http://schemas.microsoft.com/office/powerpoint/2010/main" val="3206056924"/>
              </p:ext>
            </p:extLst>
          </p:nvPr>
        </p:nvGraphicFramePr>
        <p:xfrm>
          <a:off x="1401699" y="3030656"/>
          <a:ext cx="12936537" cy="9429750"/>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3">
            <a:extLst>
              <a:ext uri="{FF2B5EF4-FFF2-40B4-BE49-F238E27FC236}">
                <a16:creationId xmlns:a16="http://schemas.microsoft.com/office/drawing/2014/main" id="{F69A7E0D-5C95-4273-AB4C-77B4E98B8352}"/>
              </a:ext>
            </a:extLst>
          </p:cNvPr>
          <p:cNvSpPr>
            <a:spLocks noGrp="1"/>
          </p:cNvSpPr>
          <p:nvPr>
            <p:ph idx="11"/>
          </p:nvPr>
        </p:nvSpPr>
        <p:spPr>
          <a:xfrm>
            <a:off x="14502383" y="4389120"/>
            <a:ext cx="8546593" cy="8071286"/>
          </a:xfrm>
        </p:spPr>
        <p:txBody>
          <a:bodyPr>
            <a:normAutofit lnSpcReduction="10000"/>
          </a:bodyPr>
          <a:lstStyle/>
          <a:p>
            <a:r>
              <a:rPr lang="nb-NO" sz="2800" dirty="0"/>
              <a:t>53% svarer altså at sykefravær og forebygging er noe som tas opp på ens arbeidsplass, mens 38% at det ikke er et tema som tas opp. </a:t>
            </a:r>
          </a:p>
          <a:p>
            <a:r>
              <a:rPr lang="nb-NO" sz="2800" dirty="0"/>
              <a:t>Det er flere ansatte i offentlig sektor (58%) enn i privat sektor (51%) som oppgir dette. Andelen er spesielt høy i kommune/fylkeskommune, 62%, og lavere i staten, 51%. </a:t>
            </a:r>
          </a:p>
          <a:p>
            <a:r>
              <a:rPr lang="nb-NO" sz="2800" dirty="0"/>
              <a:t>Andelen som svarer ja er høyere blant personer i lederstillinger (74%). </a:t>
            </a:r>
          </a:p>
          <a:p>
            <a:r>
              <a:rPr lang="nb-NO" sz="2800" dirty="0"/>
              <a:t>Etter fagforeningsmedlemskap er andelen høyere blant medlemmer av LO (63% og </a:t>
            </a:r>
            <a:r>
              <a:rPr lang="nb-NO" sz="2800" dirty="0" err="1"/>
              <a:t>Unio</a:t>
            </a:r>
            <a:r>
              <a:rPr lang="nb-NO" sz="2800" dirty="0"/>
              <a:t> (62%). Andelen er 49% blant medlemmer av Akademikerne. </a:t>
            </a:r>
          </a:p>
          <a:p>
            <a:r>
              <a:rPr lang="nb-NO" sz="2800" dirty="0"/>
              <a:t>Det ser ikke ut til å være sammenheng mellom eget sykefravær og hvorvidt sykefravær har vært tema på arbeidsplassen. </a:t>
            </a:r>
          </a:p>
        </p:txBody>
      </p:sp>
    </p:spTree>
    <p:extLst>
      <p:ext uri="{BB962C8B-B14F-4D97-AF65-F5344CB8AC3E}">
        <p14:creationId xmlns:p14="http://schemas.microsoft.com/office/powerpoint/2010/main" val="120639873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84E9C-C450-12A8-FEBA-DB2C6FBC0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9E899-C4CA-56DE-8D94-2ED86AECB6EF}"/>
              </a:ext>
            </a:extLst>
          </p:cNvPr>
          <p:cNvSpPr>
            <a:spLocks noGrp="1"/>
          </p:cNvSpPr>
          <p:nvPr>
            <p:ph type="title"/>
          </p:nvPr>
        </p:nvSpPr>
        <p:spPr/>
        <p:txBody>
          <a:bodyPr>
            <a:noAutofit/>
          </a:bodyPr>
          <a:lstStyle/>
          <a:p>
            <a:r>
              <a:rPr lang="nb-NO" dirty="0"/>
              <a:t>Nær 2 av 3 mener at det er gjort konkrete tiltak for å forebygge sykefravær på ens arbeidsplass </a:t>
            </a:r>
          </a:p>
        </p:txBody>
      </p:sp>
      <p:sp>
        <p:nvSpPr>
          <p:cNvPr id="5" name="Text Placeholder 4">
            <a:extLst>
              <a:ext uri="{FF2B5EF4-FFF2-40B4-BE49-F238E27FC236}">
                <a16:creationId xmlns:a16="http://schemas.microsoft.com/office/drawing/2014/main" id="{92C0D03E-D8E1-67DE-6DFF-24871EBABE84}"/>
              </a:ext>
            </a:extLst>
          </p:cNvPr>
          <p:cNvSpPr>
            <a:spLocks noGrp="1"/>
          </p:cNvSpPr>
          <p:nvPr>
            <p:ph type="body" sz="quarter" idx="12"/>
          </p:nvPr>
        </p:nvSpPr>
        <p:spPr/>
        <p:txBody>
          <a:bodyPr>
            <a:noAutofit/>
          </a:bodyPr>
          <a:lstStyle/>
          <a:p>
            <a:r>
              <a:rPr lang="nb-NO" sz="3200" i="1" dirty="0"/>
              <a:t>Er det gjort konkrete tiltak for å forebygge sykefravær på din arbeidsplass? </a:t>
            </a:r>
            <a:endParaRPr lang="en-US" sz="3200" i="1" dirty="0"/>
          </a:p>
        </p:txBody>
      </p:sp>
      <p:sp>
        <p:nvSpPr>
          <p:cNvPr id="6" name="Text Placeholder 5">
            <a:extLst>
              <a:ext uri="{FF2B5EF4-FFF2-40B4-BE49-F238E27FC236}">
                <a16:creationId xmlns:a16="http://schemas.microsoft.com/office/drawing/2014/main" id="{039BD10D-8A18-4E09-5E73-EB2074E891E0}"/>
              </a:ext>
            </a:extLst>
          </p:cNvPr>
          <p:cNvSpPr>
            <a:spLocks noGrp="1"/>
          </p:cNvSpPr>
          <p:nvPr>
            <p:ph type="body" sz="quarter" idx="13"/>
          </p:nvPr>
        </p:nvSpPr>
        <p:spPr/>
        <p:txBody>
          <a:bodyPr/>
          <a:lstStyle/>
          <a:p>
            <a:pPr>
              <a:spcBef>
                <a:spcPts val="0"/>
              </a:spcBef>
              <a:spcAft>
                <a:spcPts val="0"/>
              </a:spcAft>
            </a:pPr>
            <a:r>
              <a:rPr lang="nb-NO" dirty="0"/>
              <a:t>Filter: Hvis «Ja» på at det er et tema som snakkes om på spørsmålet over</a:t>
            </a:r>
          </a:p>
          <a:p>
            <a:pPr>
              <a:spcBef>
                <a:spcPts val="0"/>
              </a:spcBef>
              <a:spcAft>
                <a:spcPts val="0"/>
              </a:spcAft>
            </a:pPr>
            <a:r>
              <a:rPr lang="nb-NO" dirty="0"/>
              <a:t>Antall intervju: 531</a:t>
            </a:r>
          </a:p>
          <a:p>
            <a:endParaRPr lang="nb-NO" dirty="0"/>
          </a:p>
        </p:txBody>
      </p:sp>
      <p:graphicFrame>
        <p:nvGraphicFramePr>
          <p:cNvPr id="9" name="Content Placeholder 6">
            <a:extLst>
              <a:ext uri="{FF2B5EF4-FFF2-40B4-BE49-F238E27FC236}">
                <a16:creationId xmlns:a16="http://schemas.microsoft.com/office/drawing/2014/main" id="{FF232C12-BB23-909D-B93F-F9FC65E52682}"/>
              </a:ext>
            </a:extLst>
          </p:cNvPr>
          <p:cNvGraphicFramePr>
            <a:graphicFrameLocks noGrp="1"/>
          </p:cNvGraphicFramePr>
          <p:nvPr>
            <p:ph idx="10"/>
            <p:extLst>
              <p:ext uri="{D42A27DB-BD31-4B8C-83A1-F6EECF244321}">
                <p14:modId xmlns:p14="http://schemas.microsoft.com/office/powerpoint/2010/main" val="2175167140"/>
              </p:ext>
            </p:extLst>
          </p:nvPr>
        </p:nvGraphicFramePr>
        <p:xfrm>
          <a:off x="1401699" y="3030656"/>
          <a:ext cx="12936537" cy="9429750"/>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3">
            <a:extLst>
              <a:ext uri="{FF2B5EF4-FFF2-40B4-BE49-F238E27FC236}">
                <a16:creationId xmlns:a16="http://schemas.microsoft.com/office/drawing/2014/main" id="{F69A7E0D-5C95-4273-AB4C-77B4E98B8352}"/>
              </a:ext>
            </a:extLst>
          </p:cNvPr>
          <p:cNvSpPr>
            <a:spLocks noGrp="1"/>
          </p:cNvSpPr>
          <p:nvPr>
            <p:ph idx="11"/>
          </p:nvPr>
        </p:nvSpPr>
        <p:spPr>
          <a:xfrm>
            <a:off x="14502383" y="4389120"/>
            <a:ext cx="9211057" cy="8071286"/>
          </a:xfrm>
        </p:spPr>
        <p:txBody>
          <a:bodyPr>
            <a:normAutofit/>
          </a:bodyPr>
          <a:lstStyle/>
          <a:p>
            <a:r>
              <a:rPr lang="nb-NO" sz="2800" dirty="0"/>
              <a:t>64% av de som sier det er dialog om sykefravær på arbeidsplassen, sier at det er gjort konkrete tiltak for å forebygge sykefravær. </a:t>
            </a:r>
          </a:p>
          <a:p>
            <a:r>
              <a:rPr lang="nb-NO" sz="2800" dirty="0"/>
              <a:t>Her er det også ganske mange usikre – 17%. Det er ikke signifikante forskjeller mellom menn og kvinner. Men andelen som svarer ‘nei’ er høyere i offentlig sektor (24%) enn i privat sektor (13%). </a:t>
            </a:r>
          </a:p>
          <a:p>
            <a:r>
              <a:rPr lang="nb-NO" sz="2800" dirty="0"/>
              <a:t>Det er spesielt ansatte i kommune/fylkeskommune som ofte svarer nei – 29%. </a:t>
            </a:r>
          </a:p>
          <a:p>
            <a:r>
              <a:rPr lang="nb-NO" sz="2800" dirty="0"/>
              <a:t>Etter utdanningsbakgrunn er andelen som svarer nei høyere blant de med bakgrunn fra lærerutdanning/pedagogikk - 28%. </a:t>
            </a:r>
          </a:p>
        </p:txBody>
      </p:sp>
    </p:spTree>
    <p:extLst>
      <p:ext uri="{BB962C8B-B14F-4D97-AF65-F5344CB8AC3E}">
        <p14:creationId xmlns:p14="http://schemas.microsoft.com/office/powerpoint/2010/main" val="375650669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100FE-E0DD-901C-24C1-D0AE2A153768}"/>
            </a:ext>
          </a:extLst>
        </p:cNvPr>
        <p:cNvGrpSpPr/>
        <p:nvPr/>
      </p:nvGrpSpPr>
      <p:grpSpPr>
        <a:xfrm>
          <a:off x="0" y="0"/>
          <a:ext cx="0" cy="0"/>
          <a:chOff x="0" y="0"/>
          <a:chExt cx="0" cy="0"/>
        </a:xfrm>
      </p:grpSpPr>
      <p:graphicFrame>
        <p:nvGraphicFramePr>
          <p:cNvPr id="8" name="Freq-Q27--Col01P">
            <a:extLst>
              <a:ext uri="{FF2B5EF4-FFF2-40B4-BE49-F238E27FC236}">
                <a16:creationId xmlns:a16="http://schemas.microsoft.com/office/drawing/2014/main" id="{3255512A-D660-7E6E-1A5C-EA7B7CB6C116}"/>
              </a:ext>
            </a:extLst>
          </p:cNvPr>
          <p:cNvGraphicFramePr/>
          <p:nvPr>
            <p:extLst>
              <p:ext uri="{D42A27DB-BD31-4B8C-83A1-F6EECF244321}">
                <p14:modId xmlns:p14="http://schemas.microsoft.com/office/powerpoint/2010/main" val="2037045143"/>
              </p:ext>
            </p:extLst>
          </p:nvPr>
        </p:nvGraphicFramePr>
        <p:xfrm>
          <a:off x="1401761" y="3941974"/>
          <a:ext cx="16993815" cy="8632657"/>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2">
            <a:extLst>
              <a:ext uri="{FF2B5EF4-FFF2-40B4-BE49-F238E27FC236}">
                <a16:creationId xmlns:a16="http://schemas.microsoft.com/office/drawing/2014/main" id="{B9EFF355-4798-3CF7-24B2-090D9C324983}"/>
              </a:ext>
            </a:extLst>
          </p:cNvPr>
          <p:cNvSpPr>
            <a:spLocks noGrp="1"/>
          </p:cNvSpPr>
          <p:nvPr>
            <p:ph type="title"/>
          </p:nvPr>
        </p:nvSpPr>
        <p:spPr>
          <a:xfrm>
            <a:off x="1402079" y="431799"/>
            <a:ext cx="21633959" cy="1861305"/>
          </a:xfrm>
        </p:spPr>
        <p:txBody>
          <a:bodyPr>
            <a:normAutofit/>
          </a:bodyPr>
          <a:lstStyle/>
          <a:p>
            <a:r>
              <a:rPr lang="nb-NO" sz="4000" dirty="0">
                <a:highlight>
                  <a:srgbClr val="FFFFFF"/>
                </a:highlight>
              </a:rPr>
              <a:t>45% stiller seg negative til bruk av egenmelding for en mental-helse-dag. Menn, eldre og ledere er mest negative.</a:t>
            </a:r>
            <a:endParaRPr lang="nb-NO" sz="4000" b="1" dirty="0">
              <a:highlight>
                <a:srgbClr val="FFFFFF"/>
              </a:highlight>
            </a:endParaRPr>
          </a:p>
        </p:txBody>
      </p:sp>
      <p:sp>
        <p:nvSpPr>
          <p:cNvPr id="14" name="Text Placeholder 4">
            <a:extLst>
              <a:ext uri="{FF2B5EF4-FFF2-40B4-BE49-F238E27FC236}">
                <a16:creationId xmlns:a16="http://schemas.microsoft.com/office/drawing/2014/main" id="{A3583C7E-C623-4757-0351-115A5A213CA8}"/>
              </a:ext>
            </a:extLst>
          </p:cNvPr>
          <p:cNvSpPr txBox="1">
            <a:spLocks/>
          </p:cNvSpPr>
          <p:nvPr/>
        </p:nvSpPr>
        <p:spPr>
          <a:xfrm>
            <a:off x="1401762" y="2109788"/>
            <a:ext cx="21633959" cy="6660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a:noAutofit/>
          </a:bodyPr>
          <a:lstStyle>
            <a:lvl1pPr marL="635000" marR="0" indent="-635000" algn="l" defTabSz="825500" rtl="0" eaLnBrk="1" latinLnBrk="0" hangingPunct="1">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eaLnBrk="1" latinLnBrk="0" hangingPunct="1">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marL="0" lvl="0" indent="0">
              <a:buNone/>
            </a:pPr>
            <a:r>
              <a:rPr lang="nb-NO" sz="3200" i="1"/>
              <a:t>Hvordan stiller du deg til at egenmelding brukes for en «mental-helse-dag»? </a:t>
            </a:r>
            <a:endParaRPr lang="nb-NO" sz="3200" b="1" i="1"/>
          </a:p>
        </p:txBody>
      </p:sp>
      <p:graphicFrame>
        <p:nvGraphicFramePr>
          <p:cNvPr id="7" name="Tabell 8">
            <a:extLst>
              <a:ext uri="{FF2B5EF4-FFF2-40B4-BE49-F238E27FC236}">
                <a16:creationId xmlns:a16="http://schemas.microsoft.com/office/drawing/2014/main" id="{3CF65B80-D789-7264-19AF-B0FFA87C7529}"/>
              </a:ext>
            </a:extLst>
          </p:cNvPr>
          <p:cNvGraphicFramePr>
            <a:graphicFrameLocks noGrp="1"/>
          </p:cNvGraphicFramePr>
          <p:nvPr>
            <p:extLst>
              <p:ext uri="{D42A27DB-BD31-4B8C-83A1-F6EECF244321}">
                <p14:modId xmlns:p14="http://schemas.microsoft.com/office/powerpoint/2010/main" val="3704972079"/>
              </p:ext>
            </p:extLst>
          </p:nvPr>
        </p:nvGraphicFramePr>
        <p:xfrm>
          <a:off x="18395576" y="3941974"/>
          <a:ext cx="3189806" cy="8006181"/>
        </p:xfrm>
        <a:graphic>
          <a:graphicData uri="http://schemas.openxmlformats.org/drawingml/2006/table">
            <a:tbl>
              <a:tblPr firstRow="1" bandRow="1">
                <a:tableStyleId>{5940675A-B579-460E-94D1-54222C63F5DA}</a:tableStyleId>
              </a:tblPr>
              <a:tblGrid>
                <a:gridCol w="1594903">
                  <a:extLst>
                    <a:ext uri="{9D8B030D-6E8A-4147-A177-3AD203B41FA5}">
                      <a16:colId xmlns:a16="http://schemas.microsoft.com/office/drawing/2014/main" val="91073079"/>
                    </a:ext>
                  </a:extLst>
                </a:gridCol>
                <a:gridCol w="1594903">
                  <a:extLst>
                    <a:ext uri="{9D8B030D-6E8A-4147-A177-3AD203B41FA5}">
                      <a16:colId xmlns:a16="http://schemas.microsoft.com/office/drawing/2014/main" val="754368972"/>
                    </a:ext>
                  </a:extLst>
                </a:gridCol>
              </a:tblGrid>
              <a:tr h="794869">
                <a:tc>
                  <a:txBody>
                    <a:bodyPr/>
                    <a:lstStyle/>
                    <a:p>
                      <a:r>
                        <a:rPr lang="nb-NO" sz="2200" b="0" dirty="0"/>
                        <a:t>Negativ</a:t>
                      </a:r>
                      <a:br>
                        <a:rPr lang="nb-NO" sz="2200" b="0" dirty="0"/>
                      </a:br>
                      <a:r>
                        <a:rPr lang="nb-NO" sz="2200" b="0" dirty="0"/>
                        <a:t>(1+2)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2200" b="0" dirty="0"/>
                        <a:t>Positiv</a:t>
                      </a:r>
                      <a:br>
                        <a:rPr lang="nb-NO" sz="2200" b="0" dirty="0"/>
                      </a:br>
                      <a:r>
                        <a:rPr lang="nb-NO" sz="2200" b="0" dirty="0"/>
                        <a:t>(4+5) </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39060"/>
                  </a:ext>
                </a:extLst>
              </a:tr>
              <a:tr h="429229">
                <a:tc>
                  <a:txBody>
                    <a:bodyPr/>
                    <a:lstStyle/>
                    <a:p>
                      <a:pPr marL="0" marR="0" indent="0" algn="ctr" defTabSz="825500" rtl="0"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45  %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r>
                        <a:rPr lang="nb-NO" sz="2100" b="0" dirty="0"/>
                        <a:t>32 %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4961396"/>
                  </a:ext>
                </a:extLst>
              </a:tr>
              <a:tr h="459489">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58156742"/>
                  </a:ext>
                </a:extLst>
              </a:tr>
              <a:tr h="431223">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82541369"/>
                  </a:ext>
                </a:extLst>
              </a:tr>
              <a:tr h="469272">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 38 %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52442974"/>
                  </a:ext>
                </a:extLst>
              </a:tr>
              <a:tr h="469272">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841665211"/>
                  </a:ext>
                </a:extLst>
              </a:tr>
              <a:tr h="469272">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595249822"/>
                  </a:ext>
                </a:extLst>
              </a:tr>
              <a:tr h="469272">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39 %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4045980015"/>
                  </a:ext>
                </a:extLst>
              </a:tr>
              <a:tr h="469272">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2169548"/>
                  </a:ext>
                </a:extLst>
              </a:tr>
              <a:tr h="45940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42248486"/>
                  </a:ext>
                </a:extLst>
              </a:tr>
              <a:tr h="459407">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007192659"/>
                  </a:ext>
                </a:extLst>
              </a:tr>
              <a:tr h="45940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29 %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660513087"/>
                  </a:ext>
                </a:extLst>
              </a:tr>
              <a:tr h="45940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53029739"/>
                  </a:ext>
                </a:extLst>
              </a:tr>
              <a:tr h="443906">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013401325"/>
                  </a:ext>
                </a:extLst>
              </a:tr>
              <a:tr h="429229">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483972545"/>
                  </a:ext>
                </a:extLst>
              </a:tr>
              <a:tr h="417124">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18 %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736153121"/>
                  </a:ext>
                </a:extLst>
              </a:tr>
              <a:tr h="417124">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40347372"/>
                  </a:ext>
                </a:extLst>
              </a:tr>
            </a:tbl>
          </a:graphicData>
        </a:graphic>
      </p:graphicFrame>
      <p:sp>
        <p:nvSpPr>
          <p:cNvPr id="12" name="Tittel 1">
            <a:extLst>
              <a:ext uri="{FF2B5EF4-FFF2-40B4-BE49-F238E27FC236}">
                <a16:creationId xmlns:a16="http://schemas.microsoft.com/office/drawing/2014/main" id="{7B4B30F8-5B09-9303-97F1-99EFFA9658A9}"/>
              </a:ext>
            </a:extLst>
          </p:cNvPr>
          <p:cNvSpPr txBox="1">
            <a:spLocks/>
          </p:cNvSpPr>
          <p:nvPr/>
        </p:nvSpPr>
        <p:spPr>
          <a:xfrm>
            <a:off x="1401763" y="12707938"/>
            <a:ext cx="17541875" cy="7270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r>
              <a:rPr lang="nb-NO" sz="2000"/>
              <a:t>Filter: Ingen</a:t>
            </a:r>
          </a:p>
          <a:p>
            <a:r>
              <a:rPr lang="nb-NO" sz="2000"/>
              <a:t>Antall intervju:  Vises i grafikk</a:t>
            </a:r>
          </a:p>
        </p:txBody>
      </p:sp>
    </p:spTree>
    <p:extLst>
      <p:ext uri="{BB962C8B-B14F-4D97-AF65-F5344CB8AC3E}">
        <p14:creationId xmlns:p14="http://schemas.microsoft.com/office/powerpoint/2010/main" val="131726764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A6CA84-A7C3-4247-81AD-8368803F28D8}"/>
              </a:ext>
            </a:extLst>
          </p:cNvPr>
          <p:cNvSpPr>
            <a:spLocks noGrp="1"/>
          </p:cNvSpPr>
          <p:nvPr>
            <p:ph type="body" sz="quarter" idx="10"/>
          </p:nvPr>
        </p:nvSpPr>
        <p:spPr/>
        <p:txBody>
          <a:bodyPr>
            <a:normAutofit/>
          </a:bodyPr>
          <a:lstStyle/>
          <a:p>
            <a:r>
              <a:rPr lang="nb-NO" dirty="0"/>
              <a:t>Arbeidsplassforhold</a:t>
            </a:r>
          </a:p>
        </p:txBody>
      </p:sp>
    </p:spTree>
    <p:extLst>
      <p:ext uri="{BB962C8B-B14F-4D97-AF65-F5344CB8AC3E}">
        <p14:creationId xmlns:p14="http://schemas.microsoft.com/office/powerpoint/2010/main" val="335262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F4E2C7-ED78-457F-8B37-57198F0D72BF}"/>
              </a:ext>
            </a:extLst>
          </p:cNvPr>
          <p:cNvSpPr>
            <a:spLocks noGrp="1"/>
          </p:cNvSpPr>
          <p:nvPr>
            <p:ph type="title"/>
          </p:nvPr>
        </p:nvSpPr>
        <p:spPr>
          <a:xfrm>
            <a:off x="1402079" y="431799"/>
            <a:ext cx="21633959" cy="1861305"/>
          </a:xfrm>
        </p:spPr>
        <p:txBody>
          <a:bodyPr anchor="ctr">
            <a:normAutofit/>
          </a:bodyPr>
          <a:lstStyle/>
          <a:p>
            <a:pPr>
              <a:defRPr/>
            </a:pPr>
            <a:r>
              <a:rPr lang="nb-NO" sz="4000" dirty="0"/>
              <a:t>OPPSUMMERT</a:t>
            </a:r>
          </a:p>
        </p:txBody>
      </p:sp>
      <p:sp>
        <p:nvSpPr>
          <p:cNvPr id="3" name="Content Placeholder 2">
            <a:extLst>
              <a:ext uri="{FF2B5EF4-FFF2-40B4-BE49-F238E27FC236}">
                <a16:creationId xmlns:a16="http://schemas.microsoft.com/office/drawing/2014/main" id="{0A328634-F48B-47F1-8822-7ACAD314C334}"/>
              </a:ext>
            </a:extLst>
          </p:cNvPr>
          <p:cNvSpPr>
            <a:spLocks noGrp="1"/>
          </p:cNvSpPr>
          <p:nvPr>
            <p:ph idx="10"/>
          </p:nvPr>
        </p:nvSpPr>
        <p:spPr>
          <a:xfrm>
            <a:off x="1402078" y="2639291"/>
            <a:ext cx="17154767" cy="9871364"/>
          </a:xfrm>
        </p:spPr>
        <p:txBody>
          <a:bodyPr numCol="1">
            <a:normAutofit/>
          </a:bodyPr>
          <a:lstStyle/>
          <a:p>
            <a:pPr marL="0" indent="0">
              <a:buNone/>
            </a:pPr>
            <a:r>
              <a:rPr lang="nb-NO" sz="2400" b="1" dirty="0"/>
              <a:t>Jobb-bytte</a:t>
            </a:r>
          </a:p>
          <a:p>
            <a:pPr lvl="0"/>
            <a:r>
              <a:rPr lang="nb-NO" sz="2400" dirty="0"/>
              <a:t>Andelen som vurderer å bytte jobb holdt seg stabil. Nær 1 av 4 vurderer å bytte jobb i løpet av de neste 12 månedene. Det er ingen signifikant endring i de siste målingene, men andelen er lavere nå enn i 2022. </a:t>
            </a:r>
          </a:p>
          <a:p>
            <a:pPr lvl="0"/>
            <a:r>
              <a:rPr lang="nb-NO" sz="2400" dirty="0"/>
              <a:t>Som vi har sett i tidligere runder er økt lønn, arbeidsoppgaver og stillingstype de viktigste motivasjonene bak ønsket om å bytte jobb. Sammenlignet med forrige måling er det litt flere som peker på arbeidsmiljø og fleksibilitet.</a:t>
            </a:r>
          </a:p>
          <a:p>
            <a:pPr lvl="0"/>
            <a:r>
              <a:rPr lang="nb-NO" sz="2400" dirty="0"/>
              <a:t>Unge under 35 år er spesielt opptatt av lønn – 69%. Ansatte i privat sektor oftere ønsker seg en sikrere jobb (22%) enn ansatte i offentlig sektor (8%). </a:t>
            </a:r>
          </a:p>
          <a:p>
            <a:pPr marL="0" indent="0">
              <a:buNone/>
            </a:pPr>
            <a:r>
              <a:rPr lang="nb-NO" sz="2400" b="1" dirty="0"/>
              <a:t>Deltidsarbeid</a:t>
            </a:r>
          </a:p>
          <a:p>
            <a:pPr lvl="0"/>
            <a:r>
              <a:rPr lang="nb-NO" sz="2400" dirty="0"/>
              <a:t>Nær 9 av 10 arbeider heltid. Deltidsarbeid er vanligere blant selvstendig næringsdrivende, kvinner (13%) og de som er utdannet innen helse- og sosialfag (16%). </a:t>
            </a:r>
          </a:p>
          <a:p>
            <a:pPr lvl="0"/>
            <a:r>
              <a:rPr lang="nb-NO" sz="2400" dirty="0"/>
              <a:t>De som jobber deltid, ble spurt hvordan arbeid utover avtalt arbeidstid lønnes. De fleste, 32% har dette innbakt i fastlønnen. Men det gjelder langt oftere menn (48%) enn kvinner (22%). Blant kvinner er ordinær timebetaling og overtidsbetaling like vanlig (24%).   </a:t>
            </a:r>
          </a:p>
          <a:p>
            <a:pPr lvl="0"/>
            <a:endParaRPr lang="nb-NO" sz="2400" dirty="0"/>
          </a:p>
          <a:p>
            <a:pPr marL="0" indent="0">
              <a:buNone/>
            </a:pPr>
            <a:endParaRPr lang="nb-NO" sz="2400" dirty="0"/>
          </a:p>
        </p:txBody>
      </p:sp>
      <p:pic>
        <p:nvPicPr>
          <p:cNvPr id="4" name="Picture 6">
            <a:extLst>
              <a:ext uri="{FF2B5EF4-FFF2-40B4-BE49-F238E27FC236}">
                <a16:creationId xmlns:a16="http://schemas.microsoft.com/office/drawing/2014/main" id="{35F310B6-2A57-3731-E75C-66458AC0FBFB}"/>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3150" r="21762" b="-2"/>
          <a:stretch>
            <a:fillRect/>
          </a:stretch>
        </p:blipFill>
        <p:spPr>
          <a:xfrm>
            <a:off x="18747345" y="2639291"/>
            <a:ext cx="4288691" cy="9871364"/>
          </a:xfrm>
          <a:prstGeom prst="rect">
            <a:avLst/>
          </a:prstGeom>
          <a:noFill/>
          <a:ln w="12700">
            <a:miter lim="400000"/>
          </a:ln>
        </p:spPr>
      </p:pic>
    </p:spTree>
    <p:extLst>
      <p:ext uri="{BB962C8B-B14F-4D97-AF65-F5344CB8AC3E}">
        <p14:creationId xmlns:p14="http://schemas.microsoft.com/office/powerpoint/2010/main" val="166652064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Freq-Q27--Col01P">
            <a:extLst>
              <a:ext uri="{FF2B5EF4-FFF2-40B4-BE49-F238E27FC236}">
                <a16:creationId xmlns:a16="http://schemas.microsoft.com/office/drawing/2014/main" id="{29D94344-B8F7-438A-83AA-4889EE2418EA}"/>
              </a:ext>
            </a:extLst>
          </p:cNvPr>
          <p:cNvGraphicFramePr/>
          <p:nvPr>
            <p:extLst>
              <p:ext uri="{D42A27DB-BD31-4B8C-83A1-F6EECF244321}">
                <p14:modId xmlns:p14="http://schemas.microsoft.com/office/powerpoint/2010/main" val="130946334"/>
              </p:ext>
            </p:extLst>
          </p:nvPr>
        </p:nvGraphicFramePr>
        <p:xfrm>
          <a:off x="1401761" y="3941974"/>
          <a:ext cx="16993815" cy="8632657"/>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2">
            <a:extLst>
              <a:ext uri="{FF2B5EF4-FFF2-40B4-BE49-F238E27FC236}">
                <a16:creationId xmlns:a16="http://schemas.microsoft.com/office/drawing/2014/main" id="{5BC3951F-E445-40A9-8621-3C2BFFC68D68}"/>
              </a:ext>
            </a:extLst>
          </p:cNvPr>
          <p:cNvSpPr>
            <a:spLocks noGrp="1"/>
          </p:cNvSpPr>
          <p:nvPr>
            <p:ph type="title"/>
          </p:nvPr>
        </p:nvSpPr>
        <p:spPr>
          <a:xfrm>
            <a:off x="1402079" y="431799"/>
            <a:ext cx="21633959" cy="1861305"/>
          </a:xfrm>
        </p:spPr>
        <p:txBody>
          <a:bodyPr>
            <a:normAutofit/>
          </a:bodyPr>
          <a:lstStyle/>
          <a:p>
            <a:r>
              <a:rPr lang="nb-NO" sz="4000" dirty="0">
                <a:highlight>
                  <a:srgbClr val="FFFFFF"/>
                </a:highlight>
              </a:rPr>
              <a:t>78% beskriver sin egen arbeidsplass som inkluderende. Det er litt færre enn på samme tid i fjor, da 83% svarte dette. </a:t>
            </a:r>
            <a:endParaRPr lang="nb-NO" sz="4000" b="1" dirty="0">
              <a:highlight>
                <a:srgbClr val="FFFFFF"/>
              </a:highlight>
            </a:endParaRPr>
          </a:p>
        </p:txBody>
      </p:sp>
      <p:sp>
        <p:nvSpPr>
          <p:cNvPr id="14" name="Text Placeholder 4">
            <a:extLst>
              <a:ext uri="{FF2B5EF4-FFF2-40B4-BE49-F238E27FC236}">
                <a16:creationId xmlns:a16="http://schemas.microsoft.com/office/drawing/2014/main" id="{12A75AA7-F3C4-49AB-8CCF-A47A92880F95}"/>
              </a:ext>
            </a:extLst>
          </p:cNvPr>
          <p:cNvSpPr txBox="1">
            <a:spLocks/>
          </p:cNvSpPr>
          <p:nvPr/>
        </p:nvSpPr>
        <p:spPr>
          <a:xfrm>
            <a:off x="1401762" y="2109788"/>
            <a:ext cx="21633959" cy="6660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a:noAutofit/>
          </a:bodyPr>
          <a:lstStyle>
            <a:lvl1pPr marL="635000" marR="0" indent="-635000" algn="l" defTabSz="825500" rtl="0" eaLnBrk="1" latinLnBrk="0" hangingPunct="1">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eaLnBrk="1" latinLnBrk="0" hangingPunct="1">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marL="0" lvl="0" indent="0">
              <a:buNone/>
            </a:pPr>
            <a:r>
              <a:rPr lang="nb-NO" sz="3200" i="1"/>
              <a:t>I hvilken grad vil du si at din arbeidsplass...</a:t>
            </a:r>
          </a:p>
          <a:p>
            <a:pPr marL="0" lvl="0" indent="0">
              <a:buNone/>
            </a:pPr>
            <a:r>
              <a:rPr lang="nb-NO" sz="3200" b="1" i="1"/>
              <a:t>a) er inkluderende?</a:t>
            </a:r>
          </a:p>
        </p:txBody>
      </p:sp>
      <p:graphicFrame>
        <p:nvGraphicFramePr>
          <p:cNvPr id="7" name="Tabell 8">
            <a:extLst>
              <a:ext uri="{FF2B5EF4-FFF2-40B4-BE49-F238E27FC236}">
                <a16:creationId xmlns:a16="http://schemas.microsoft.com/office/drawing/2014/main" id="{290CDA04-9CC7-4906-9CB8-F8DEDF7570FA}"/>
              </a:ext>
            </a:extLst>
          </p:cNvPr>
          <p:cNvGraphicFramePr>
            <a:graphicFrameLocks noGrp="1"/>
          </p:cNvGraphicFramePr>
          <p:nvPr>
            <p:extLst>
              <p:ext uri="{D42A27DB-BD31-4B8C-83A1-F6EECF244321}">
                <p14:modId xmlns:p14="http://schemas.microsoft.com/office/powerpoint/2010/main" val="2506410566"/>
              </p:ext>
            </p:extLst>
          </p:nvPr>
        </p:nvGraphicFramePr>
        <p:xfrm>
          <a:off x="18395576" y="3941975"/>
          <a:ext cx="3189806" cy="8142482"/>
        </p:xfrm>
        <a:graphic>
          <a:graphicData uri="http://schemas.openxmlformats.org/drawingml/2006/table">
            <a:tbl>
              <a:tblPr firstRow="1" bandRow="1">
                <a:tableStyleId>{5940675A-B579-460E-94D1-54222C63F5DA}</a:tableStyleId>
              </a:tblPr>
              <a:tblGrid>
                <a:gridCol w="1594903">
                  <a:extLst>
                    <a:ext uri="{9D8B030D-6E8A-4147-A177-3AD203B41FA5}">
                      <a16:colId xmlns:a16="http://schemas.microsoft.com/office/drawing/2014/main" val="91073079"/>
                    </a:ext>
                  </a:extLst>
                </a:gridCol>
                <a:gridCol w="1594903">
                  <a:extLst>
                    <a:ext uri="{9D8B030D-6E8A-4147-A177-3AD203B41FA5}">
                      <a16:colId xmlns:a16="http://schemas.microsoft.com/office/drawing/2014/main" val="754368972"/>
                    </a:ext>
                  </a:extLst>
                </a:gridCol>
              </a:tblGrid>
              <a:tr h="721612">
                <a:tc>
                  <a:txBody>
                    <a:bodyPr/>
                    <a:lstStyle/>
                    <a:p>
                      <a:r>
                        <a:rPr lang="nb-NO" sz="2200" b="0" dirty="0"/>
                        <a:t>I liten grad</a:t>
                      </a:r>
                      <a:br>
                        <a:rPr lang="nb-NO" sz="2200" b="0" dirty="0"/>
                      </a:br>
                      <a:r>
                        <a:rPr lang="nb-NO" sz="2200" b="0" dirty="0"/>
                        <a:t>(1+2)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2200" b="0" dirty="0"/>
                        <a:t>I stor grad </a:t>
                      </a:r>
                      <a:br>
                        <a:rPr lang="nb-NO" sz="2200" b="0" dirty="0"/>
                      </a:br>
                      <a:r>
                        <a:rPr lang="nb-NO" sz="2200" b="0" dirty="0"/>
                        <a:t>(4+5) </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39060"/>
                  </a:ext>
                </a:extLst>
              </a:tr>
              <a:tr h="389671">
                <a:tc>
                  <a:txBody>
                    <a:bodyPr/>
                    <a:lstStyle/>
                    <a:p>
                      <a:pPr marL="0" marR="0" indent="0" algn="ctr" defTabSz="825500" rtl="0"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r>
                        <a:rPr lang="nb-NO" sz="2100" b="0" dirty="0"/>
                        <a:t>78 %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4961396"/>
                  </a:ext>
                </a:extLst>
              </a:tr>
              <a:tr h="389671">
                <a:tc>
                  <a:txBody>
                    <a:bodyPr/>
                    <a:lstStyle/>
                    <a:p>
                      <a:pPr marL="0" marR="0" indent="0" algn="ctr" defTabSz="825500" rtl="0"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r>
                        <a:rPr lang="nb-NO" sz="2100" b="0" dirty="0"/>
                        <a:t>83 %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733372159"/>
                  </a:ext>
                </a:extLst>
              </a:tr>
              <a:tr h="417141">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58156742"/>
                  </a:ext>
                </a:extLst>
              </a:tr>
              <a:tr h="391480">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79 %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82541369"/>
                  </a:ext>
                </a:extLst>
              </a:tr>
              <a:tr h="426023">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52442974"/>
                  </a:ext>
                </a:extLst>
              </a:tr>
              <a:tr h="426023">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841665211"/>
                  </a:ext>
                </a:extLst>
              </a:tr>
              <a:tr h="426023">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80 %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595249822"/>
                  </a:ext>
                </a:extLst>
              </a:tr>
              <a:tr h="426023">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82 %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4045980015"/>
                  </a:ext>
                </a:extLst>
              </a:tr>
              <a:tr h="426023">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2169548"/>
                  </a:ext>
                </a:extLst>
              </a:tr>
              <a:tr h="4170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42248486"/>
                  </a:ext>
                </a:extLst>
              </a:tr>
              <a:tr h="417067">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007192659"/>
                  </a:ext>
                </a:extLst>
              </a:tr>
              <a:tr h="4170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660513087"/>
                  </a:ext>
                </a:extLst>
              </a:tr>
              <a:tr h="4170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53029739"/>
                  </a:ext>
                </a:extLst>
              </a:tr>
              <a:tr h="402995">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8 %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83 %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013401325"/>
                  </a:ext>
                </a:extLst>
              </a:tr>
              <a:tr h="378681">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78 %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725427191"/>
                  </a:ext>
                </a:extLst>
              </a:tr>
              <a:tr h="389671">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483972545"/>
                  </a:ext>
                </a:extLst>
              </a:tr>
              <a:tr h="378681">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83 %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736153121"/>
                  </a:ext>
                </a:extLst>
              </a:tr>
              <a:tr h="378681">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78 %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40347372"/>
                  </a:ext>
                </a:extLst>
              </a:tr>
            </a:tbl>
          </a:graphicData>
        </a:graphic>
      </p:graphicFrame>
      <p:sp>
        <p:nvSpPr>
          <p:cNvPr id="12" name="Tittel 1">
            <a:extLst>
              <a:ext uri="{FF2B5EF4-FFF2-40B4-BE49-F238E27FC236}">
                <a16:creationId xmlns:a16="http://schemas.microsoft.com/office/drawing/2014/main" id="{2A79F1D9-F83C-4BEE-816E-79485BCFA16D}"/>
              </a:ext>
            </a:extLst>
          </p:cNvPr>
          <p:cNvSpPr txBox="1">
            <a:spLocks/>
          </p:cNvSpPr>
          <p:nvPr/>
        </p:nvSpPr>
        <p:spPr>
          <a:xfrm>
            <a:off x="1401763" y="12707938"/>
            <a:ext cx="17541875" cy="7270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r>
              <a:rPr lang="nb-NO" sz="2000"/>
              <a:t>Filter: Arbeidstaker (ikke selvstendig næringsdrivende) </a:t>
            </a:r>
          </a:p>
          <a:p>
            <a:r>
              <a:rPr lang="nb-NO" sz="2000"/>
              <a:t>Antall intervju:  Vises i grafikk</a:t>
            </a:r>
          </a:p>
        </p:txBody>
      </p:sp>
    </p:spTree>
    <p:extLst>
      <p:ext uri="{BB962C8B-B14F-4D97-AF65-F5344CB8AC3E}">
        <p14:creationId xmlns:p14="http://schemas.microsoft.com/office/powerpoint/2010/main" val="172203574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Freq-Q27--Col01P">
            <a:extLst>
              <a:ext uri="{FF2B5EF4-FFF2-40B4-BE49-F238E27FC236}">
                <a16:creationId xmlns:a16="http://schemas.microsoft.com/office/drawing/2014/main" id="{29D94344-B8F7-438A-83AA-4889EE2418EA}"/>
              </a:ext>
            </a:extLst>
          </p:cNvPr>
          <p:cNvGraphicFramePr/>
          <p:nvPr>
            <p:extLst>
              <p:ext uri="{D42A27DB-BD31-4B8C-83A1-F6EECF244321}">
                <p14:modId xmlns:p14="http://schemas.microsoft.com/office/powerpoint/2010/main" val="3299872480"/>
              </p:ext>
            </p:extLst>
          </p:nvPr>
        </p:nvGraphicFramePr>
        <p:xfrm>
          <a:off x="1401761" y="3941974"/>
          <a:ext cx="16993815" cy="8632657"/>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2">
            <a:extLst>
              <a:ext uri="{FF2B5EF4-FFF2-40B4-BE49-F238E27FC236}">
                <a16:creationId xmlns:a16="http://schemas.microsoft.com/office/drawing/2014/main" id="{5BC3951F-E445-40A9-8621-3C2BFFC68D68}"/>
              </a:ext>
            </a:extLst>
          </p:cNvPr>
          <p:cNvSpPr>
            <a:spLocks noGrp="1"/>
          </p:cNvSpPr>
          <p:nvPr>
            <p:ph type="title"/>
          </p:nvPr>
        </p:nvSpPr>
        <p:spPr>
          <a:xfrm>
            <a:off x="1402079" y="431799"/>
            <a:ext cx="21633959" cy="1861305"/>
          </a:xfrm>
        </p:spPr>
        <p:txBody>
          <a:bodyPr>
            <a:normAutofit/>
          </a:bodyPr>
          <a:lstStyle/>
          <a:p>
            <a:r>
              <a:rPr lang="nb-NO" sz="4000" dirty="0">
                <a:highlight>
                  <a:srgbClr val="FFFFFF"/>
                </a:highlight>
              </a:rPr>
              <a:t>Om lag halvparten opplever i stor grad at arbeidsplassen tilrettelegger for de som trenger særlig tilrettelegging for å komme i jobb</a:t>
            </a:r>
            <a:endParaRPr lang="nb-NO" sz="4000" b="1" dirty="0">
              <a:highlight>
                <a:srgbClr val="FFFFFF"/>
              </a:highlight>
            </a:endParaRPr>
          </a:p>
        </p:txBody>
      </p:sp>
      <p:sp>
        <p:nvSpPr>
          <p:cNvPr id="14" name="Text Placeholder 4">
            <a:extLst>
              <a:ext uri="{FF2B5EF4-FFF2-40B4-BE49-F238E27FC236}">
                <a16:creationId xmlns:a16="http://schemas.microsoft.com/office/drawing/2014/main" id="{12A75AA7-F3C4-49AB-8CCF-A47A92880F95}"/>
              </a:ext>
            </a:extLst>
          </p:cNvPr>
          <p:cNvSpPr txBox="1">
            <a:spLocks/>
          </p:cNvSpPr>
          <p:nvPr/>
        </p:nvSpPr>
        <p:spPr>
          <a:xfrm>
            <a:off x="1401762" y="2109788"/>
            <a:ext cx="21633959" cy="6660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a:noAutofit/>
          </a:bodyPr>
          <a:lstStyle>
            <a:lvl1pPr marL="635000" marR="0" indent="-635000" algn="l" defTabSz="825500" rtl="0" eaLnBrk="1" latinLnBrk="0" hangingPunct="1">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eaLnBrk="1" latinLnBrk="0" hangingPunct="1">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marL="0" lvl="0" indent="0">
              <a:buNone/>
            </a:pPr>
            <a:r>
              <a:rPr lang="nb-NO" sz="3200" i="1"/>
              <a:t>I hvilken grad vil du si at din arbeidsplass...</a:t>
            </a:r>
          </a:p>
          <a:p>
            <a:pPr marL="0" lvl="0" indent="0">
              <a:buNone/>
            </a:pPr>
            <a:r>
              <a:rPr lang="nb-NO" sz="3200" b="1" i="1"/>
              <a:t>b) tilrettelegger for de som trenger særlig tilrettelegging for å komme i jobb?</a:t>
            </a:r>
          </a:p>
        </p:txBody>
      </p:sp>
      <p:graphicFrame>
        <p:nvGraphicFramePr>
          <p:cNvPr id="7" name="Tabell 8">
            <a:extLst>
              <a:ext uri="{FF2B5EF4-FFF2-40B4-BE49-F238E27FC236}">
                <a16:creationId xmlns:a16="http://schemas.microsoft.com/office/drawing/2014/main" id="{290CDA04-9CC7-4906-9CB8-F8DEDF7570FA}"/>
              </a:ext>
            </a:extLst>
          </p:cNvPr>
          <p:cNvGraphicFramePr>
            <a:graphicFrameLocks noGrp="1"/>
          </p:cNvGraphicFramePr>
          <p:nvPr>
            <p:extLst>
              <p:ext uri="{D42A27DB-BD31-4B8C-83A1-F6EECF244321}">
                <p14:modId xmlns:p14="http://schemas.microsoft.com/office/powerpoint/2010/main" val="1884270811"/>
              </p:ext>
            </p:extLst>
          </p:nvPr>
        </p:nvGraphicFramePr>
        <p:xfrm>
          <a:off x="18395576" y="3941976"/>
          <a:ext cx="3189806" cy="8130381"/>
        </p:xfrm>
        <a:graphic>
          <a:graphicData uri="http://schemas.openxmlformats.org/drawingml/2006/table">
            <a:tbl>
              <a:tblPr firstRow="1" bandRow="1">
                <a:tableStyleId>{5940675A-B579-460E-94D1-54222C63F5DA}</a:tableStyleId>
              </a:tblPr>
              <a:tblGrid>
                <a:gridCol w="1594903">
                  <a:extLst>
                    <a:ext uri="{9D8B030D-6E8A-4147-A177-3AD203B41FA5}">
                      <a16:colId xmlns:a16="http://schemas.microsoft.com/office/drawing/2014/main" val="91073079"/>
                    </a:ext>
                  </a:extLst>
                </a:gridCol>
                <a:gridCol w="1594903">
                  <a:extLst>
                    <a:ext uri="{9D8B030D-6E8A-4147-A177-3AD203B41FA5}">
                      <a16:colId xmlns:a16="http://schemas.microsoft.com/office/drawing/2014/main" val="754368972"/>
                    </a:ext>
                  </a:extLst>
                </a:gridCol>
              </a:tblGrid>
              <a:tr h="737864">
                <a:tc>
                  <a:txBody>
                    <a:bodyPr/>
                    <a:lstStyle/>
                    <a:p>
                      <a:r>
                        <a:rPr lang="nb-NO" sz="2200" b="0" dirty="0"/>
                        <a:t>I liten grad</a:t>
                      </a:r>
                      <a:br>
                        <a:rPr lang="nb-NO" sz="2200" b="0" dirty="0"/>
                      </a:br>
                      <a:r>
                        <a:rPr lang="nb-NO" sz="2200" b="0" dirty="0"/>
                        <a:t>(1+2)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2200" b="0" dirty="0"/>
                        <a:t>I stor grad </a:t>
                      </a:r>
                      <a:br>
                        <a:rPr lang="nb-NO" sz="2200" b="0" dirty="0"/>
                      </a:br>
                      <a:r>
                        <a:rPr lang="nb-NO" sz="2200" b="0" dirty="0"/>
                        <a:t>(4+5) </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39060"/>
                  </a:ext>
                </a:extLst>
              </a:tr>
              <a:tr h="398446">
                <a:tc>
                  <a:txBody>
                    <a:bodyPr/>
                    <a:lstStyle/>
                    <a:p>
                      <a:pPr marL="0" marR="0" indent="0" algn="ctr" defTabSz="825500" rtl="0"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18 %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r>
                        <a:rPr lang="nb-NO" sz="2100" b="0" dirty="0"/>
                        <a:t>52 %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4961396"/>
                  </a:ext>
                </a:extLst>
              </a:tr>
              <a:tr h="398446">
                <a:tc>
                  <a:txBody>
                    <a:bodyPr/>
                    <a:lstStyle/>
                    <a:p>
                      <a:pPr marL="0" marR="0" indent="0" algn="ctr" defTabSz="825500" rtl="0"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15 %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r>
                        <a:rPr lang="nb-NO" sz="2100" b="0" dirty="0"/>
                        <a:t>52 %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910473933"/>
                  </a:ext>
                </a:extLst>
              </a:tr>
              <a:tr h="416320">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58156742"/>
                  </a:ext>
                </a:extLst>
              </a:tr>
              <a:tr h="390710">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82541369"/>
                  </a:ext>
                </a:extLst>
              </a:tr>
              <a:tr h="425184">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52442974"/>
                  </a:ext>
                </a:extLst>
              </a:tr>
              <a:tr h="425184">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841665211"/>
                  </a:ext>
                </a:extLst>
              </a:tr>
              <a:tr h="425184">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595249822"/>
                  </a:ext>
                </a:extLst>
              </a:tr>
              <a:tr h="425184">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19 %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4045980015"/>
                  </a:ext>
                </a:extLst>
              </a:tr>
              <a:tr h="425184">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2169548"/>
                  </a:ext>
                </a:extLst>
              </a:tr>
              <a:tr h="416246">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48 %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42248486"/>
                  </a:ext>
                </a:extLst>
              </a:tr>
              <a:tr h="416246">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007192659"/>
                  </a:ext>
                </a:extLst>
              </a:tr>
              <a:tr h="416246">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660513087"/>
                  </a:ext>
                </a:extLst>
              </a:tr>
              <a:tr h="416246">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53029739"/>
                  </a:ext>
                </a:extLst>
              </a:tr>
              <a:tr h="402202">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013401325"/>
                  </a:ext>
                </a:extLst>
              </a:tr>
              <a:tr h="377935">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725427191"/>
                  </a:ext>
                </a:extLst>
              </a:tr>
              <a:tr h="398446">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483972545"/>
                  </a:ext>
                </a:extLst>
              </a:tr>
              <a:tr h="377935">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736153121"/>
                  </a:ext>
                </a:extLst>
              </a:tr>
              <a:tr h="377935">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19 %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49 %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40347372"/>
                  </a:ext>
                </a:extLst>
              </a:tr>
            </a:tbl>
          </a:graphicData>
        </a:graphic>
      </p:graphicFrame>
      <p:sp>
        <p:nvSpPr>
          <p:cNvPr id="12" name="Tittel 1">
            <a:extLst>
              <a:ext uri="{FF2B5EF4-FFF2-40B4-BE49-F238E27FC236}">
                <a16:creationId xmlns:a16="http://schemas.microsoft.com/office/drawing/2014/main" id="{2A79F1D9-F83C-4BEE-816E-79485BCFA16D}"/>
              </a:ext>
            </a:extLst>
          </p:cNvPr>
          <p:cNvSpPr txBox="1">
            <a:spLocks/>
          </p:cNvSpPr>
          <p:nvPr/>
        </p:nvSpPr>
        <p:spPr>
          <a:xfrm>
            <a:off x="1401763" y="12707938"/>
            <a:ext cx="17541875" cy="7270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r>
              <a:rPr lang="nb-NO" sz="2000"/>
              <a:t>Filter: Arbeidstaker (ikke selvstendig næringsdrivende) </a:t>
            </a:r>
          </a:p>
          <a:p>
            <a:r>
              <a:rPr lang="nb-NO" sz="2000"/>
              <a:t>Antall intervju:  Vises i grafikk</a:t>
            </a:r>
          </a:p>
        </p:txBody>
      </p:sp>
    </p:spTree>
    <p:extLst>
      <p:ext uri="{BB962C8B-B14F-4D97-AF65-F5344CB8AC3E}">
        <p14:creationId xmlns:p14="http://schemas.microsoft.com/office/powerpoint/2010/main" val="373040181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Freq-Q27--Col01P">
            <a:extLst>
              <a:ext uri="{FF2B5EF4-FFF2-40B4-BE49-F238E27FC236}">
                <a16:creationId xmlns:a16="http://schemas.microsoft.com/office/drawing/2014/main" id="{29D94344-B8F7-438A-83AA-4889EE2418EA}"/>
              </a:ext>
            </a:extLst>
          </p:cNvPr>
          <p:cNvGraphicFramePr/>
          <p:nvPr>
            <p:extLst>
              <p:ext uri="{D42A27DB-BD31-4B8C-83A1-F6EECF244321}">
                <p14:modId xmlns:p14="http://schemas.microsoft.com/office/powerpoint/2010/main" val="3056035356"/>
              </p:ext>
            </p:extLst>
          </p:nvPr>
        </p:nvGraphicFramePr>
        <p:xfrm>
          <a:off x="1401761" y="3941974"/>
          <a:ext cx="16993815" cy="8632657"/>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2">
            <a:extLst>
              <a:ext uri="{FF2B5EF4-FFF2-40B4-BE49-F238E27FC236}">
                <a16:creationId xmlns:a16="http://schemas.microsoft.com/office/drawing/2014/main" id="{5BC3951F-E445-40A9-8621-3C2BFFC68D68}"/>
              </a:ext>
            </a:extLst>
          </p:cNvPr>
          <p:cNvSpPr>
            <a:spLocks noGrp="1"/>
          </p:cNvSpPr>
          <p:nvPr>
            <p:ph type="title"/>
          </p:nvPr>
        </p:nvSpPr>
        <p:spPr>
          <a:xfrm>
            <a:off x="1402079" y="431799"/>
            <a:ext cx="21633959" cy="1861305"/>
          </a:xfrm>
        </p:spPr>
        <p:txBody>
          <a:bodyPr>
            <a:normAutofit/>
          </a:bodyPr>
          <a:lstStyle/>
          <a:p>
            <a:r>
              <a:rPr lang="nb-NO" sz="4000" dirty="0">
                <a:highlight>
                  <a:srgbClr val="FFFFFF"/>
                </a:highlight>
              </a:rPr>
              <a:t>Drøyt 5 av 10 opplever i stor grad egen arbeidsplass tilrettelegger for de som trenger særlig tilrettelegging for å bli i jobb</a:t>
            </a:r>
            <a:endParaRPr lang="nb-NO" sz="4000" b="1" dirty="0">
              <a:highlight>
                <a:srgbClr val="FFFFFF"/>
              </a:highlight>
            </a:endParaRPr>
          </a:p>
        </p:txBody>
      </p:sp>
      <p:sp>
        <p:nvSpPr>
          <p:cNvPr id="14" name="Text Placeholder 4">
            <a:extLst>
              <a:ext uri="{FF2B5EF4-FFF2-40B4-BE49-F238E27FC236}">
                <a16:creationId xmlns:a16="http://schemas.microsoft.com/office/drawing/2014/main" id="{12A75AA7-F3C4-49AB-8CCF-A47A92880F95}"/>
              </a:ext>
            </a:extLst>
          </p:cNvPr>
          <p:cNvSpPr txBox="1">
            <a:spLocks/>
          </p:cNvSpPr>
          <p:nvPr/>
        </p:nvSpPr>
        <p:spPr>
          <a:xfrm>
            <a:off x="1401762" y="2109788"/>
            <a:ext cx="21633959" cy="6660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a:noAutofit/>
          </a:bodyPr>
          <a:lstStyle>
            <a:lvl1pPr marL="635000" marR="0" indent="-635000" algn="l" defTabSz="825500" rtl="0" eaLnBrk="1" latinLnBrk="0" hangingPunct="1">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eaLnBrk="1" latinLnBrk="0" hangingPunct="1">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marL="0" lvl="0" indent="0">
              <a:buNone/>
            </a:pPr>
            <a:r>
              <a:rPr lang="nb-NO" sz="3200" i="1"/>
              <a:t>I hvilken grad vil du si at din arbeidsplass...</a:t>
            </a:r>
          </a:p>
          <a:p>
            <a:pPr marL="0" lvl="0" indent="0">
              <a:buNone/>
            </a:pPr>
            <a:r>
              <a:rPr lang="nb-NO" sz="3200" b="1" i="1"/>
              <a:t>c) Tilrettelegger for de som trenger særlig tilrettelegging for å bli i jobb?</a:t>
            </a:r>
          </a:p>
        </p:txBody>
      </p:sp>
      <p:graphicFrame>
        <p:nvGraphicFramePr>
          <p:cNvPr id="7" name="Tabell 8">
            <a:extLst>
              <a:ext uri="{FF2B5EF4-FFF2-40B4-BE49-F238E27FC236}">
                <a16:creationId xmlns:a16="http://schemas.microsoft.com/office/drawing/2014/main" id="{290CDA04-9CC7-4906-9CB8-F8DEDF7570FA}"/>
              </a:ext>
            </a:extLst>
          </p:cNvPr>
          <p:cNvGraphicFramePr>
            <a:graphicFrameLocks noGrp="1"/>
          </p:cNvGraphicFramePr>
          <p:nvPr>
            <p:extLst>
              <p:ext uri="{D42A27DB-BD31-4B8C-83A1-F6EECF244321}">
                <p14:modId xmlns:p14="http://schemas.microsoft.com/office/powerpoint/2010/main" val="1269627847"/>
              </p:ext>
            </p:extLst>
          </p:nvPr>
        </p:nvGraphicFramePr>
        <p:xfrm>
          <a:off x="18395576" y="3971093"/>
          <a:ext cx="3189806" cy="8079488"/>
        </p:xfrm>
        <a:graphic>
          <a:graphicData uri="http://schemas.openxmlformats.org/drawingml/2006/table">
            <a:tbl>
              <a:tblPr firstRow="1" bandRow="1">
                <a:tableStyleId>{5940675A-B579-460E-94D1-54222C63F5DA}</a:tableStyleId>
              </a:tblPr>
              <a:tblGrid>
                <a:gridCol w="1594903">
                  <a:extLst>
                    <a:ext uri="{9D8B030D-6E8A-4147-A177-3AD203B41FA5}">
                      <a16:colId xmlns:a16="http://schemas.microsoft.com/office/drawing/2014/main" val="91073079"/>
                    </a:ext>
                  </a:extLst>
                </a:gridCol>
                <a:gridCol w="1594903">
                  <a:extLst>
                    <a:ext uri="{9D8B030D-6E8A-4147-A177-3AD203B41FA5}">
                      <a16:colId xmlns:a16="http://schemas.microsoft.com/office/drawing/2014/main" val="754368972"/>
                    </a:ext>
                  </a:extLst>
                </a:gridCol>
              </a:tblGrid>
              <a:tr h="746175">
                <a:tc>
                  <a:txBody>
                    <a:bodyPr/>
                    <a:lstStyle/>
                    <a:p>
                      <a:r>
                        <a:rPr lang="nb-NO" sz="2200" b="0" dirty="0"/>
                        <a:t>Liten grad</a:t>
                      </a:r>
                      <a:br>
                        <a:rPr lang="nb-NO" sz="2200" b="0" dirty="0"/>
                      </a:br>
                      <a:r>
                        <a:rPr lang="nb-NO" sz="2200" b="0" dirty="0"/>
                        <a:t>(1+2)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2200" b="0" dirty="0"/>
                        <a:t>Stor grad </a:t>
                      </a:r>
                      <a:br>
                        <a:rPr lang="nb-NO" sz="2200" b="0" dirty="0"/>
                      </a:br>
                      <a:r>
                        <a:rPr lang="nb-NO" sz="2200" b="0" dirty="0"/>
                        <a:t>(4+5) </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39060"/>
                  </a:ext>
                </a:extLst>
              </a:tr>
              <a:tr h="402934">
                <a:tc>
                  <a:txBody>
                    <a:bodyPr/>
                    <a:lstStyle/>
                    <a:p>
                      <a:pPr marL="0" marR="0" indent="0" algn="ctr" defTabSz="825500" rtl="0"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15 %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r>
                        <a:rPr lang="nb-NO" sz="2100" b="0" dirty="0"/>
                        <a:t>53 %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4961396"/>
                  </a:ext>
                </a:extLst>
              </a:tr>
              <a:tr h="402934">
                <a:tc>
                  <a:txBody>
                    <a:bodyPr/>
                    <a:lstStyle/>
                    <a:p>
                      <a:pPr marL="0" marR="0" indent="0" algn="ctr" defTabSz="825500" rtl="0"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13 %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r>
                        <a:rPr lang="nb-NO" sz="2100" b="0" dirty="0"/>
                        <a:t>52 %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996895260"/>
                  </a:ext>
                </a:extLst>
              </a:tr>
              <a:tr h="412866">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58156742"/>
                  </a:ext>
                </a:extLst>
              </a:tr>
              <a:tr h="387468">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82541369"/>
                  </a:ext>
                </a:extLst>
              </a:tr>
              <a:tr h="421656">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52442974"/>
                  </a:ext>
                </a:extLst>
              </a:tr>
              <a:tr h="421656">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841665211"/>
                  </a:ext>
                </a:extLst>
              </a:tr>
              <a:tr h="421656">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49 %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595249822"/>
                  </a:ext>
                </a:extLst>
              </a:tr>
              <a:tr h="421656">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4045980015"/>
                  </a:ext>
                </a:extLst>
              </a:tr>
              <a:tr h="421656">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2169548"/>
                  </a:ext>
                </a:extLst>
              </a:tr>
              <a:tr h="412793">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42248486"/>
                  </a:ext>
                </a:extLst>
              </a:tr>
              <a:tr h="412793">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007192659"/>
                  </a:ext>
                </a:extLst>
              </a:tr>
              <a:tr h="412793">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660513087"/>
                  </a:ext>
                </a:extLst>
              </a:tr>
              <a:tr h="412793">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59 %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53029739"/>
                  </a:ext>
                </a:extLst>
              </a:tr>
              <a:tr h="398865">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013401325"/>
                  </a:ext>
                </a:extLst>
              </a:tr>
              <a:tr h="374799">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725427191"/>
                  </a:ext>
                </a:extLst>
              </a:tr>
              <a:tr h="402934">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483972545"/>
                  </a:ext>
                </a:extLst>
              </a:tr>
              <a:tr h="374799">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8 %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736153121"/>
                  </a:ext>
                </a:extLst>
              </a:tr>
              <a:tr h="374799">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40347372"/>
                  </a:ext>
                </a:extLst>
              </a:tr>
            </a:tbl>
          </a:graphicData>
        </a:graphic>
      </p:graphicFrame>
      <p:sp>
        <p:nvSpPr>
          <p:cNvPr id="12" name="Tittel 1">
            <a:extLst>
              <a:ext uri="{FF2B5EF4-FFF2-40B4-BE49-F238E27FC236}">
                <a16:creationId xmlns:a16="http://schemas.microsoft.com/office/drawing/2014/main" id="{2A79F1D9-F83C-4BEE-816E-79485BCFA16D}"/>
              </a:ext>
            </a:extLst>
          </p:cNvPr>
          <p:cNvSpPr txBox="1">
            <a:spLocks/>
          </p:cNvSpPr>
          <p:nvPr/>
        </p:nvSpPr>
        <p:spPr>
          <a:xfrm>
            <a:off x="1401763" y="12707938"/>
            <a:ext cx="17541875" cy="7270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r>
              <a:rPr lang="nb-NO" sz="2000"/>
              <a:t>Filter: Arbeidstaker (ikke selvstendig næringsdrivende) </a:t>
            </a:r>
          </a:p>
          <a:p>
            <a:r>
              <a:rPr lang="nb-NO" sz="2000"/>
              <a:t>Antall intervju:  Vises i grafikk</a:t>
            </a:r>
          </a:p>
        </p:txBody>
      </p:sp>
    </p:spTree>
    <p:extLst>
      <p:ext uri="{BB962C8B-B14F-4D97-AF65-F5344CB8AC3E}">
        <p14:creationId xmlns:p14="http://schemas.microsoft.com/office/powerpoint/2010/main" val="309583123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Freq-Q27--Col01P">
            <a:extLst>
              <a:ext uri="{FF2B5EF4-FFF2-40B4-BE49-F238E27FC236}">
                <a16:creationId xmlns:a16="http://schemas.microsoft.com/office/drawing/2014/main" id="{29D94344-B8F7-438A-83AA-4889EE2418EA}"/>
              </a:ext>
            </a:extLst>
          </p:cNvPr>
          <p:cNvGraphicFramePr/>
          <p:nvPr>
            <p:extLst>
              <p:ext uri="{D42A27DB-BD31-4B8C-83A1-F6EECF244321}">
                <p14:modId xmlns:p14="http://schemas.microsoft.com/office/powerpoint/2010/main" val="391953696"/>
              </p:ext>
            </p:extLst>
          </p:nvPr>
        </p:nvGraphicFramePr>
        <p:xfrm>
          <a:off x="1401761" y="3941974"/>
          <a:ext cx="16993815" cy="8632657"/>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2">
            <a:extLst>
              <a:ext uri="{FF2B5EF4-FFF2-40B4-BE49-F238E27FC236}">
                <a16:creationId xmlns:a16="http://schemas.microsoft.com/office/drawing/2014/main" id="{5BC3951F-E445-40A9-8621-3C2BFFC68D68}"/>
              </a:ext>
            </a:extLst>
          </p:cNvPr>
          <p:cNvSpPr>
            <a:spLocks noGrp="1"/>
          </p:cNvSpPr>
          <p:nvPr>
            <p:ph type="title"/>
          </p:nvPr>
        </p:nvSpPr>
        <p:spPr>
          <a:xfrm>
            <a:off x="1402079" y="431799"/>
            <a:ext cx="21633959" cy="1861305"/>
          </a:xfrm>
        </p:spPr>
        <p:txBody>
          <a:bodyPr>
            <a:normAutofit/>
          </a:bodyPr>
          <a:lstStyle/>
          <a:p>
            <a:r>
              <a:rPr lang="nb-NO" sz="4000" dirty="0">
                <a:highlight>
                  <a:srgbClr val="FFFFFF"/>
                </a:highlight>
              </a:rPr>
              <a:t>Flertallet mener sykefraværet på arbeidsplassen ikke vil endres dersom arbeidsgiver må dekke mer sykelønn til langtidssykemeldte. Flere enn i fjor er </a:t>
            </a:r>
            <a:r>
              <a:rPr lang="nb-NO" sz="4000" dirty="0" err="1">
                <a:highlight>
                  <a:srgbClr val="FFFFFF"/>
                </a:highlight>
              </a:rPr>
              <a:t>imildertid</a:t>
            </a:r>
            <a:r>
              <a:rPr lang="nb-NO" sz="4000" dirty="0">
                <a:highlight>
                  <a:srgbClr val="FFFFFF"/>
                </a:highlight>
              </a:rPr>
              <a:t> usikre. </a:t>
            </a:r>
            <a:endParaRPr lang="nb-NO" sz="4000" b="1" dirty="0">
              <a:highlight>
                <a:srgbClr val="FFFFFF"/>
              </a:highlight>
            </a:endParaRPr>
          </a:p>
        </p:txBody>
      </p:sp>
      <p:sp>
        <p:nvSpPr>
          <p:cNvPr id="14" name="Text Placeholder 4">
            <a:extLst>
              <a:ext uri="{FF2B5EF4-FFF2-40B4-BE49-F238E27FC236}">
                <a16:creationId xmlns:a16="http://schemas.microsoft.com/office/drawing/2014/main" id="{12A75AA7-F3C4-49AB-8CCF-A47A92880F95}"/>
              </a:ext>
            </a:extLst>
          </p:cNvPr>
          <p:cNvSpPr txBox="1">
            <a:spLocks/>
          </p:cNvSpPr>
          <p:nvPr/>
        </p:nvSpPr>
        <p:spPr>
          <a:xfrm>
            <a:off x="1401762" y="2109788"/>
            <a:ext cx="21633959" cy="6660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a:noAutofit/>
          </a:bodyPr>
          <a:lstStyle>
            <a:lvl1pPr marL="635000" marR="0" indent="-635000" algn="l" defTabSz="825500" rtl="0" eaLnBrk="1" latinLnBrk="0" hangingPunct="1">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eaLnBrk="1" latinLnBrk="0" hangingPunct="1">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marL="0" lvl="0" indent="0">
              <a:buNone/>
            </a:pPr>
            <a:r>
              <a:rPr lang="nb-NO" sz="3200" i="1"/>
              <a:t>​Tror du at sykefraværet på din arbeidsplass blir høyere eller lavere dersom arbeidsgiver får et større ansvar for å dekke sykelønn til de som er langtidssykemeldt?</a:t>
            </a:r>
            <a:endParaRPr lang="nb-NO" sz="3200" b="1" i="1"/>
          </a:p>
        </p:txBody>
      </p:sp>
      <p:graphicFrame>
        <p:nvGraphicFramePr>
          <p:cNvPr id="7" name="Tabell 8">
            <a:extLst>
              <a:ext uri="{FF2B5EF4-FFF2-40B4-BE49-F238E27FC236}">
                <a16:creationId xmlns:a16="http://schemas.microsoft.com/office/drawing/2014/main" id="{290CDA04-9CC7-4906-9CB8-F8DEDF7570FA}"/>
              </a:ext>
            </a:extLst>
          </p:cNvPr>
          <p:cNvGraphicFramePr>
            <a:graphicFrameLocks noGrp="1"/>
          </p:cNvGraphicFramePr>
          <p:nvPr>
            <p:extLst>
              <p:ext uri="{D42A27DB-BD31-4B8C-83A1-F6EECF244321}">
                <p14:modId xmlns:p14="http://schemas.microsoft.com/office/powerpoint/2010/main" val="1507617325"/>
              </p:ext>
            </p:extLst>
          </p:nvPr>
        </p:nvGraphicFramePr>
        <p:xfrm>
          <a:off x="18395576" y="3941976"/>
          <a:ext cx="3189806" cy="8301963"/>
        </p:xfrm>
        <a:graphic>
          <a:graphicData uri="http://schemas.openxmlformats.org/drawingml/2006/table">
            <a:tbl>
              <a:tblPr firstRow="1" bandRow="1">
                <a:tableStyleId>{5940675A-B579-460E-94D1-54222C63F5DA}</a:tableStyleId>
              </a:tblPr>
              <a:tblGrid>
                <a:gridCol w="1594903">
                  <a:extLst>
                    <a:ext uri="{9D8B030D-6E8A-4147-A177-3AD203B41FA5}">
                      <a16:colId xmlns:a16="http://schemas.microsoft.com/office/drawing/2014/main" val="91073079"/>
                    </a:ext>
                  </a:extLst>
                </a:gridCol>
                <a:gridCol w="1594903">
                  <a:extLst>
                    <a:ext uri="{9D8B030D-6E8A-4147-A177-3AD203B41FA5}">
                      <a16:colId xmlns:a16="http://schemas.microsoft.com/office/drawing/2014/main" val="754368972"/>
                    </a:ext>
                  </a:extLst>
                </a:gridCol>
              </a:tblGrid>
              <a:tr h="743242">
                <a:tc>
                  <a:txBody>
                    <a:bodyPr/>
                    <a:lstStyle/>
                    <a:p>
                      <a:r>
                        <a:rPr lang="nb-NO" sz="2200" b="0" dirty="0"/>
                        <a:t>Lavere</a:t>
                      </a:r>
                    </a:p>
                    <a:p>
                      <a:r>
                        <a:rPr lang="nb-NO" sz="2200" b="0" dirty="0"/>
                        <a:t>1+2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2200" b="0" dirty="0"/>
                        <a:t>Høyere</a:t>
                      </a:r>
                    </a:p>
                    <a:p>
                      <a:r>
                        <a:rPr lang="nb-NO" sz="2200" b="0" dirty="0"/>
                        <a:t>4+5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39060"/>
                  </a:ext>
                </a:extLst>
              </a:tr>
              <a:tr h="390031">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18 %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a:ln>
                            <a:noFill/>
                          </a:ln>
                          <a:solidFill>
                            <a:schemeClr val="tx1"/>
                          </a:solidFill>
                          <a:uFillTx/>
                          <a:latin typeface="+mn-lt"/>
                          <a:ea typeface="+mn-ea"/>
                          <a:cs typeface="+mn-cs"/>
                          <a:sym typeface="HurmeGeometricSans3 Light"/>
                        </a:rPr>
                        <a:t>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4961396"/>
                  </a:ext>
                </a:extLst>
              </a:tr>
              <a:tr h="429644">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20 %</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7 %</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056006841"/>
                  </a:ext>
                </a:extLst>
              </a:tr>
              <a:tr h="429644">
                <a:tc>
                  <a:txBody>
                    <a:bodyPr/>
                    <a:lstStyle/>
                    <a:p>
                      <a:pPr marL="0" marR="0" indent="0" algn="ctr" defTabSz="825500" rtl="0" fontAlgn="ctr" latinLnBrk="0">
                        <a:lnSpc>
                          <a:spcPct val="100000"/>
                        </a:lnSpc>
                        <a:spcBef>
                          <a:spcPts val="0"/>
                        </a:spcBef>
                        <a:spcAft>
                          <a:spcPts val="0"/>
                        </a:spcAft>
                        <a:buClrTx/>
                        <a:buSzTx/>
                        <a:buFontTx/>
                        <a:buNone/>
                        <a:tabLst/>
                      </a:pPr>
                      <a:endParaRPr lang="nb-NO" sz="2100" b="0" i="0" u="none" strike="noStrike" cap="none" spc="0" baseline="0" dirty="0">
                        <a:ln>
                          <a:noFill/>
                        </a:ln>
                        <a:solidFill>
                          <a:schemeClr val="tx1"/>
                        </a:solidFill>
                        <a:uFillTx/>
                        <a:latin typeface="+mn-lt"/>
                        <a:ea typeface="+mn-ea"/>
                        <a:cs typeface="+mn-cs"/>
                        <a:sym typeface="HurmeGeometricSans3 Light"/>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endParaRPr lang="nb-NO" sz="2100" b="0" i="0" u="none" strike="noStrike" cap="none" spc="0" baseline="0" dirty="0">
                        <a:ln>
                          <a:noFill/>
                        </a:ln>
                        <a:solidFill>
                          <a:schemeClr val="tx1"/>
                        </a:solidFill>
                        <a:uFillTx/>
                        <a:latin typeface="+mn-lt"/>
                        <a:ea typeface="+mn-ea"/>
                        <a:cs typeface="+mn-cs"/>
                        <a:sym typeface="HurmeGeometricSans3 Light"/>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58156742"/>
                  </a:ext>
                </a:extLst>
              </a:tr>
              <a:tr h="403214">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82541369"/>
                  </a:ext>
                </a:extLst>
              </a:tr>
              <a:tr h="438792">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52442974"/>
                  </a:ext>
                </a:extLst>
              </a:tr>
              <a:tr h="438792">
                <a:tc>
                  <a:txBody>
                    <a:bodyPr/>
                    <a:lstStyle/>
                    <a:p>
                      <a:pPr marL="0" marR="0" indent="0" algn="ctr" defTabSz="825500" rtl="0" fontAlgn="ctr" latinLnBrk="0">
                        <a:lnSpc>
                          <a:spcPct val="100000"/>
                        </a:lnSpc>
                        <a:spcBef>
                          <a:spcPts val="0"/>
                        </a:spcBef>
                        <a:spcAft>
                          <a:spcPts val="0"/>
                        </a:spcAft>
                        <a:buClrTx/>
                        <a:buSzTx/>
                        <a:buFontTx/>
                        <a:buNone/>
                        <a:tabLst/>
                      </a:pPr>
                      <a:endParaRPr lang="nb-NO" sz="2100" b="0" i="0" u="none" strike="noStrike" cap="none" spc="0" baseline="0" dirty="0">
                        <a:ln>
                          <a:noFill/>
                        </a:ln>
                        <a:solidFill>
                          <a:schemeClr val="tx1"/>
                        </a:solidFill>
                        <a:uFillTx/>
                        <a:latin typeface="+mn-lt"/>
                        <a:ea typeface="+mn-ea"/>
                        <a:cs typeface="+mn-cs"/>
                        <a:sym typeface="HurmeGeometricSans3 Light"/>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endParaRPr lang="nb-NO" sz="2100" b="0" i="0" u="none" strike="noStrike" cap="none" spc="0" baseline="0" dirty="0">
                        <a:ln>
                          <a:noFill/>
                        </a:ln>
                        <a:solidFill>
                          <a:schemeClr val="tx1"/>
                        </a:solidFill>
                        <a:uFillTx/>
                        <a:latin typeface="+mn-lt"/>
                        <a:ea typeface="+mn-ea"/>
                        <a:cs typeface="+mn-cs"/>
                        <a:sym typeface="HurmeGeometricSans3 Light"/>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841665211"/>
                  </a:ext>
                </a:extLst>
              </a:tr>
              <a:tr h="438792">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18 %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595249822"/>
                  </a:ext>
                </a:extLst>
              </a:tr>
              <a:tr h="438792">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4045980015"/>
                  </a:ext>
                </a:extLst>
              </a:tr>
              <a:tr h="438792">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2169548"/>
                  </a:ext>
                </a:extLst>
              </a:tr>
              <a:tr h="429568">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42248486"/>
                  </a:ext>
                </a:extLst>
              </a:tr>
              <a:tr h="429568">
                <a:tc>
                  <a:txBody>
                    <a:bodyPr/>
                    <a:lstStyle/>
                    <a:p>
                      <a:pPr marL="0" marR="0" indent="0" algn="ctr" defTabSz="825500" rtl="0" fontAlgn="ctr" latinLnBrk="0">
                        <a:lnSpc>
                          <a:spcPct val="100000"/>
                        </a:lnSpc>
                        <a:spcBef>
                          <a:spcPts val="0"/>
                        </a:spcBef>
                        <a:spcAft>
                          <a:spcPts val="0"/>
                        </a:spcAft>
                        <a:buClrTx/>
                        <a:buSzTx/>
                        <a:buFontTx/>
                        <a:buNone/>
                        <a:tabLst/>
                      </a:pPr>
                      <a:endParaRPr lang="nb-NO" sz="2100" b="0" i="0" u="none" strike="noStrike" cap="none" spc="0" baseline="0">
                        <a:ln>
                          <a:noFill/>
                        </a:ln>
                        <a:solidFill>
                          <a:schemeClr val="tx1"/>
                        </a:solidFill>
                        <a:uFillTx/>
                        <a:latin typeface="+mn-lt"/>
                        <a:ea typeface="+mn-ea"/>
                        <a:cs typeface="+mn-cs"/>
                        <a:sym typeface="HurmeGeometricSans3 Light"/>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endParaRPr lang="nb-NO" sz="2100" b="0" i="0" u="none" strike="noStrike" cap="none" spc="0" baseline="0" dirty="0">
                        <a:ln>
                          <a:noFill/>
                        </a:ln>
                        <a:solidFill>
                          <a:schemeClr val="tx1"/>
                        </a:solidFill>
                        <a:uFillTx/>
                        <a:latin typeface="+mn-lt"/>
                        <a:ea typeface="+mn-ea"/>
                        <a:cs typeface="+mn-cs"/>
                        <a:sym typeface="HurmeGeometricSans3 Light"/>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007192659"/>
                  </a:ext>
                </a:extLst>
              </a:tr>
              <a:tr h="429568">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660513087"/>
                  </a:ext>
                </a:extLst>
              </a:tr>
              <a:tr h="429568">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53029739"/>
                  </a:ext>
                </a:extLst>
              </a:tr>
              <a:tr h="415074">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9 %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013401325"/>
                  </a:ext>
                </a:extLst>
              </a:tr>
              <a:tr h="390031">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18 %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725427191"/>
                  </a:ext>
                </a:extLst>
              </a:tr>
              <a:tr h="390031">
                <a:tc>
                  <a:txBody>
                    <a:bodyPr/>
                    <a:lstStyle/>
                    <a:p>
                      <a:pPr marL="0" marR="0" indent="0" algn="ctr" defTabSz="825500" rtl="0" fontAlgn="ctr" latinLnBrk="0">
                        <a:lnSpc>
                          <a:spcPct val="100000"/>
                        </a:lnSpc>
                        <a:spcBef>
                          <a:spcPts val="0"/>
                        </a:spcBef>
                        <a:spcAft>
                          <a:spcPts val="0"/>
                        </a:spcAft>
                        <a:buClrTx/>
                        <a:buSzTx/>
                        <a:buFontTx/>
                        <a:buNone/>
                        <a:tabLst/>
                      </a:pPr>
                      <a:endParaRPr lang="nb-NO" sz="2100" b="0" i="0" u="none" strike="noStrike" cap="none" spc="0" baseline="0">
                        <a:ln>
                          <a:noFill/>
                        </a:ln>
                        <a:solidFill>
                          <a:schemeClr val="tx1"/>
                        </a:solidFill>
                        <a:uFillTx/>
                        <a:latin typeface="+mn-lt"/>
                        <a:ea typeface="+mn-ea"/>
                        <a:cs typeface="+mn-cs"/>
                        <a:sym typeface="HurmeGeometricSans3 Light"/>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endParaRPr lang="nb-NO" sz="2100" b="0" i="0" u="none" strike="noStrike" cap="none" spc="0" baseline="0" dirty="0">
                        <a:ln>
                          <a:noFill/>
                        </a:ln>
                        <a:solidFill>
                          <a:schemeClr val="tx1"/>
                        </a:solidFill>
                        <a:uFillTx/>
                        <a:latin typeface="+mn-lt"/>
                        <a:ea typeface="+mn-ea"/>
                        <a:cs typeface="+mn-cs"/>
                        <a:sym typeface="HurmeGeometricSans3 Light"/>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483972545"/>
                  </a:ext>
                </a:extLst>
              </a:tr>
              <a:tr h="390031">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736153121"/>
                  </a:ext>
                </a:extLst>
              </a:tr>
              <a:tr h="390031">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40347372"/>
                  </a:ext>
                </a:extLst>
              </a:tr>
            </a:tbl>
          </a:graphicData>
        </a:graphic>
      </p:graphicFrame>
      <p:sp>
        <p:nvSpPr>
          <p:cNvPr id="12" name="Tittel 1">
            <a:extLst>
              <a:ext uri="{FF2B5EF4-FFF2-40B4-BE49-F238E27FC236}">
                <a16:creationId xmlns:a16="http://schemas.microsoft.com/office/drawing/2014/main" id="{2A79F1D9-F83C-4BEE-816E-79485BCFA16D}"/>
              </a:ext>
            </a:extLst>
          </p:cNvPr>
          <p:cNvSpPr txBox="1">
            <a:spLocks/>
          </p:cNvSpPr>
          <p:nvPr/>
        </p:nvSpPr>
        <p:spPr>
          <a:xfrm>
            <a:off x="1401763" y="12707938"/>
            <a:ext cx="17541875" cy="7270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r>
              <a:rPr lang="nb-NO" sz="2000"/>
              <a:t>Filter: Arbeidstaker</a:t>
            </a:r>
          </a:p>
          <a:p>
            <a:r>
              <a:rPr lang="nb-NO" sz="2000"/>
              <a:t>Antall intervju:  Vises i grafikk</a:t>
            </a:r>
          </a:p>
        </p:txBody>
      </p:sp>
    </p:spTree>
    <p:extLst>
      <p:ext uri="{BB962C8B-B14F-4D97-AF65-F5344CB8AC3E}">
        <p14:creationId xmlns:p14="http://schemas.microsoft.com/office/powerpoint/2010/main" val="335510840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D119-E995-47D8-A698-3608E522A0EF}"/>
              </a:ext>
            </a:extLst>
          </p:cNvPr>
          <p:cNvSpPr>
            <a:spLocks noGrp="1"/>
          </p:cNvSpPr>
          <p:nvPr>
            <p:ph type="title"/>
          </p:nvPr>
        </p:nvSpPr>
        <p:spPr>
          <a:xfrm>
            <a:off x="1414954" y="800391"/>
            <a:ext cx="21634022" cy="1112113"/>
          </a:xfrm>
        </p:spPr>
        <p:txBody>
          <a:bodyPr>
            <a:normAutofit/>
          </a:bodyPr>
          <a:lstStyle/>
          <a:p>
            <a:r>
              <a:rPr lang="nb-NO" dirty="0"/>
              <a:t>Færre enn i fjor oppgir at arbeidsgiver kartlegger psykososiale arbeidsmiljøfaktorer</a:t>
            </a:r>
            <a:endParaRPr lang="en-US" dirty="0"/>
          </a:p>
        </p:txBody>
      </p:sp>
      <p:sp>
        <p:nvSpPr>
          <p:cNvPr id="5" name="Text Placeholder 4">
            <a:extLst>
              <a:ext uri="{FF2B5EF4-FFF2-40B4-BE49-F238E27FC236}">
                <a16:creationId xmlns:a16="http://schemas.microsoft.com/office/drawing/2014/main" id="{FC73853E-D953-4170-A02F-08FFFABAE208}"/>
              </a:ext>
            </a:extLst>
          </p:cNvPr>
          <p:cNvSpPr>
            <a:spLocks noGrp="1"/>
          </p:cNvSpPr>
          <p:nvPr>
            <p:ph type="body" sz="quarter" idx="12"/>
          </p:nvPr>
        </p:nvSpPr>
        <p:spPr>
          <a:xfrm>
            <a:off x="1401762" y="2109788"/>
            <a:ext cx="21634022" cy="727075"/>
          </a:xfrm>
        </p:spPr>
        <p:txBody>
          <a:bodyPr>
            <a:noAutofit/>
          </a:bodyPr>
          <a:lstStyle/>
          <a:p>
            <a:r>
              <a:rPr lang="nb-NO" sz="2400" i="1" dirty="0"/>
              <a:t>​Kartlegger din arbeidsgiver psykososiale arbeidsmiljøfaktorer som kan påvirke arbeidstakernes helse, sikkerhet og velferd på kort og lang sikt? </a:t>
            </a:r>
          </a:p>
        </p:txBody>
      </p:sp>
      <p:sp>
        <p:nvSpPr>
          <p:cNvPr id="6" name="Text Placeholder 5">
            <a:extLst>
              <a:ext uri="{FF2B5EF4-FFF2-40B4-BE49-F238E27FC236}">
                <a16:creationId xmlns:a16="http://schemas.microsoft.com/office/drawing/2014/main" id="{641C15C0-6702-479D-9A8E-7503988D69DC}"/>
              </a:ext>
            </a:extLst>
          </p:cNvPr>
          <p:cNvSpPr>
            <a:spLocks noGrp="1"/>
          </p:cNvSpPr>
          <p:nvPr>
            <p:ph type="body" sz="quarter" idx="13"/>
          </p:nvPr>
        </p:nvSpPr>
        <p:spPr>
          <a:xfrm>
            <a:off x="1401700" y="12707938"/>
            <a:ext cx="21362767" cy="727075"/>
          </a:xfrm>
        </p:spPr>
        <p:txBody>
          <a:bodyPr/>
          <a:lstStyle/>
          <a:p>
            <a:pPr>
              <a:spcBef>
                <a:spcPts val="0"/>
              </a:spcBef>
              <a:spcAft>
                <a:spcPts val="0"/>
              </a:spcAft>
            </a:pPr>
            <a:r>
              <a:rPr lang="nb-NO" dirty="0"/>
              <a:t>Filter: Arbeidstaker (ikke selvstendig næringsdrivende) </a:t>
            </a:r>
          </a:p>
          <a:p>
            <a:pPr>
              <a:spcBef>
                <a:spcPts val="0"/>
              </a:spcBef>
              <a:spcAft>
                <a:spcPts val="0"/>
              </a:spcAft>
            </a:pPr>
            <a:r>
              <a:rPr lang="nb-NO" dirty="0"/>
              <a:t>Antall intervju: 1241 / 952</a:t>
            </a:r>
          </a:p>
        </p:txBody>
      </p:sp>
      <p:graphicFrame>
        <p:nvGraphicFramePr>
          <p:cNvPr id="8" name="Content Placeholder 8">
            <a:extLst>
              <a:ext uri="{FF2B5EF4-FFF2-40B4-BE49-F238E27FC236}">
                <a16:creationId xmlns:a16="http://schemas.microsoft.com/office/drawing/2014/main" id="{9A4A4CB7-C43D-4594-A0A4-88CBB596DAA8}"/>
              </a:ext>
            </a:extLst>
          </p:cNvPr>
          <p:cNvGraphicFramePr>
            <a:graphicFrameLocks noGrp="1"/>
          </p:cNvGraphicFramePr>
          <p:nvPr>
            <p:ph idx="10"/>
            <p:extLst>
              <p:ext uri="{D42A27DB-BD31-4B8C-83A1-F6EECF244321}">
                <p14:modId xmlns:p14="http://schemas.microsoft.com/office/powerpoint/2010/main" val="1862958912"/>
              </p:ext>
            </p:extLst>
          </p:nvPr>
        </p:nvGraphicFramePr>
        <p:xfrm>
          <a:off x="1487943" y="4798895"/>
          <a:ext cx="4926848" cy="3839955"/>
        </p:xfrm>
        <a:graphic>
          <a:graphicData uri="http://schemas.openxmlformats.org/drawingml/2006/chart">
            <c:chart xmlns:c="http://schemas.openxmlformats.org/drawingml/2006/chart" xmlns:r="http://schemas.openxmlformats.org/officeDocument/2006/relationships" r:id="rId2"/>
          </a:graphicData>
        </a:graphic>
      </p:graphicFrame>
      <p:sp>
        <p:nvSpPr>
          <p:cNvPr id="13" name="Content Placeholder 3">
            <a:extLst>
              <a:ext uri="{FF2B5EF4-FFF2-40B4-BE49-F238E27FC236}">
                <a16:creationId xmlns:a16="http://schemas.microsoft.com/office/drawing/2014/main" id="{D4839575-A461-4B20-9F6D-EC4B9927F615}"/>
              </a:ext>
            </a:extLst>
          </p:cNvPr>
          <p:cNvSpPr>
            <a:spLocks noGrp="1"/>
          </p:cNvSpPr>
          <p:nvPr>
            <p:ph idx="11"/>
          </p:nvPr>
        </p:nvSpPr>
        <p:spPr>
          <a:xfrm>
            <a:off x="14502383" y="4000500"/>
            <a:ext cx="8546593" cy="8459906"/>
          </a:xfrm>
        </p:spPr>
        <p:txBody>
          <a:bodyPr>
            <a:noAutofit/>
          </a:bodyPr>
          <a:lstStyle/>
          <a:p>
            <a:r>
              <a:rPr lang="nb-NO" sz="2400" dirty="0"/>
              <a:t>46% oppgir at arbeidsgiver kartlegger psykososiale arbeidsmiljøfaktorer. Det er færre enn i fjor og riktig nok er det litt flere som svarer ‘nei’ enn sist, opp 3% - men andelen som svarer ‘vet ikke’ er også høyere i denne målingen.  </a:t>
            </a:r>
          </a:p>
          <a:p>
            <a:r>
              <a:rPr lang="nb-NO" sz="2400" dirty="0"/>
              <a:t>Andelen som svarer ja er høyere i offentlig sektor (50%) enn i privat sektor (40%). Den er spesielt høy i helseforetak/sykehus (60%) men også i staten (53%). Ledere svarer også oftere ja (54%), men de som jobber i ordinære stillinger er mer usikre. </a:t>
            </a:r>
          </a:p>
        </p:txBody>
      </p:sp>
      <p:graphicFrame>
        <p:nvGraphicFramePr>
          <p:cNvPr id="12" name="Content Placeholder 8">
            <a:extLst>
              <a:ext uri="{FF2B5EF4-FFF2-40B4-BE49-F238E27FC236}">
                <a16:creationId xmlns:a16="http://schemas.microsoft.com/office/drawing/2014/main" id="{D13A4488-DD9A-4BCD-84DE-0FDF2FF26F48}"/>
              </a:ext>
            </a:extLst>
          </p:cNvPr>
          <p:cNvGraphicFramePr>
            <a:graphicFrameLocks/>
          </p:cNvGraphicFramePr>
          <p:nvPr>
            <p:extLst>
              <p:ext uri="{D42A27DB-BD31-4B8C-83A1-F6EECF244321}">
                <p14:modId xmlns:p14="http://schemas.microsoft.com/office/powerpoint/2010/main" val="3510168761"/>
              </p:ext>
            </p:extLst>
          </p:nvPr>
        </p:nvGraphicFramePr>
        <p:xfrm>
          <a:off x="6773778" y="4798895"/>
          <a:ext cx="4926848" cy="3839955"/>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a:extLst>
              <a:ext uri="{FF2B5EF4-FFF2-40B4-BE49-F238E27FC236}">
                <a16:creationId xmlns:a16="http://schemas.microsoft.com/office/drawing/2014/main" id="{2CEDF2CF-CA64-A4A2-FC3E-53A6F7276CBB}"/>
              </a:ext>
            </a:extLst>
          </p:cNvPr>
          <p:cNvSpPr txBox="1"/>
          <p:nvPr/>
        </p:nvSpPr>
        <p:spPr>
          <a:xfrm>
            <a:off x="3124200" y="3963948"/>
            <a:ext cx="177165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rgbClr val="000000"/>
                </a:solidFill>
                <a:effectLst/>
                <a:uFillTx/>
                <a:latin typeface="+mj-lt"/>
                <a:ea typeface="HurmeGeometricSans3 Light"/>
                <a:cs typeface="HurmeGeometricSans3 Light"/>
                <a:sym typeface="HurmeGeometricSans3 Light"/>
              </a:rPr>
              <a:t>2024</a:t>
            </a:r>
          </a:p>
        </p:txBody>
      </p:sp>
      <p:sp>
        <p:nvSpPr>
          <p:cNvPr id="9" name="TekstSylinder 8">
            <a:extLst>
              <a:ext uri="{FF2B5EF4-FFF2-40B4-BE49-F238E27FC236}">
                <a16:creationId xmlns:a16="http://schemas.microsoft.com/office/drawing/2014/main" id="{A6507049-2912-5658-6E8C-212B909354E7}"/>
              </a:ext>
            </a:extLst>
          </p:cNvPr>
          <p:cNvSpPr txBox="1"/>
          <p:nvPr/>
        </p:nvSpPr>
        <p:spPr>
          <a:xfrm>
            <a:off x="8351377" y="3963948"/>
            <a:ext cx="177165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rgbClr val="000000"/>
                </a:solidFill>
                <a:effectLst/>
                <a:uFillTx/>
                <a:latin typeface="+mj-lt"/>
                <a:ea typeface="HurmeGeometricSans3 Light"/>
                <a:cs typeface="HurmeGeometricSans3 Light"/>
                <a:sym typeface="HurmeGeometricSans3 Light"/>
              </a:rPr>
              <a:t>2025</a:t>
            </a:r>
          </a:p>
        </p:txBody>
      </p:sp>
    </p:spTree>
    <p:extLst>
      <p:ext uri="{BB962C8B-B14F-4D97-AF65-F5344CB8AC3E}">
        <p14:creationId xmlns:p14="http://schemas.microsoft.com/office/powerpoint/2010/main" val="124912490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04BEB-EE34-71D7-EDB5-6E8E40325A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042F29-7709-73B9-B764-578FC0E58BFC}"/>
              </a:ext>
            </a:extLst>
          </p:cNvPr>
          <p:cNvSpPr>
            <a:spLocks noGrp="1"/>
          </p:cNvSpPr>
          <p:nvPr>
            <p:ph type="title"/>
          </p:nvPr>
        </p:nvSpPr>
        <p:spPr>
          <a:xfrm>
            <a:off x="1414954" y="800391"/>
            <a:ext cx="19853630" cy="1112113"/>
          </a:xfrm>
        </p:spPr>
        <p:txBody>
          <a:bodyPr>
            <a:normAutofit fontScale="90000"/>
          </a:bodyPr>
          <a:lstStyle/>
          <a:p>
            <a:r>
              <a:rPr lang="nb-NO" dirty="0"/>
              <a:t>Av de som er kjent med at arbeidsgiver kartlegger psykososiale arbeidsmiljøfaktorer sier 6 av 10 at de også vet at kartleggingen brukes til risikovurdering. </a:t>
            </a:r>
            <a:endParaRPr lang="en-US" dirty="0"/>
          </a:p>
        </p:txBody>
      </p:sp>
      <p:sp>
        <p:nvSpPr>
          <p:cNvPr id="6" name="Text Placeholder 5">
            <a:extLst>
              <a:ext uri="{FF2B5EF4-FFF2-40B4-BE49-F238E27FC236}">
                <a16:creationId xmlns:a16="http://schemas.microsoft.com/office/drawing/2014/main" id="{7270D604-6D7A-245E-A24C-019E87F2D757}"/>
              </a:ext>
            </a:extLst>
          </p:cNvPr>
          <p:cNvSpPr>
            <a:spLocks noGrp="1"/>
          </p:cNvSpPr>
          <p:nvPr>
            <p:ph type="body" sz="quarter" idx="13"/>
          </p:nvPr>
        </p:nvSpPr>
        <p:spPr>
          <a:xfrm>
            <a:off x="1401700" y="12707938"/>
            <a:ext cx="21362767" cy="727075"/>
          </a:xfrm>
        </p:spPr>
        <p:txBody>
          <a:bodyPr/>
          <a:lstStyle/>
          <a:p>
            <a:pPr>
              <a:spcBef>
                <a:spcPts val="0"/>
              </a:spcBef>
              <a:spcAft>
                <a:spcPts val="0"/>
              </a:spcAft>
            </a:pPr>
            <a:r>
              <a:rPr lang="nb-NO" dirty="0"/>
              <a:t>Filter: Arbeidstaker, hvis Ja på at arbeidsgiver kartlegger psykososiale arbeidsmiljøfaktorer</a:t>
            </a:r>
          </a:p>
          <a:p>
            <a:pPr>
              <a:spcBef>
                <a:spcPts val="0"/>
              </a:spcBef>
              <a:spcAft>
                <a:spcPts val="0"/>
              </a:spcAft>
            </a:pPr>
            <a:r>
              <a:rPr lang="nb-NO" dirty="0"/>
              <a:t>Antall intervju: 700 / 436</a:t>
            </a:r>
          </a:p>
          <a:p>
            <a:endParaRPr lang="nb-NO" dirty="0"/>
          </a:p>
        </p:txBody>
      </p:sp>
      <p:graphicFrame>
        <p:nvGraphicFramePr>
          <p:cNvPr id="10" name="Content Placeholder 8">
            <a:extLst>
              <a:ext uri="{FF2B5EF4-FFF2-40B4-BE49-F238E27FC236}">
                <a16:creationId xmlns:a16="http://schemas.microsoft.com/office/drawing/2014/main" id="{4D380BF1-913E-FFBA-7255-FC9BE4229639}"/>
              </a:ext>
            </a:extLst>
          </p:cNvPr>
          <p:cNvGraphicFramePr>
            <a:graphicFrameLocks/>
          </p:cNvGraphicFramePr>
          <p:nvPr>
            <p:extLst>
              <p:ext uri="{D42A27DB-BD31-4B8C-83A1-F6EECF244321}">
                <p14:modId xmlns:p14="http://schemas.microsoft.com/office/powerpoint/2010/main" val="2474081346"/>
              </p:ext>
            </p:extLst>
          </p:nvPr>
        </p:nvGraphicFramePr>
        <p:xfrm>
          <a:off x="1487943" y="4667576"/>
          <a:ext cx="4926848" cy="3857168"/>
        </p:xfrm>
        <a:graphic>
          <a:graphicData uri="http://schemas.openxmlformats.org/drawingml/2006/chart">
            <c:chart xmlns:c="http://schemas.openxmlformats.org/drawingml/2006/chart" xmlns:r="http://schemas.openxmlformats.org/officeDocument/2006/relationships" r:id="rId2"/>
          </a:graphicData>
        </a:graphic>
      </p:graphicFrame>
      <p:sp>
        <p:nvSpPr>
          <p:cNvPr id="13" name="Content Placeholder 3">
            <a:extLst>
              <a:ext uri="{FF2B5EF4-FFF2-40B4-BE49-F238E27FC236}">
                <a16:creationId xmlns:a16="http://schemas.microsoft.com/office/drawing/2014/main" id="{9C49C94C-D304-98F7-9266-E2E39DEC3CB1}"/>
              </a:ext>
            </a:extLst>
          </p:cNvPr>
          <p:cNvSpPr>
            <a:spLocks noGrp="1"/>
          </p:cNvSpPr>
          <p:nvPr>
            <p:ph idx="11"/>
          </p:nvPr>
        </p:nvSpPr>
        <p:spPr>
          <a:xfrm>
            <a:off x="14502383" y="4152900"/>
            <a:ext cx="8546593" cy="8307506"/>
          </a:xfrm>
        </p:spPr>
        <p:txBody>
          <a:bodyPr>
            <a:noAutofit/>
          </a:bodyPr>
          <a:lstStyle/>
          <a:p>
            <a:r>
              <a:rPr lang="nb-NO" sz="2800" dirty="0"/>
              <a:t>Få sier nei, men mange er usikre. Fordelingen er lik som i fjor. </a:t>
            </a:r>
          </a:p>
          <a:p>
            <a:r>
              <a:rPr lang="nb-NO" sz="2800" dirty="0"/>
              <a:t>Menn sier oftere ja til dette enn kvinner (68% mot 53%) mens kvinner oftere er usikre. Det er også flere personer i lederstillinger som svarer ja, 74% mot 57%. </a:t>
            </a:r>
          </a:p>
        </p:txBody>
      </p:sp>
      <p:graphicFrame>
        <p:nvGraphicFramePr>
          <p:cNvPr id="15" name="Content Placeholder 8">
            <a:extLst>
              <a:ext uri="{FF2B5EF4-FFF2-40B4-BE49-F238E27FC236}">
                <a16:creationId xmlns:a16="http://schemas.microsoft.com/office/drawing/2014/main" id="{6D660371-A431-5422-36B0-F50EAF095CBA}"/>
              </a:ext>
            </a:extLst>
          </p:cNvPr>
          <p:cNvGraphicFramePr>
            <a:graphicFrameLocks/>
          </p:cNvGraphicFramePr>
          <p:nvPr>
            <p:extLst>
              <p:ext uri="{D42A27DB-BD31-4B8C-83A1-F6EECF244321}">
                <p14:modId xmlns:p14="http://schemas.microsoft.com/office/powerpoint/2010/main" val="3065753315"/>
              </p:ext>
            </p:extLst>
          </p:nvPr>
        </p:nvGraphicFramePr>
        <p:xfrm>
          <a:off x="6813980" y="4679253"/>
          <a:ext cx="4926848" cy="385716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4">
            <a:extLst>
              <a:ext uri="{FF2B5EF4-FFF2-40B4-BE49-F238E27FC236}">
                <a16:creationId xmlns:a16="http://schemas.microsoft.com/office/drawing/2014/main" id="{C0B105E5-9EC5-DE8B-4642-0204D0509F13}"/>
              </a:ext>
            </a:extLst>
          </p:cNvPr>
          <p:cNvSpPr>
            <a:spLocks noGrp="1"/>
          </p:cNvSpPr>
          <p:nvPr>
            <p:ph type="body" sz="quarter" idx="12"/>
          </p:nvPr>
        </p:nvSpPr>
        <p:spPr>
          <a:xfrm>
            <a:off x="1401762" y="2109788"/>
            <a:ext cx="21634022" cy="727075"/>
          </a:xfrm>
        </p:spPr>
        <p:txBody>
          <a:bodyPr>
            <a:noAutofit/>
          </a:bodyPr>
          <a:lstStyle/>
          <a:p>
            <a:r>
              <a:rPr lang="nb-NO" sz="2400" i="1" dirty="0"/>
              <a:t>​Brukes kartleggingen til å vurdere risikoen for uheldig påvirkning på arbeidstakernes helse, sikkerhet og velferd? </a:t>
            </a:r>
          </a:p>
        </p:txBody>
      </p:sp>
      <p:sp>
        <p:nvSpPr>
          <p:cNvPr id="18" name="TekstSylinder 17">
            <a:extLst>
              <a:ext uri="{FF2B5EF4-FFF2-40B4-BE49-F238E27FC236}">
                <a16:creationId xmlns:a16="http://schemas.microsoft.com/office/drawing/2014/main" id="{148EE698-F1BE-FCC8-88B7-7DC98E63EB2E}"/>
              </a:ext>
            </a:extLst>
          </p:cNvPr>
          <p:cNvSpPr txBox="1"/>
          <p:nvPr/>
        </p:nvSpPr>
        <p:spPr>
          <a:xfrm>
            <a:off x="3124200" y="3963948"/>
            <a:ext cx="177165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rgbClr val="000000"/>
                </a:solidFill>
                <a:effectLst/>
                <a:uFillTx/>
                <a:latin typeface="+mj-lt"/>
                <a:ea typeface="HurmeGeometricSans3 Light"/>
                <a:cs typeface="HurmeGeometricSans3 Light"/>
                <a:sym typeface="HurmeGeometricSans3 Light"/>
              </a:rPr>
              <a:t>2024</a:t>
            </a:r>
          </a:p>
        </p:txBody>
      </p:sp>
      <p:sp>
        <p:nvSpPr>
          <p:cNvPr id="19" name="TekstSylinder 18">
            <a:extLst>
              <a:ext uri="{FF2B5EF4-FFF2-40B4-BE49-F238E27FC236}">
                <a16:creationId xmlns:a16="http://schemas.microsoft.com/office/drawing/2014/main" id="{A53B485E-ABCF-80DB-AACC-C7F9B5E6779E}"/>
              </a:ext>
            </a:extLst>
          </p:cNvPr>
          <p:cNvSpPr txBox="1"/>
          <p:nvPr/>
        </p:nvSpPr>
        <p:spPr>
          <a:xfrm>
            <a:off x="8351377" y="3963948"/>
            <a:ext cx="177165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rgbClr val="000000"/>
                </a:solidFill>
                <a:effectLst/>
                <a:uFillTx/>
                <a:latin typeface="+mj-lt"/>
                <a:ea typeface="HurmeGeometricSans3 Light"/>
                <a:cs typeface="HurmeGeometricSans3 Light"/>
                <a:sym typeface="HurmeGeometricSans3 Light"/>
              </a:rPr>
              <a:t>2025</a:t>
            </a:r>
          </a:p>
        </p:txBody>
      </p:sp>
    </p:spTree>
    <p:extLst>
      <p:ext uri="{BB962C8B-B14F-4D97-AF65-F5344CB8AC3E}">
        <p14:creationId xmlns:p14="http://schemas.microsoft.com/office/powerpoint/2010/main" val="108508585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D119-E995-47D8-A698-3608E522A0EF}"/>
              </a:ext>
            </a:extLst>
          </p:cNvPr>
          <p:cNvSpPr>
            <a:spLocks noGrp="1"/>
          </p:cNvSpPr>
          <p:nvPr>
            <p:ph type="title"/>
          </p:nvPr>
        </p:nvSpPr>
        <p:spPr>
          <a:xfrm>
            <a:off x="1414954" y="800391"/>
            <a:ext cx="21730796" cy="1112113"/>
          </a:xfrm>
        </p:spPr>
        <p:txBody>
          <a:bodyPr>
            <a:normAutofit fontScale="90000"/>
          </a:bodyPr>
          <a:lstStyle/>
          <a:p>
            <a:r>
              <a:rPr lang="nb-NO" dirty="0"/>
              <a:t>De fleste som er kjent med at arbeidsgiver kartlegger psykososiale arbeidsmiljøfaktorer og risiko for uheldig påvirkning, sier også at arbeidsgiver kommuniserer informasjon om dette</a:t>
            </a:r>
            <a:endParaRPr lang="en-US" dirty="0"/>
          </a:p>
        </p:txBody>
      </p:sp>
      <p:sp>
        <p:nvSpPr>
          <p:cNvPr id="6" name="Text Placeholder 5">
            <a:extLst>
              <a:ext uri="{FF2B5EF4-FFF2-40B4-BE49-F238E27FC236}">
                <a16:creationId xmlns:a16="http://schemas.microsoft.com/office/drawing/2014/main" id="{641C15C0-6702-479D-9A8E-7503988D69DC}"/>
              </a:ext>
            </a:extLst>
          </p:cNvPr>
          <p:cNvSpPr>
            <a:spLocks noGrp="1"/>
          </p:cNvSpPr>
          <p:nvPr>
            <p:ph type="body" sz="quarter" idx="13"/>
          </p:nvPr>
        </p:nvSpPr>
        <p:spPr/>
        <p:txBody>
          <a:bodyPr/>
          <a:lstStyle/>
          <a:p>
            <a:pPr>
              <a:spcBef>
                <a:spcPts val="0"/>
              </a:spcBef>
              <a:spcAft>
                <a:spcPts val="0"/>
              </a:spcAft>
            </a:pPr>
            <a:r>
              <a:rPr lang="en-US" dirty="0"/>
              <a:t>Filter: </a:t>
            </a:r>
            <a:r>
              <a:rPr lang="nb-NO" dirty="0"/>
              <a:t>Arbeidstaker, kjent med at arbeidsgiver vurderer risiko for uheldig påvirkning på helse, sikkerhet og velferd</a:t>
            </a:r>
            <a:endParaRPr lang="en-US" dirty="0"/>
          </a:p>
          <a:p>
            <a:pPr>
              <a:spcBef>
                <a:spcPts val="0"/>
              </a:spcBef>
              <a:spcAft>
                <a:spcPts val="0"/>
              </a:spcAft>
            </a:pPr>
            <a:r>
              <a:rPr lang="en-US" dirty="0"/>
              <a:t>Antall </a:t>
            </a:r>
            <a:r>
              <a:rPr lang="en-US" dirty="0" err="1"/>
              <a:t>intervju</a:t>
            </a:r>
            <a:r>
              <a:rPr lang="en-US" dirty="0"/>
              <a:t>: 441 / 265</a:t>
            </a:r>
          </a:p>
          <a:p>
            <a:endParaRPr lang="en-US" dirty="0"/>
          </a:p>
        </p:txBody>
      </p:sp>
      <p:graphicFrame>
        <p:nvGraphicFramePr>
          <p:cNvPr id="8" name="Content Placeholder 8">
            <a:extLst>
              <a:ext uri="{FF2B5EF4-FFF2-40B4-BE49-F238E27FC236}">
                <a16:creationId xmlns:a16="http://schemas.microsoft.com/office/drawing/2014/main" id="{9A4A4CB7-C43D-4594-A0A4-88CBB596DAA8}"/>
              </a:ext>
            </a:extLst>
          </p:cNvPr>
          <p:cNvGraphicFramePr>
            <a:graphicFrameLocks noGrp="1"/>
          </p:cNvGraphicFramePr>
          <p:nvPr>
            <p:ph idx="10"/>
            <p:extLst>
              <p:ext uri="{D42A27DB-BD31-4B8C-83A1-F6EECF244321}">
                <p14:modId xmlns:p14="http://schemas.microsoft.com/office/powerpoint/2010/main" val="2435322752"/>
              </p:ext>
            </p:extLst>
          </p:nvPr>
        </p:nvGraphicFramePr>
        <p:xfrm>
          <a:off x="1414954" y="4704979"/>
          <a:ext cx="4835378" cy="3524622"/>
        </p:xfrm>
        <a:graphic>
          <a:graphicData uri="http://schemas.openxmlformats.org/drawingml/2006/chart">
            <c:chart xmlns:c="http://schemas.openxmlformats.org/drawingml/2006/chart" xmlns:r="http://schemas.openxmlformats.org/officeDocument/2006/relationships" r:id="rId2"/>
          </a:graphicData>
        </a:graphic>
      </p:graphicFrame>
      <p:sp>
        <p:nvSpPr>
          <p:cNvPr id="13" name="Content Placeholder 3">
            <a:extLst>
              <a:ext uri="{FF2B5EF4-FFF2-40B4-BE49-F238E27FC236}">
                <a16:creationId xmlns:a16="http://schemas.microsoft.com/office/drawing/2014/main" id="{D4839575-A461-4B20-9F6D-EC4B9927F615}"/>
              </a:ext>
            </a:extLst>
          </p:cNvPr>
          <p:cNvSpPr>
            <a:spLocks noGrp="1"/>
          </p:cNvSpPr>
          <p:nvPr>
            <p:ph idx="11"/>
          </p:nvPr>
        </p:nvSpPr>
        <p:spPr>
          <a:xfrm>
            <a:off x="14435708" y="3030411"/>
            <a:ext cx="8546593" cy="9429995"/>
          </a:xfrm>
        </p:spPr>
        <p:txBody>
          <a:bodyPr>
            <a:normAutofit/>
          </a:bodyPr>
          <a:lstStyle/>
          <a:p>
            <a:pPr marL="0" indent="0">
              <a:buNone/>
            </a:pPr>
            <a:endParaRPr lang="nb-NO" sz="2800" dirty="0"/>
          </a:p>
          <a:p>
            <a:r>
              <a:rPr lang="nb-NO" sz="2800" dirty="0"/>
              <a:t>Av de som er kjent med at arbeidsgiver både kartlegger psykososiale arbeidsmiljøfaktorer og vurderer risiko for uheldig påvirkning, sier flertallet at arbeidsgiver også videreformidler informasjon om dette. </a:t>
            </a:r>
          </a:p>
          <a:p>
            <a:r>
              <a:rPr lang="nb-NO" sz="2800" dirty="0"/>
              <a:t>Mest vanlig er informasjon om tiltak og rutiner – 68%, mens 48% sier at arbeidsgiver deler informasjon om risikofaktorer.  Fordelingen er omtrent lik som i fjor, uten signifikante endringer. </a:t>
            </a:r>
          </a:p>
          <a:p>
            <a:r>
              <a:rPr lang="nb-NO" sz="2800" dirty="0"/>
              <a:t>Det er flere i offentlig sektor som får informasjon om tiltak og rutiner (74%) enn i privat sektor (60%). </a:t>
            </a:r>
          </a:p>
        </p:txBody>
      </p:sp>
      <p:sp>
        <p:nvSpPr>
          <p:cNvPr id="12" name="Text Placeholder 4">
            <a:extLst>
              <a:ext uri="{FF2B5EF4-FFF2-40B4-BE49-F238E27FC236}">
                <a16:creationId xmlns:a16="http://schemas.microsoft.com/office/drawing/2014/main" id="{D1AA6D78-0EDA-4EF8-BA0E-5FDCDDD6563A}"/>
              </a:ext>
            </a:extLst>
          </p:cNvPr>
          <p:cNvSpPr txBox="1">
            <a:spLocks/>
          </p:cNvSpPr>
          <p:nvPr/>
        </p:nvSpPr>
        <p:spPr>
          <a:xfrm>
            <a:off x="1339140" y="2083422"/>
            <a:ext cx="21806610" cy="7270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lvl1pPr marL="0" marR="0" indent="0" algn="l" defTabSz="825500" rtl="0" latinLnBrk="0">
              <a:lnSpc>
                <a:spcPct val="100000"/>
              </a:lnSpc>
              <a:spcBef>
                <a:spcPts val="1800"/>
              </a:spcBef>
              <a:spcAft>
                <a:spcPts val="600"/>
              </a:spcAft>
              <a:buClr>
                <a:srgbClr val="F190AE"/>
              </a:buClr>
              <a:buSzPct val="150000"/>
              <a:buFont typeface="Arial" panose="020B0604020202020204" pitchFamily="34" charset="0"/>
              <a:buNone/>
              <a:tabLst/>
              <a:defRPr lang="en-US" sz="3600" b="0" i="0" u="none" strike="noStrike" cap="none" spc="0" baseline="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635000" marR="0" indent="0" algn="l" defTabSz="825500" rtl="0" latinLnBrk="0">
              <a:lnSpc>
                <a:spcPct val="100000"/>
              </a:lnSpc>
              <a:spcBef>
                <a:spcPts val="0"/>
              </a:spcBef>
              <a:spcAft>
                <a:spcPts val="1200"/>
              </a:spcAft>
              <a:buClr>
                <a:srgbClr val="CD1D84"/>
              </a:buClr>
              <a:buSzPct val="125000"/>
              <a:buFont typeface="Arial" panose="020B0604020202020204" pitchFamily="34" charset="0"/>
              <a:buNone/>
              <a:tabLst/>
              <a:defRPr lang="en-US" sz="3200" b="0" i="0" u="none" strike="noStrike" cap="none" spc="0" baseline="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hangingPunct="1"/>
            <a:r>
              <a:rPr lang="nb-NO" sz="2400" i="1" dirty="0"/>
              <a:t>Sørger din arbeidsgiver for at arbeidstakere, verneombud og tillitsvalgte får løpende informasjon om risikofaktorer i det psykososiale arbeidsmiljøet, og om å iverksette tiltak og rutiner? </a:t>
            </a:r>
          </a:p>
        </p:txBody>
      </p:sp>
      <p:graphicFrame>
        <p:nvGraphicFramePr>
          <p:cNvPr id="14" name="Content Placeholder 8">
            <a:extLst>
              <a:ext uri="{FF2B5EF4-FFF2-40B4-BE49-F238E27FC236}">
                <a16:creationId xmlns:a16="http://schemas.microsoft.com/office/drawing/2014/main" id="{1025E33B-BB92-450E-BBED-7462BDBD4FF8}"/>
              </a:ext>
            </a:extLst>
          </p:cNvPr>
          <p:cNvGraphicFramePr>
            <a:graphicFrameLocks/>
          </p:cNvGraphicFramePr>
          <p:nvPr>
            <p:extLst>
              <p:ext uri="{D42A27DB-BD31-4B8C-83A1-F6EECF244321}">
                <p14:modId xmlns:p14="http://schemas.microsoft.com/office/powerpoint/2010/main" val="1691986354"/>
              </p:ext>
            </p:extLst>
          </p:nvPr>
        </p:nvGraphicFramePr>
        <p:xfrm>
          <a:off x="7357125" y="4704979"/>
          <a:ext cx="4835378" cy="3524622"/>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a:extLst>
              <a:ext uri="{FF2B5EF4-FFF2-40B4-BE49-F238E27FC236}">
                <a16:creationId xmlns:a16="http://schemas.microsoft.com/office/drawing/2014/main" id="{3801C6C1-9232-75DA-AEE6-CD48CC95C806}"/>
              </a:ext>
            </a:extLst>
          </p:cNvPr>
          <p:cNvSpPr txBox="1"/>
          <p:nvPr/>
        </p:nvSpPr>
        <p:spPr>
          <a:xfrm>
            <a:off x="3124200" y="3963948"/>
            <a:ext cx="177165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rgbClr val="000000"/>
                </a:solidFill>
                <a:effectLst/>
                <a:uFillTx/>
                <a:latin typeface="+mj-lt"/>
                <a:ea typeface="HurmeGeometricSans3 Light"/>
                <a:cs typeface="HurmeGeometricSans3 Light"/>
                <a:sym typeface="HurmeGeometricSans3 Light"/>
              </a:rPr>
              <a:t>2024</a:t>
            </a:r>
          </a:p>
        </p:txBody>
      </p:sp>
      <p:sp>
        <p:nvSpPr>
          <p:cNvPr id="4" name="TekstSylinder 3">
            <a:extLst>
              <a:ext uri="{FF2B5EF4-FFF2-40B4-BE49-F238E27FC236}">
                <a16:creationId xmlns:a16="http://schemas.microsoft.com/office/drawing/2014/main" id="{EA9514B0-4E7D-262B-8795-4480369DF17B}"/>
              </a:ext>
            </a:extLst>
          </p:cNvPr>
          <p:cNvSpPr txBox="1"/>
          <p:nvPr/>
        </p:nvSpPr>
        <p:spPr>
          <a:xfrm>
            <a:off x="8351377" y="3963948"/>
            <a:ext cx="177165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rgbClr val="000000"/>
                </a:solidFill>
                <a:effectLst/>
                <a:uFillTx/>
                <a:latin typeface="+mj-lt"/>
                <a:ea typeface="HurmeGeometricSans3 Light"/>
                <a:cs typeface="HurmeGeometricSans3 Light"/>
                <a:sym typeface="HurmeGeometricSans3 Light"/>
              </a:rPr>
              <a:t>2025</a:t>
            </a:r>
          </a:p>
        </p:txBody>
      </p:sp>
    </p:spTree>
    <p:extLst>
      <p:ext uri="{BB962C8B-B14F-4D97-AF65-F5344CB8AC3E}">
        <p14:creationId xmlns:p14="http://schemas.microsoft.com/office/powerpoint/2010/main" val="74842787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84E9C-C450-12A8-FEBA-DB2C6FBC0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9E899-C4CA-56DE-8D94-2ED86AECB6EF}"/>
              </a:ext>
            </a:extLst>
          </p:cNvPr>
          <p:cNvSpPr>
            <a:spLocks noGrp="1"/>
          </p:cNvSpPr>
          <p:nvPr>
            <p:ph type="title"/>
          </p:nvPr>
        </p:nvSpPr>
        <p:spPr/>
        <p:txBody>
          <a:bodyPr>
            <a:noAutofit/>
          </a:bodyPr>
          <a:lstStyle/>
          <a:p>
            <a:r>
              <a:rPr lang="nb-NO" dirty="0"/>
              <a:t>4 av 10 kjenner til at ens leder har gjennomført HMS opplæring, mens 6 av 10 er usikre eller uten kjennskap til dette</a:t>
            </a:r>
          </a:p>
        </p:txBody>
      </p:sp>
      <p:sp>
        <p:nvSpPr>
          <p:cNvPr id="5" name="Text Placeholder 4">
            <a:extLst>
              <a:ext uri="{FF2B5EF4-FFF2-40B4-BE49-F238E27FC236}">
                <a16:creationId xmlns:a16="http://schemas.microsoft.com/office/drawing/2014/main" id="{92C0D03E-D8E1-67DE-6DFF-24871EBABE84}"/>
              </a:ext>
            </a:extLst>
          </p:cNvPr>
          <p:cNvSpPr>
            <a:spLocks noGrp="1"/>
          </p:cNvSpPr>
          <p:nvPr>
            <p:ph type="body" sz="quarter" idx="12"/>
          </p:nvPr>
        </p:nvSpPr>
        <p:spPr>
          <a:xfrm>
            <a:off x="1401762" y="2109788"/>
            <a:ext cx="21633959" cy="920868"/>
          </a:xfrm>
        </p:spPr>
        <p:txBody>
          <a:bodyPr>
            <a:normAutofit/>
          </a:bodyPr>
          <a:lstStyle/>
          <a:p>
            <a:r>
              <a:rPr lang="nb-NO" sz="3200" i="1" dirty="0"/>
              <a:t>Kjenner du til at din leder har gjennomført HMS opplæring? </a:t>
            </a:r>
            <a:endParaRPr lang="en-US" sz="2400" i="1" dirty="0"/>
          </a:p>
        </p:txBody>
      </p:sp>
      <p:sp>
        <p:nvSpPr>
          <p:cNvPr id="6" name="Text Placeholder 5">
            <a:extLst>
              <a:ext uri="{FF2B5EF4-FFF2-40B4-BE49-F238E27FC236}">
                <a16:creationId xmlns:a16="http://schemas.microsoft.com/office/drawing/2014/main" id="{039BD10D-8A18-4E09-5E73-EB2074E891E0}"/>
              </a:ext>
            </a:extLst>
          </p:cNvPr>
          <p:cNvSpPr>
            <a:spLocks noGrp="1"/>
          </p:cNvSpPr>
          <p:nvPr>
            <p:ph type="body" sz="quarter" idx="13"/>
          </p:nvPr>
        </p:nvSpPr>
        <p:spPr/>
        <p:txBody>
          <a:bodyPr/>
          <a:lstStyle/>
          <a:p>
            <a:pPr>
              <a:spcBef>
                <a:spcPts val="0"/>
              </a:spcBef>
              <a:spcAft>
                <a:spcPts val="0"/>
              </a:spcAft>
            </a:pPr>
            <a:r>
              <a:rPr lang="nb-NO" dirty="0"/>
              <a:t>Filter: Arbeidstaker (ikke selvstendig næringsdrivende) </a:t>
            </a:r>
          </a:p>
          <a:p>
            <a:pPr>
              <a:spcBef>
                <a:spcPts val="0"/>
              </a:spcBef>
              <a:spcAft>
                <a:spcPts val="0"/>
              </a:spcAft>
            </a:pPr>
            <a:r>
              <a:rPr lang="nb-NO" dirty="0"/>
              <a:t>Antall intervju: 952</a:t>
            </a:r>
          </a:p>
          <a:p>
            <a:endParaRPr lang="nb-NO" dirty="0"/>
          </a:p>
        </p:txBody>
      </p:sp>
      <p:graphicFrame>
        <p:nvGraphicFramePr>
          <p:cNvPr id="9" name="Content Placeholder 6">
            <a:extLst>
              <a:ext uri="{FF2B5EF4-FFF2-40B4-BE49-F238E27FC236}">
                <a16:creationId xmlns:a16="http://schemas.microsoft.com/office/drawing/2014/main" id="{FF232C12-BB23-909D-B93F-F9FC65E52682}"/>
              </a:ext>
            </a:extLst>
          </p:cNvPr>
          <p:cNvGraphicFramePr>
            <a:graphicFrameLocks noGrp="1"/>
          </p:cNvGraphicFramePr>
          <p:nvPr>
            <p:ph idx="10"/>
            <p:extLst>
              <p:ext uri="{D42A27DB-BD31-4B8C-83A1-F6EECF244321}">
                <p14:modId xmlns:p14="http://schemas.microsoft.com/office/powerpoint/2010/main" val="2300829984"/>
              </p:ext>
            </p:extLst>
          </p:nvPr>
        </p:nvGraphicFramePr>
        <p:xfrm>
          <a:off x="1401699" y="3030656"/>
          <a:ext cx="12936537" cy="9429750"/>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3">
            <a:extLst>
              <a:ext uri="{FF2B5EF4-FFF2-40B4-BE49-F238E27FC236}">
                <a16:creationId xmlns:a16="http://schemas.microsoft.com/office/drawing/2014/main" id="{F69A7E0D-5C95-4273-AB4C-77B4E98B8352}"/>
              </a:ext>
            </a:extLst>
          </p:cNvPr>
          <p:cNvSpPr>
            <a:spLocks noGrp="1"/>
          </p:cNvSpPr>
          <p:nvPr>
            <p:ph idx="11"/>
          </p:nvPr>
        </p:nvSpPr>
        <p:spPr>
          <a:xfrm>
            <a:off x="14502320" y="4389120"/>
            <a:ext cx="8546593" cy="8071286"/>
          </a:xfrm>
        </p:spPr>
        <p:txBody>
          <a:bodyPr>
            <a:normAutofit/>
          </a:bodyPr>
          <a:lstStyle/>
          <a:p>
            <a:r>
              <a:rPr lang="nb-NO" sz="2800" dirty="0"/>
              <a:t>Det er ikke signifikante forskjeller mellom sektorene. Ledere svarer oftere ja (56%) enn ordinære ansatte (35%). </a:t>
            </a:r>
          </a:p>
        </p:txBody>
      </p:sp>
    </p:spTree>
    <p:extLst>
      <p:ext uri="{BB962C8B-B14F-4D97-AF65-F5344CB8AC3E}">
        <p14:creationId xmlns:p14="http://schemas.microsoft.com/office/powerpoint/2010/main" val="959916816"/>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64882-0F9D-4491-9F54-EC68382F5960}"/>
              </a:ext>
            </a:extLst>
          </p:cNvPr>
          <p:cNvSpPr>
            <a:spLocks noGrp="1"/>
          </p:cNvSpPr>
          <p:nvPr>
            <p:ph type="body" sz="quarter" idx="10"/>
          </p:nvPr>
        </p:nvSpPr>
        <p:spPr/>
        <p:txBody>
          <a:bodyPr/>
          <a:lstStyle/>
          <a:p>
            <a:r>
              <a:rPr lang="en-US" dirty="0" err="1"/>
              <a:t>Pensjon</a:t>
            </a:r>
            <a:endParaRPr lang="en-US" dirty="0"/>
          </a:p>
        </p:txBody>
      </p:sp>
    </p:spTree>
    <p:extLst>
      <p:ext uri="{BB962C8B-B14F-4D97-AF65-F5344CB8AC3E}">
        <p14:creationId xmlns:p14="http://schemas.microsoft.com/office/powerpoint/2010/main" val="22792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3FFD-1CE7-4237-97B6-84508396DF69}"/>
              </a:ext>
            </a:extLst>
          </p:cNvPr>
          <p:cNvSpPr>
            <a:spLocks noGrp="1"/>
          </p:cNvSpPr>
          <p:nvPr>
            <p:ph type="title"/>
          </p:nvPr>
        </p:nvSpPr>
        <p:spPr>
          <a:xfrm>
            <a:off x="1414954" y="800391"/>
            <a:ext cx="22006520" cy="1112113"/>
          </a:xfrm>
        </p:spPr>
        <p:txBody>
          <a:bodyPr>
            <a:normAutofit/>
          </a:bodyPr>
          <a:lstStyle/>
          <a:p>
            <a:r>
              <a:rPr lang="nb-NO" dirty="0"/>
              <a:t>Majoriteten (57%) forventer å gå av med alderspensjon ved 67 års alder</a:t>
            </a:r>
          </a:p>
        </p:txBody>
      </p:sp>
      <p:sp>
        <p:nvSpPr>
          <p:cNvPr id="4" name="Content Placeholder 3">
            <a:extLst>
              <a:ext uri="{FF2B5EF4-FFF2-40B4-BE49-F238E27FC236}">
                <a16:creationId xmlns:a16="http://schemas.microsoft.com/office/drawing/2014/main" id="{09857ED2-6D67-468D-86E2-5289A9AA4DC2}"/>
              </a:ext>
            </a:extLst>
          </p:cNvPr>
          <p:cNvSpPr>
            <a:spLocks noGrp="1"/>
          </p:cNvSpPr>
          <p:nvPr>
            <p:ph idx="11"/>
          </p:nvPr>
        </p:nvSpPr>
        <p:spPr>
          <a:xfrm>
            <a:off x="11734801" y="3681663"/>
            <a:ext cx="11314176" cy="8778743"/>
          </a:xfrm>
        </p:spPr>
        <p:txBody>
          <a:bodyPr>
            <a:normAutofit/>
          </a:bodyPr>
          <a:lstStyle/>
          <a:p>
            <a:r>
              <a:rPr lang="nb-NO" sz="2800" dirty="0"/>
              <a:t>Majoriteten (57%) forventer å gå av med alderspensjon ved 67 års alder. Flere enn i forrige måling svarer ‘vet ikke’. Resultatene er omtrent på nivå med 2023. </a:t>
            </a:r>
          </a:p>
          <a:p>
            <a:r>
              <a:rPr lang="nb-NO" sz="2800" dirty="0"/>
              <a:t>Andelen som forventer å gå av etter de fyller 70 år er høyere blant menn (21%), unge under 35 år (24%) og selvstendig næringsdrivende (37%). Den er lavere blant ansatte i offentlig sektor (15%), og da spesielt i kommune/fylkeskommune (13%).</a:t>
            </a:r>
          </a:p>
          <a:p>
            <a:r>
              <a:rPr lang="nb-NO" sz="2800" dirty="0"/>
              <a:t>Samlet sett forventer 32% å gå av før de fyller 67 år, og 57% tror det blir etter 67 år. Blant medlemmer av Akademikerne er det færre som tror de vil gå av før 67 år (24%) og flere som tror det blir etter (65%). </a:t>
            </a:r>
          </a:p>
        </p:txBody>
      </p:sp>
      <p:sp>
        <p:nvSpPr>
          <p:cNvPr id="5" name="Text Placeholder 4">
            <a:extLst>
              <a:ext uri="{FF2B5EF4-FFF2-40B4-BE49-F238E27FC236}">
                <a16:creationId xmlns:a16="http://schemas.microsoft.com/office/drawing/2014/main" id="{14B8977B-CC72-473B-ADB1-C121C06AD8B2}"/>
              </a:ext>
            </a:extLst>
          </p:cNvPr>
          <p:cNvSpPr>
            <a:spLocks noGrp="1"/>
          </p:cNvSpPr>
          <p:nvPr>
            <p:ph type="body" sz="quarter" idx="12"/>
          </p:nvPr>
        </p:nvSpPr>
        <p:spPr/>
        <p:txBody>
          <a:bodyPr>
            <a:normAutofit/>
          </a:bodyPr>
          <a:lstStyle/>
          <a:p>
            <a:r>
              <a:rPr lang="nb-NO" dirty="0"/>
              <a:t>Når ser du for deg at du vil gå av med alderspensjon? </a:t>
            </a:r>
            <a:endParaRPr lang="en-US" sz="3000" dirty="0"/>
          </a:p>
        </p:txBody>
      </p:sp>
      <p:sp>
        <p:nvSpPr>
          <p:cNvPr id="6" name="Text Placeholder 5">
            <a:extLst>
              <a:ext uri="{FF2B5EF4-FFF2-40B4-BE49-F238E27FC236}">
                <a16:creationId xmlns:a16="http://schemas.microsoft.com/office/drawing/2014/main" id="{62047025-0811-439A-92FA-60CF1325B9AE}"/>
              </a:ext>
            </a:extLst>
          </p:cNvPr>
          <p:cNvSpPr>
            <a:spLocks noGrp="1"/>
          </p:cNvSpPr>
          <p:nvPr>
            <p:ph type="body" sz="quarter" idx="13"/>
          </p:nvPr>
        </p:nvSpPr>
        <p:spPr/>
        <p:txBody>
          <a:bodyPr/>
          <a:lstStyle/>
          <a:p>
            <a:pPr>
              <a:spcBef>
                <a:spcPts val="0"/>
              </a:spcBef>
              <a:spcAft>
                <a:spcPts val="0"/>
              </a:spcAft>
            </a:pPr>
            <a:r>
              <a:rPr lang="en-US" dirty="0"/>
              <a:t>Filter: Ingen </a:t>
            </a:r>
          </a:p>
          <a:p>
            <a:pPr>
              <a:spcBef>
                <a:spcPts val="0"/>
              </a:spcBef>
              <a:spcAft>
                <a:spcPts val="0"/>
              </a:spcAft>
            </a:pPr>
            <a:r>
              <a:rPr lang="en-US" dirty="0"/>
              <a:t>Antall </a:t>
            </a:r>
            <a:r>
              <a:rPr lang="en-US" dirty="0" err="1"/>
              <a:t>intervju</a:t>
            </a:r>
            <a:r>
              <a:rPr lang="en-US" dirty="0"/>
              <a:t>: 1545 / 1500 / 1000</a:t>
            </a:r>
          </a:p>
          <a:p>
            <a:endParaRPr lang="en-US" dirty="0"/>
          </a:p>
        </p:txBody>
      </p:sp>
      <p:graphicFrame>
        <p:nvGraphicFramePr>
          <p:cNvPr id="8" name="Content Placeholder 6">
            <a:extLst>
              <a:ext uri="{FF2B5EF4-FFF2-40B4-BE49-F238E27FC236}">
                <a16:creationId xmlns:a16="http://schemas.microsoft.com/office/drawing/2014/main" id="{F8D5D0D4-EAC0-4442-8B25-A9135766A677}"/>
              </a:ext>
            </a:extLst>
          </p:cNvPr>
          <p:cNvGraphicFramePr>
            <a:graphicFrameLocks noGrp="1"/>
          </p:cNvGraphicFramePr>
          <p:nvPr>
            <p:ph idx="10"/>
            <p:extLst>
              <p:ext uri="{D42A27DB-BD31-4B8C-83A1-F6EECF244321}">
                <p14:modId xmlns:p14="http://schemas.microsoft.com/office/powerpoint/2010/main" val="556035584"/>
              </p:ext>
            </p:extLst>
          </p:nvPr>
        </p:nvGraphicFramePr>
        <p:xfrm>
          <a:off x="1414953" y="3030538"/>
          <a:ext cx="12923347" cy="9429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10324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328634-F48B-47F1-8822-7ACAD314C334}"/>
              </a:ext>
            </a:extLst>
          </p:cNvPr>
          <p:cNvSpPr>
            <a:spLocks noGrp="1"/>
          </p:cNvSpPr>
          <p:nvPr>
            <p:ph idx="10"/>
          </p:nvPr>
        </p:nvSpPr>
        <p:spPr>
          <a:xfrm>
            <a:off x="1402078" y="2639291"/>
            <a:ext cx="10721729" cy="9871364"/>
          </a:xfrm>
        </p:spPr>
        <p:txBody>
          <a:bodyPr numCol="1">
            <a:normAutofit/>
          </a:bodyPr>
          <a:lstStyle/>
          <a:p>
            <a:pPr marL="0" indent="0">
              <a:lnSpc>
                <a:spcPct val="90000"/>
              </a:lnSpc>
              <a:buNone/>
            </a:pPr>
            <a:r>
              <a:rPr lang="nb-NO" sz="2500" b="1"/>
              <a:t>Feriepenger og ferieavvikling</a:t>
            </a:r>
          </a:p>
          <a:p>
            <a:pPr lvl="0">
              <a:lnSpc>
                <a:spcPct val="90000"/>
              </a:lnSpc>
            </a:pPr>
            <a:r>
              <a:rPr lang="nb-NO" sz="2500"/>
              <a:t>Litt over halvparten sier det er viktig for dem at de kan ta minst fire uker ferie i sommermånedene. Det er mindre viktig for de under 35 år (46%) og mest viktig for de mellom 35-44 år (59%) som gjerne er i småbarnsfasen. Kvinner opplever det oftere som viktig (57%) enn menn (50%).</a:t>
            </a:r>
          </a:p>
          <a:p>
            <a:pPr lvl="0">
              <a:lnSpc>
                <a:spcPct val="90000"/>
              </a:lnSpc>
            </a:pPr>
            <a:r>
              <a:rPr lang="nb-NO" sz="2500"/>
              <a:t>6 av 10 har opplevd å ikke ha rett til betalt ferie første arbeidsår. Andelen er høyere blant de yngste (66%). </a:t>
            </a:r>
          </a:p>
          <a:p>
            <a:pPr lvl="0">
              <a:lnSpc>
                <a:spcPct val="90000"/>
              </a:lnSpc>
            </a:pPr>
            <a:r>
              <a:rPr lang="nb-NO" sz="2500"/>
              <a:t>Manglende rett til ferie med lønn fører til at mange tar kortere ferie uten lønn første arbeidsår. 54% har opplevd dette. 2 av 10 tok ut full ferie uten lønn i sitt første arbeidsår, og like mange sier at de ikke kunne ta ut ferie uten lønn av økonomiske hensyn. </a:t>
            </a:r>
          </a:p>
          <a:p>
            <a:pPr marL="0" indent="0">
              <a:lnSpc>
                <a:spcPct val="90000"/>
              </a:lnSpc>
              <a:buNone/>
            </a:pPr>
            <a:r>
              <a:rPr lang="nb-NO" sz="2500" b="1"/>
              <a:t>Sykefravær</a:t>
            </a:r>
          </a:p>
          <a:p>
            <a:pPr lvl="0">
              <a:lnSpc>
                <a:spcPct val="90000"/>
              </a:lnSpc>
            </a:pPr>
            <a:r>
              <a:rPr lang="nb-NO" sz="2500"/>
              <a:t>47% oppgir å ha hatt fravær på grunn av egen sykdom i løpet av det siste året. Andelen er signifikant lavere enn i juni 2024, da 57% svarte det samme. Det har vært nedgang på tvers av kjønn, alder og sektor.</a:t>
            </a:r>
          </a:p>
          <a:p>
            <a:pPr lvl="0">
              <a:lnSpc>
                <a:spcPct val="90000"/>
              </a:lnSpc>
            </a:pPr>
            <a:r>
              <a:rPr lang="nb-NO" sz="2500"/>
              <a:t>Sykefraværet blant respondentene er fremdeles høyest blant personer i alderen 35-44 år, 59% i år mot 69% i fjor.</a:t>
            </a:r>
          </a:p>
          <a:p>
            <a:pPr lvl="0">
              <a:lnSpc>
                <a:spcPct val="90000"/>
              </a:lnSpc>
            </a:pPr>
            <a:r>
              <a:rPr lang="nb-NO" sz="2500"/>
              <a:t>17% sier at fraværet helt eller delvis skyldes forhold på arbeidsplassen. Det er omtrent likt som i fjor. </a:t>
            </a:r>
          </a:p>
          <a:p>
            <a:pPr lvl="0">
              <a:lnSpc>
                <a:spcPct val="90000"/>
              </a:lnSpc>
            </a:pPr>
            <a:endParaRPr lang="nb-NO" sz="2500"/>
          </a:p>
        </p:txBody>
      </p:sp>
      <p:pic>
        <p:nvPicPr>
          <p:cNvPr id="6" name="Bilde 5" descr="Et bilde som inneholder klær, person, mann, møbler&#10;&#10;KI-generert innhold kan være feil.">
            <a:extLst>
              <a:ext uri="{FF2B5EF4-FFF2-40B4-BE49-F238E27FC236}">
                <a16:creationId xmlns:a16="http://schemas.microsoft.com/office/drawing/2014/main" id="{AF3DA170-BD83-D1B4-F1BE-D0D58806F8A6}"/>
              </a:ext>
            </a:extLst>
          </p:cNvPr>
          <p:cNvPicPr>
            <a:picLocks noChangeAspect="1"/>
          </p:cNvPicPr>
          <p:nvPr/>
        </p:nvPicPr>
        <p:blipFill>
          <a:blip r:embed="rId2" cstate="screen">
            <a:extLst>
              <a:ext uri="{28A0092B-C50C-407E-A947-70E740481C1C}">
                <a14:useLocalDpi xmlns:a14="http://schemas.microsoft.com/office/drawing/2010/main" val="0"/>
              </a:ext>
            </a:extLst>
          </a:blip>
          <a:srcRect t="3731" r="-1" b="22613"/>
          <a:stretch>
            <a:fillRect/>
          </a:stretch>
        </p:blipFill>
        <p:spPr>
          <a:xfrm>
            <a:off x="12314307" y="2639291"/>
            <a:ext cx="10721729" cy="9871364"/>
          </a:xfrm>
          <a:prstGeom prst="rect">
            <a:avLst/>
          </a:prstGeom>
          <a:noFill/>
          <a:ln w="12700">
            <a:miter lim="400000"/>
          </a:ln>
        </p:spPr>
      </p:pic>
      <p:sp>
        <p:nvSpPr>
          <p:cNvPr id="9" name="Title 1">
            <a:extLst>
              <a:ext uri="{FF2B5EF4-FFF2-40B4-BE49-F238E27FC236}">
                <a16:creationId xmlns:a16="http://schemas.microsoft.com/office/drawing/2014/main" id="{E3CDB366-5A4E-292E-812D-20961664F032}"/>
              </a:ext>
            </a:extLst>
          </p:cNvPr>
          <p:cNvSpPr>
            <a:spLocks noGrp="1"/>
          </p:cNvSpPr>
          <p:nvPr>
            <p:ph type="title"/>
          </p:nvPr>
        </p:nvSpPr>
        <p:spPr>
          <a:xfrm>
            <a:off x="1402079" y="431799"/>
            <a:ext cx="21633959" cy="1861305"/>
          </a:xfrm>
        </p:spPr>
        <p:txBody>
          <a:bodyPr anchor="ctr">
            <a:normAutofit/>
          </a:bodyPr>
          <a:lstStyle/>
          <a:p>
            <a:pPr>
              <a:defRPr/>
            </a:pPr>
            <a:r>
              <a:rPr lang="nb-NO" sz="4000" dirty="0"/>
              <a:t>OPPSUMMERT</a:t>
            </a:r>
          </a:p>
        </p:txBody>
      </p:sp>
    </p:spTree>
    <p:extLst>
      <p:ext uri="{BB962C8B-B14F-4D97-AF65-F5344CB8AC3E}">
        <p14:creationId xmlns:p14="http://schemas.microsoft.com/office/powerpoint/2010/main" val="2182674255"/>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84E9C-C450-12A8-FEBA-DB2C6FBC0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9E899-C4CA-56DE-8D94-2ED86AECB6EF}"/>
              </a:ext>
            </a:extLst>
          </p:cNvPr>
          <p:cNvSpPr>
            <a:spLocks noGrp="1"/>
          </p:cNvSpPr>
          <p:nvPr>
            <p:ph type="title"/>
          </p:nvPr>
        </p:nvSpPr>
        <p:spPr/>
        <p:txBody>
          <a:bodyPr>
            <a:noAutofit/>
          </a:bodyPr>
          <a:lstStyle/>
          <a:p>
            <a:r>
              <a:rPr lang="nb-NO" dirty="0"/>
              <a:t>46% har rett på AFP i sin nåværende jobb – 27% er usikre</a:t>
            </a:r>
          </a:p>
        </p:txBody>
      </p:sp>
      <p:sp>
        <p:nvSpPr>
          <p:cNvPr id="5" name="Text Placeholder 4">
            <a:extLst>
              <a:ext uri="{FF2B5EF4-FFF2-40B4-BE49-F238E27FC236}">
                <a16:creationId xmlns:a16="http://schemas.microsoft.com/office/drawing/2014/main" id="{92C0D03E-D8E1-67DE-6DFF-24871EBABE84}"/>
              </a:ext>
            </a:extLst>
          </p:cNvPr>
          <p:cNvSpPr>
            <a:spLocks noGrp="1"/>
          </p:cNvSpPr>
          <p:nvPr>
            <p:ph type="body" sz="quarter" idx="12"/>
          </p:nvPr>
        </p:nvSpPr>
        <p:spPr>
          <a:xfrm>
            <a:off x="1401762" y="2109788"/>
            <a:ext cx="21633959" cy="920868"/>
          </a:xfrm>
        </p:spPr>
        <p:txBody>
          <a:bodyPr>
            <a:normAutofit/>
          </a:bodyPr>
          <a:lstStyle/>
          <a:p>
            <a:r>
              <a:rPr lang="nb-NO" sz="3200" i="1" dirty="0"/>
              <a:t>Har du rett på AFP (avtalefestet pensjon) i din nåværende jobb? </a:t>
            </a:r>
            <a:endParaRPr lang="en-US" sz="2400" i="1" dirty="0"/>
          </a:p>
        </p:txBody>
      </p:sp>
      <p:sp>
        <p:nvSpPr>
          <p:cNvPr id="6" name="Text Placeholder 5">
            <a:extLst>
              <a:ext uri="{FF2B5EF4-FFF2-40B4-BE49-F238E27FC236}">
                <a16:creationId xmlns:a16="http://schemas.microsoft.com/office/drawing/2014/main" id="{039BD10D-8A18-4E09-5E73-EB2074E891E0}"/>
              </a:ext>
            </a:extLst>
          </p:cNvPr>
          <p:cNvSpPr>
            <a:spLocks noGrp="1"/>
          </p:cNvSpPr>
          <p:nvPr>
            <p:ph type="body" sz="quarter" idx="13"/>
          </p:nvPr>
        </p:nvSpPr>
        <p:spPr/>
        <p:txBody>
          <a:bodyPr/>
          <a:lstStyle/>
          <a:p>
            <a:pPr>
              <a:spcBef>
                <a:spcPts val="0"/>
              </a:spcBef>
              <a:spcAft>
                <a:spcPts val="0"/>
              </a:spcAft>
            </a:pPr>
            <a:r>
              <a:rPr lang="nb-NO" dirty="0"/>
              <a:t>Filter: Arbeidstaker (ikke selvstendig næringsdrivende) </a:t>
            </a:r>
          </a:p>
          <a:p>
            <a:pPr>
              <a:spcBef>
                <a:spcPts val="0"/>
              </a:spcBef>
              <a:spcAft>
                <a:spcPts val="0"/>
              </a:spcAft>
            </a:pPr>
            <a:r>
              <a:rPr lang="nb-NO" dirty="0"/>
              <a:t>Antall intervju: 952</a:t>
            </a:r>
          </a:p>
          <a:p>
            <a:endParaRPr lang="nb-NO" dirty="0"/>
          </a:p>
        </p:txBody>
      </p:sp>
      <p:graphicFrame>
        <p:nvGraphicFramePr>
          <p:cNvPr id="9" name="Content Placeholder 6">
            <a:extLst>
              <a:ext uri="{FF2B5EF4-FFF2-40B4-BE49-F238E27FC236}">
                <a16:creationId xmlns:a16="http://schemas.microsoft.com/office/drawing/2014/main" id="{FF232C12-BB23-909D-B93F-F9FC65E52682}"/>
              </a:ext>
            </a:extLst>
          </p:cNvPr>
          <p:cNvGraphicFramePr>
            <a:graphicFrameLocks noGrp="1"/>
          </p:cNvGraphicFramePr>
          <p:nvPr>
            <p:ph idx="10"/>
            <p:extLst>
              <p:ext uri="{D42A27DB-BD31-4B8C-83A1-F6EECF244321}">
                <p14:modId xmlns:p14="http://schemas.microsoft.com/office/powerpoint/2010/main" val="3133770587"/>
              </p:ext>
            </p:extLst>
          </p:nvPr>
        </p:nvGraphicFramePr>
        <p:xfrm>
          <a:off x="1401699" y="3030656"/>
          <a:ext cx="12936537" cy="9429750"/>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3">
            <a:extLst>
              <a:ext uri="{FF2B5EF4-FFF2-40B4-BE49-F238E27FC236}">
                <a16:creationId xmlns:a16="http://schemas.microsoft.com/office/drawing/2014/main" id="{F69A7E0D-5C95-4273-AB4C-77B4E98B8352}"/>
              </a:ext>
            </a:extLst>
          </p:cNvPr>
          <p:cNvSpPr>
            <a:spLocks noGrp="1"/>
          </p:cNvSpPr>
          <p:nvPr>
            <p:ph idx="11"/>
          </p:nvPr>
        </p:nvSpPr>
        <p:spPr>
          <a:xfrm>
            <a:off x="14502320" y="4389120"/>
            <a:ext cx="8546593" cy="8071286"/>
          </a:xfrm>
        </p:spPr>
        <p:txBody>
          <a:bodyPr>
            <a:normAutofit/>
          </a:bodyPr>
          <a:lstStyle/>
          <a:p>
            <a:r>
              <a:rPr lang="nb-NO" sz="3200" dirty="0"/>
              <a:t>Flere i offentlig sektor sier de har AFP – 59%, mot 32% i privat sektor. Andelen er høyere blant medlemmer av LO (65%) og Unio (59%), og lavere blant medlemmer av Akademikerne (41%). </a:t>
            </a:r>
          </a:p>
          <a:p>
            <a:r>
              <a:rPr lang="nb-NO" sz="3200" dirty="0"/>
              <a:t>Menn svarer oftere ‘nei ‘(31%) enn kvinner (23%), men kvinner er oftere usikre. 32% av kvinner svarer vet ikke, mot 22% av menn. Personer under 44 år er mest usikre, over 1 av 3. </a:t>
            </a:r>
          </a:p>
        </p:txBody>
      </p:sp>
    </p:spTree>
    <p:extLst>
      <p:ext uri="{BB962C8B-B14F-4D97-AF65-F5344CB8AC3E}">
        <p14:creationId xmlns:p14="http://schemas.microsoft.com/office/powerpoint/2010/main" val="3270928944"/>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64882-0F9D-4491-9F54-EC68382F5960}"/>
              </a:ext>
            </a:extLst>
          </p:cNvPr>
          <p:cNvSpPr>
            <a:spLocks noGrp="1"/>
          </p:cNvSpPr>
          <p:nvPr>
            <p:ph type="body" sz="quarter" idx="10"/>
          </p:nvPr>
        </p:nvSpPr>
        <p:spPr/>
        <p:txBody>
          <a:bodyPr/>
          <a:lstStyle/>
          <a:p>
            <a:r>
              <a:rPr lang="nb-NO"/>
              <a:t>Beredskap </a:t>
            </a:r>
          </a:p>
        </p:txBody>
      </p:sp>
    </p:spTree>
    <p:extLst>
      <p:ext uri="{BB962C8B-B14F-4D97-AF65-F5344CB8AC3E}">
        <p14:creationId xmlns:p14="http://schemas.microsoft.com/office/powerpoint/2010/main" val="542745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FF5A8-CB30-2F59-0D77-BAA9E90AC5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9046E6-9AD3-23C6-97D1-0B65B0A50C0A}"/>
              </a:ext>
            </a:extLst>
          </p:cNvPr>
          <p:cNvSpPr>
            <a:spLocks noGrp="1"/>
          </p:cNvSpPr>
          <p:nvPr>
            <p:ph type="title"/>
          </p:nvPr>
        </p:nvSpPr>
        <p:spPr/>
        <p:txBody>
          <a:bodyPr>
            <a:noAutofit/>
          </a:bodyPr>
          <a:lstStyle/>
          <a:p>
            <a:r>
              <a:rPr lang="nb-NO" dirty="0"/>
              <a:t>Mange mener Norge i liten grad er forberedt på det de oppfatter som de største truslene </a:t>
            </a:r>
          </a:p>
        </p:txBody>
      </p:sp>
      <p:sp>
        <p:nvSpPr>
          <p:cNvPr id="5" name="Text Placeholder 4">
            <a:extLst>
              <a:ext uri="{FF2B5EF4-FFF2-40B4-BE49-F238E27FC236}">
                <a16:creationId xmlns:a16="http://schemas.microsoft.com/office/drawing/2014/main" id="{5F0973B0-51E5-5E5B-808C-3AFC5AF473F7}"/>
              </a:ext>
            </a:extLst>
          </p:cNvPr>
          <p:cNvSpPr>
            <a:spLocks noGrp="1"/>
          </p:cNvSpPr>
          <p:nvPr>
            <p:ph type="body" sz="quarter" idx="12"/>
          </p:nvPr>
        </p:nvSpPr>
        <p:spPr>
          <a:xfrm>
            <a:off x="1401762" y="2109788"/>
            <a:ext cx="21633959" cy="920868"/>
          </a:xfrm>
        </p:spPr>
        <p:txBody>
          <a:bodyPr>
            <a:normAutofit fontScale="92500" lnSpcReduction="20000"/>
          </a:bodyPr>
          <a:lstStyle/>
          <a:p>
            <a:r>
              <a:rPr lang="nb-NO" sz="3200" i="1" dirty="0"/>
              <a:t>Når du tenker på Norge de kommende fem år, hvor bekymret er du for at følgende hendelser inntreffer? (4+5) / I hvilken grad opplever du at Norge totalt sett er godt nok forberedt på å møte følgende hendelser? (1+2)</a:t>
            </a:r>
            <a:endParaRPr lang="en-US" sz="2400" i="1" dirty="0"/>
          </a:p>
        </p:txBody>
      </p:sp>
      <p:sp>
        <p:nvSpPr>
          <p:cNvPr id="6" name="Text Placeholder 5">
            <a:extLst>
              <a:ext uri="{FF2B5EF4-FFF2-40B4-BE49-F238E27FC236}">
                <a16:creationId xmlns:a16="http://schemas.microsoft.com/office/drawing/2014/main" id="{94CD34A6-DCF0-E505-65DA-3AA436F2694E}"/>
              </a:ext>
            </a:extLst>
          </p:cNvPr>
          <p:cNvSpPr>
            <a:spLocks noGrp="1"/>
          </p:cNvSpPr>
          <p:nvPr>
            <p:ph type="body" sz="quarter" idx="13"/>
          </p:nvPr>
        </p:nvSpPr>
        <p:spPr/>
        <p:txBody>
          <a:bodyPr/>
          <a:lstStyle/>
          <a:p>
            <a:pPr>
              <a:spcBef>
                <a:spcPts val="0"/>
              </a:spcBef>
              <a:spcAft>
                <a:spcPts val="0"/>
              </a:spcAft>
            </a:pPr>
            <a:r>
              <a:rPr lang="nb-NO" dirty="0"/>
              <a:t>Filter: Ingen </a:t>
            </a:r>
          </a:p>
          <a:p>
            <a:pPr>
              <a:spcBef>
                <a:spcPts val="0"/>
              </a:spcBef>
              <a:spcAft>
                <a:spcPts val="0"/>
              </a:spcAft>
            </a:pPr>
            <a:r>
              <a:rPr lang="nb-NO" dirty="0"/>
              <a:t>Antall intervju: 1000</a:t>
            </a:r>
          </a:p>
          <a:p>
            <a:endParaRPr lang="nb-NO" dirty="0"/>
          </a:p>
        </p:txBody>
      </p:sp>
      <p:graphicFrame>
        <p:nvGraphicFramePr>
          <p:cNvPr id="9" name="Content Placeholder 6">
            <a:extLst>
              <a:ext uri="{FF2B5EF4-FFF2-40B4-BE49-F238E27FC236}">
                <a16:creationId xmlns:a16="http://schemas.microsoft.com/office/drawing/2014/main" id="{C13D0F43-8605-598C-9AF5-FAF9B524326D}"/>
              </a:ext>
            </a:extLst>
          </p:cNvPr>
          <p:cNvGraphicFramePr>
            <a:graphicFrameLocks noGrp="1"/>
          </p:cNvGraphicFramePr>
          <p:nvPr>
            <p:ph idx="10"/>
            <p:extLst>
              <p:ext uri="{D42A27DB-BD31-4B8C-83A1-F6EECF244321}">
                <p14:modId xmlns:p14="http://schemas.microsoft.com/office/powerpoint/2010/main" val="1211924308"/>
              </p:ext>
            </p:extLst>
          </p:nvPr>
        </p:nvGraphicFramePr>
        <p:xfrm>
          <a:off x="331305" y="3030656"/>
          <a:ext cx="21362766" cy="9429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7475571"/>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Freq-Q27--Col01P">
            <a:extLst>
              <a:ext uri="{FF2B5EF4-FFF2-40B4-BE49-F238E27FC236}">
                <a16:creationId xmlns:a16="http://schemas.microsoft.com/office/drawing/2014/main" id="{29D94344-B8F7-438A-83AA-4889EE2418EA}"/>
              </a:ext>
            </a:extLst>
          </p:cNvPr>
          <p:cNvGraphicFramePr/>
          <p:nvPr>
            <p:extLst>
              <p:ext uri="{D42A27DB-BD31-4B8C-83A1-F6EECF244321}">
                <p14:modId xmlns:p14="http://schemas.microsoft.com/office/powerpoint/2010/main" val="3327101797"/>
              </p:ext>
            </p:extLst>
          </p:nvPr>
        </p:nvGraphicFramePr>
        <p:xfrm>
          <a:off x="1401762" y="4075282"/>
          <a:ext cx="16686213" cy="8354844"/>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2">
            <a:extLst>
              <a:ext uri="{FF2B5EF4-FFF2-40B4-BE49-F238E27FC236}">
                <a16:creationId xmlns:a16="http://schemas.microsoft.com/office/drawing/2014/main" id="{5BC3951F-E445-40A9-8621-3C2BFFC68D68}"/>
              </a:ext>
            </a:extLst>
          </p:cNvPr>
          <p:cNvSpPr>
            <a:spLocks noGrp="1"/>
          </p:cNvSpPr>
          <p:nvPr>
            <p:ph type="title"/>
          </p:nvPr>
        </p:nvSpPr>
        <p:spPr>
          <a:xfrm>
            <a:off x="1402079" y="431799"/>
            <a:ext cx="21633959" cy="1861305"/>
          </a:xfrm>
        </p:spPr>
        <p:txBody>
          <a:bodyPr>
            <a:noAutofit/>
          </a:bodyPr>
          <a:lstStyle/>
          <a:p>
            <a:r>
              <a:rPr lang="nb-NO" sz="4000" dirty="0">
                <a:highlight>
                  <a:srgbClr val="FFFFFF"/>
                </a:highlight>
              </a:rPr>
              <a:t>S</a:t>
            </a:r>
            <a:r>
              <a:rPr lang="nb-NO" sz="4000" b="1" dirty="0">
                <a:highlight>
                  <a:srgbClr val="FFFFFF"/>
                </a:highlight>
              </a:rPr>
              <a:t>tørst bek</a:t>
            </a:r>
            <a:r>
              <a:rPr lang="nb-NO" sz="4000" dirty="0">
                <a:highlight>
                  <a:srgbClr val="FFFFFF"/>
                </a:highlight>
              </a:rPr>
              <a:t>ymring er det for desinformasjon, etterfulgt av cyberangrep og klimaendringer; minst bekymring er det for pandemier/sykdomsutbrudd</a:t>
            </a:r>
            <a:endParaRPr lang="nb-NO" sz="4000" b="1" dirty="0">
              <a:highlight>
                <a:srgbClr val="FFFFFF"/>
              </a:highlight>
            </a:endParaRPr>
          </a:p>
        </p:txBody>
      </p:sp>
      <p:sp>
        <p:nvSpPr>
          <p:cNvPr id="14" name="Text Placeholder 4">
            <a:extLst>
              <a:ext uri="{FF2B5EF4-FFF2-40B4-BE49-F238E27FC236}">
                <a16:creationId xmlns:a16="http://schemas.microsoft.com/office/drawing/2014/main" id="{12A75AA7-F3C4-49AB-8CCF-A47A92880F95}"/>
              </a:ext>
            </a:extLst>
          </p:cNvPr>
          <p:cNvSpPr txBox="1">
            <a:spLocks/>
          </p:cNvSpPr>
          <p:nvPr/>
        </p:nvSpPr>
        <p:spPr>
          <a:xfrm>
            <a:off x="1401762" y="2109788"/>
            <a:ext cx="21633959" cy="6660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a:noAutofit/>
          </a:bodyPr>
          <a:lstStyle>
            <a:lvl1pPr marL="635000" marR="0" indent="-635000" algn="l" defTabSz="825500" rtl="0" eaLnBrk="1" latinLnBrk="0" hangingPunct="1">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eaLnBrk="1" latinLnBrk="0" hangingPunct="1">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marL="0" indent="0">
              <a:buNone/>
            </a:pPr>
            <a:r>
              <a:rPr lang="nb-NO" sz="3200" i="1"/>
              <a:t>Nedenfor finner du en liste over forhold som kan påvirke Norge og andre land. Når du tenker på Norge de kommende fem år, hvor bekymret er du for at følgende hendelser inntreffer?</a:t>
            </a:r>
          </a:p>
        </p:txBody>
      </p:sp>
      <p:sp>
        <p:nvSpPr>
          <p:cNvPr id="12" name="Tittel 1">
            <a:extLst>
              <a:ext uri="{FF2B5EF4-FFF2-40B4-BE49-F238E27FC236}">
                <a16:creationId xmlns:a16="http://schemas.microsoft.com/office/drawing/2014/main" id="{2A79F1D9-F83C-4BEE-816E-79485BCFA16D}"/>
              </a:ext>
            </a:extLst>
          </p:cNvPr>
          <p:cNvSpPr txBox="1">
            <a:spLocks/>
          </p:cNvSpPr>
          <p:nvPr/>
        </p:nvSpPr>
        <p:spPr>
          <a:xfrm>
            <a:off x="1401763" y="12707938"/>
            <a:ext cx="17541875" cy="7270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r>
              <a:rPr lang="nb-NO" sz="2000"/>
              <a:t>Filter: Ingen</a:t>
            </a:r>
          </a:p>
          <a:p>
            <a:r>
              <a:rPr lang="nb-NO" sz="2000"/>
              <a:t>Antall intervju: 1000</a:t>
            </a:r>
          </a:p>
        </p:txBody>
      </p:sp>
      <p:graphicFrame>
        <p:nvGraphicFramePr>
          <p:cNvPr id="2" name="Tabell 8">
            <a:extLst>
              <a:ext uri="{FF2B5EF4-FFF2-40B4-BE49-F238E27FC236}">
                <a16:creationId xmlns:a16="http://schemas.microsoft.com/office/drawing/2014/main" id="{1FDE4931-96A1-E284-EBB2-4171BB7E95E3}"/>
              </a:ext>
            </a:extLst>
          </p:cNvPr>
          <p:cNvGraphicFramePr>
            <a:graphicFrameLocks noGrp="1"/>
          </p:cNvGraphicFramePr>
          <p:nvPr>
            <p:extLst>
              <p:ext uri="{D42A27DB-BD31-4B8C-83A1-F6EECF244321}">
                <p14:modId xmlns:p14="http://schemas.microsoft.com/office/powerpoint/2010/main" val="2658868579"/>
              </p:ext>
            </p:extLst>
          </p:nvPr>
        </p:nvGraphicFramePr>
        <p:xfrm>
          <a:off x="18395576" y="3429000"/>
          <a:ext cx="3189806" cy="8796185"/>
        </p:xfrm>
        <a:graphic>
          <a:graphicData uri="http://schemas.openxmlformats.org/drawingml/2006/table">
            <a:tbl>
              <a:tblPr firstRow="1" bandRow="1">
                <a:tableStyleId>{5940675A-B579-460E-94D1-54222C63F5DA}</a:tableStyleId>
              </a:tblPr>
              <a:tblGrid>
                <a:gridCol w="1594903">
                  <a:extLst>
                    <a:ext uri="{9D8B030D-6E8A-4147-A177-3AD203B41FA5}">
                      <a16:colId xmlns:a16="http://schemas.microsoft.com/office/drawing/2014/main" val="91073079"/>
                    </a:ext>
                  </a:extLst>
                </a:gridCol>
                <a:gridCol w="1594903">
                  <a:extLst>
                    <a:ext uri="{9D8B030D-6E8A-4147-A177-3AD203B41FA5}">
                      <a16:colId xmlns:a16="http://schemas.microsoft.com/office/drawing/2014/main" val="754368972"/>
                    </a:ext>
                  </a:extLst>
                </a:gridCol>
              </a:tblGrid>
              <a:tr h="1420934">
                <a:tc>
                  <a:txBody>
                    <a:bodyPr/>
                    <a:lstStyle/>
                    <a:p>
                      <a:r>
                        <a:rPr lang="nb-NO" sz="2200" b="0" dirty="0"/>
                        <a:t>Lite bekymret</a:t>
                      </a:r>
                      <a:br>
                        <a:rPr lang="nb-NO" sz="2200" b="0" dirty="0"/>
                      </a:br>
                      <a:r>
                        <a:rPr lang="nb-NO" sz="2200" b="0" dirty="0"/>
                        <a:t>(1+2)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2200" b="0" dirty="0"/>
                        <a:t>Bekymret</a:t>
                      </a:r>
                      <a:br>
                        <a:rPr lang="nb-NO" sz="2200" b="0" dirty="0"/>
                      </a:br>
                      <a:r>
                        <a:rPr lang="nb-NO" sz="2200" b="0" dirty="0"/>
                        <a:t>(4+5) </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39060"/>
                  </a:ext>
                </a:extLst>
              </a:tr>
              <a:tr h="767305">
                <a:tc>
                  <a:txBody>
                    <a:bodyPr/>
                    <a:lstStyle/>
                    <a:p>
                      <a:pPr marL="0" marR="0" indent="0" algn="ctr" defTabSz="825500" rtl="0"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17 %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r>
                        <a:rPr lang="nb-NO" sz="2100" b="0" dirty="0"/>
                        <a:t>56 %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4961396"/>
                  </a:ext>
                </a:extLst>
              </a:tr>
              <a:tr h="821397">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r>
                        <a:rPr lang="nb-NO" sz="2100" b="0" i="0" u="none" strike="noStrike" cap="none" spc="0" baseline="0" dirty="0">
                          <a:ln>
                            <a:noFill/>
                          </a:ln>
                          <a:solidFill>
                            <a:schemeClr val="tx1"/>
                          </a:solidFill>
                          <a:uFillTx/>
                          <a:latin typeface="+mn-lt"/>
                          <a:ea typeface="+mn-ea"/>
                          <a:cs typeface="+mn-cs"/>
                          <a:sym typeface="HurmeGeometricSans3 Light"/>
                        </a:rPr>
                        <a:t>15 %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r>
                        <a:rPr lang="nb-NO" sz="2100" b="0" dirty="0"/>
                        <a:t>51 %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58156742"/>
                  </a:ext>
                </a:extLst>
              </a:tr>
              <a:tr h="7708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82541369"/>
                  </a:ext>
                </a:extLst>
              </a:tr>
              <a:tr h="838886">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52442974"/>
                  </a:ext>
                </a:extLst>
              </a:tr>
              <a:tr h="838886">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r>
                        <a:rPr lang="nb-NO" sz="2100" b="0" i="0" u="none" strike="noStrike" cap="none" spc="0" baseline="0" dirty="0">
                          <a:ln>
                            <a:noFill/>
                          </a:ln>
                          <a:solidFill>
                            <a:schemeClr val="tx1"/>
                          </a:solidFill>
                          <a:uFillTx/>
                          <a:latin typeface="+mn-lt"/>
                          <a:ea typeface="+mn-ea"/>
                          <a:cs typeface="+mn-cs"/>
                          <a:sym typeface="HurmeGeometricSans3 Light"/>
                        </a:rPr>
                        <a:t>29 %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r>
                        <a:rPr lang="nb-NO" sz="2100" b="0" i="0" u="none" strike="noStrike" cap="none" spc="0" baseline="0" dirty="0">
                          <a:ln>
                            <a:noFill/>
                          </a:ln>
                          <a:solidFill>
                            <a:schemeClr val="tx1"/>
                          </a:solidFill>
                          <a:uFillTx/>
                          <a:latin typeface="+mn-lt"/>
                          <a:ea typeface="+mn-ea"/>
                          <a:cs typeface="+mn-cs"/>
                          <a:sym typeface="HurmeGeometricSans3 Light"/>
                        </a:rPr>
                        <a:t>33 %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841665211"/>
                  </a:ext>
                </a:extLst>
              </a:tr>
              <a:tr h="838886">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595249822"/>
                  </a:ext>
                </a:extLst>
              </a:tr>
              <a:tr h="838886">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4045980015"/>
                  </a:ext>
                </a:extLst>
              </a:tr>
              <a:tr h="838886">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2169548"/>
                  </a:ext>
                </a:extLst>
              </a:tr>
              <a:tr h="821252">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42248486"/>
                  </a:ext>
                </a:extLst>
              </a:tr>
            </a:tbl>
          </a:graphicData>
        </a:graphic>
      </p:graphicFrame>
    </p:spTree>
    <p:extLst>
      <p:ext uri="{BB962C8B-B14F-4D97-AF65-F5344CB8AC3E}">
        <p14:creationId xmlns:p14="http://schemas.microsoft.com/office/powerpoint/2010/main" val="4119554669"/>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Freq-Q27--Col01P">
            <a:extLst>
              <a:ext uri="{FF2B5EF4-FFF2-40B4-BE49-F238E27FC236}">
                <a16:creationId xmlns:a16="http://schemas.microsoft.com/office/drawing/2014/main" id="{29D94344-B8F7-438A-83AA-4889EE2418EA}"/>
              </a:ext>
            </a:extLst>
          </p:cNvPr>
          <p:cNvGraphicFramePr/>
          <p:nvPr>
            <p:extLst>
              <p:ext uri="{D42A27DB-BD31-4B8C-83A1-F6EECF244321}">
                <p14:modId xmlns:p14="http://schemas.microsoft.com/office/powerpoint/2010/main" val="3703278604"/>
              </p:ext>
            </p:extLst>
          </p:nvPr>
        </p:nvGraphicFramePr>
        <p:xfrm>
          <a:off x="1401762" y="4075281"/>
          <a:ext cx="16657638" cy="8632657"/>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2">
            <a:extLst>
              <a:ext uri="{FF2B5EF4-FFF2-40B4-BE49-F238E27FC236}">
                <a16:creationId xmlns:a16="http://schemas.microsoft.com/office/drawing/2014/main" id="{5BC3951F-E445-40A9-8621-3C2BFFC68D68}"/>
              </a:ext>
            </a:extLst>
          </p:cNvPr>
          <p:cNvSpPr>
            <a:spLocks noGrp="1"/>
          </p:cNvSpPr>
          <p:nvPr>
            <p:ph type="title"/>
          </p:nvPr>
        </p:nvSpPr>
        <p:spPr>
          <a:xfrm>
            <a:off x="1402079" y="431799"/>
            <a:ext cx="21633959" cy="1861305"/>
          </a:xfrm>
        </p:spPr>
        <p:txBody>
          <a:bodyPr>
            <a:noAutofit/>
          </a:bodyPr>
          <a:lstStyle/>
          <a:p>
            <a:r>
              <a:rPr lang="nb-NO" sz="4000" dirty="0">
                <a:highlight>
                  <a:srgbClr val="FFFFFF"/>
                </a:highlight>
              </a:rPr>
              <a:t>S</a:t>
            </a:r>
            <a:r>
              <a:rPr lang="nb-NO" sz="4000" b="1" dirty="0">
                <a:highlight>
                  <a:srgbClr val="FFFFFF"/>
                </a:highlight>
              </a:rPr>
              <a:t>tørst tiltro har man til at Norge er godt nok forberedt på pandemier; </a:t>
            </a:r>
            <a:r>
              <a:rPr lang="nb-NO" sz="4000" dirty="0">
                <a:highlight>
                  <a:srgbClr val="FFFFFF"/>
                </a:highlight>
              </a:rPr>
              <a:t>forsyningskrise </a:t>
            </a:r>
            <a:r>
              <a:rPr lang="nb-NO" sz="4000" dirty="0" err="1">
                <a:highlight>
                  <a:srgbClr val="FFFFFF"/>
                </a:highlight>
              </a:rPr>
              <a:t>mtp</a:t>
            </a:r>
            <a:r>
              <a:rPr lang="nb-NO" sz="4000" dirty="0">
                <a:highlight>
                  <a:srgbClr val="FFFFFF"/>
                </a:highlight>
              </a:rPr>
              <a:t> matforsyning og selvforsyning</a:t>
            </a:r>
            <a:r>
              <a:rPr lang="nb-NO" sz="4000" b="1" dirty="0">
                <a:highlight>
                  <a:srgbClr val="FFFFFF"/>
                </a:highlight>
              </a:rPr>
              <a:t> opplever man at Norge er dårligst forberedt på</a:t>
            </a:r>
          </a:p>
        </p:txBody>
      </p:sp>
      <p:sp>
        <p:nvSpPr>
          <p:cNvPr id="14" name="Text Placeholder 4">
            <a:extLst>
              <a:ext uri="{FF2B5EF4-FFF2-40B4-BE49-F238E27FC236}">
                <a16:creationId xmlns:a16="http://schemas.microsoft.com/office/drawing/2014/main" id="{12A75AA7-F3C4-49AB-8CCF-A47A92880F95}"/>
              </a:ext>
            </a:extLst>
          </p:cNvPr>
          <p:cNvSpPr txBox="1">
            <a:spLocks/>
          </p:cNvSpPr>
          <p:nvPr/>
        </p:nvSpPr>
        <p:spPr>
          <a:xfrm>
            <a:off x="1401762" y="2109788"/>
            <a:ext cx="21633959" cy="6660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a:noAutofit/>
          </a:bodyPr>
          <a:lstStyle>
            <a:lvl1pPr marL="635000" marR="0" indent="-635000" algn="l" defTabSz="825500" rtl="0" eaLnBrk="1" latinLnBrk="0" hangingPunct="1">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eaLnBrk="1" latinLnBrk="0" hangingPunct="1">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marL="0" indent="0">
              <a:buNone/>
            </a:pPr>
            <a:r>
              <a:rPr lang="nb-NO" sz="3200" i="1"/>
              <a:t>I hvilken grad opplever du at Norge totalt sett er godt nok forberedt på å møte følgende hendelser?</a:t>
            </a:r>
          </a:p>
        </p:txBody>
      </p:sp>
      <p:sp>
        <p:nvSpPr>
          <p:cNvPr id="12" name="Tittel 1">
            <a:extLst>
              <a:ext uri="{FF2B5EF4-FFF2-40B4-BE49-F238E27FC236}">
                <a16:creationId xmlns:a16="http://schemas.microsoft.com/office/drawing/2014/main" id="{2A79F1D9-F83C-4BEE-816E-79485BCFA16D}"/>
              </a:ext>
            </a:extLst>
          </p:cNvPr>
          <p:cNvSpPr txBox="1">
            <a:spLocks/>
          </p:cNvSpPr>
          <p:nvPr/>
        </p:nvSpPr>
        <p:spPr>
          <a:xfrm>
            <a:off x="1401763" y="12707938"/>
            <a:ext cx="17541875" cy="7270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r>
              <a:rPr lang="nb-NO" sz="2000"/>
              <a:t>Filter: Ingen</a:t>
            </a:r>
          </a:p>
          <a:p>
            <a:r>
              <a:rPr lang="nb-NO" sz="2000"/>
              <a:t>Antall intervju: 1000</a:t>
            </a:r>
          </a:p>
        </p:txBody>
      </p:sp>
      <p:graphicFrame>
        <p:nvGraphicFramePr>
          <p:cNvPr id="2" name="Tabell 8">
            <a:extLst>
              <a:ext uri="{FF2B5EF4-FFF2-40B4-BE49-F238E27FC236}">
                <a16:creationId xmlns:a16="http://schemas.microsoft.com/office/drawing/2014/main" id="{9CF3AF46-B69C-6803-7035-4D2F989A157F}"/>
              </a:ext>
            </a:extLst>
          </p:cNvPr>
          <p:cNvGraphicFramePr>
            <a:graphicFrameLocks noGrp="1"/>
          </p:cNvGraphicFramePr>
          <p:nvPr>
            <p:extLst>
              <p:ext uri="{D42A27DB-BD31-4B8C-83A1-F6EECF244321}">
                <p14:modId xmlns:p14="http://schemas.microsoft.com/office/powerpoint/2010/main" val="3852720113"/>
              </p:ext>
            </p:extLst>
          </p:nvPr>
        </p:nvGraphicFramePr>
        <p:xfrm>
          <a:off x="18395576" y="3429000"/>
          <a:ext cx="3189806" cy="8796185"/>
        </p:xfrm>
        <a:graphic>
          <a:graphicData uri="http://schemas.openxmlformats.org/drawingml/2006/table">
            <a:tbl>
              <a:tblPr firstRow="1" bandRow="1">
                <a:tableStyleId>{5940675A-B579-460E-94D1-54222C63F5DA}</a:tableStyleId>
              </a:tblPr>
              <a:tblGrid>
                <a:gridCol w="1594903">
                  <a:extLst>
                    <a:ext uri="{9D8B030D-6E8A-4147-A177-3AD203B41FA5}">
                      <a16:colId xmlns:a16="http://schemas.microsoft.com/office/drawing/2014/main" val="91073079"/>
                    </a:ext>
                  </a:extLst>
                </a:gridCol>
                <a:gridCol w="1594903">
                  <a:extLst>
                    <a:ext uri="{9D8B030D-6E8A-4147-A177-3AD203B41FA5}">
                      <a16:colId xmlns:a16="http://schemas.microsoft.com/office/drawing/2014/main" val="754368972"/>
                    </a:ext>
                  </a:extLst>
                </a:gridCol>
              </a:tblGrid>
              <a:tr h="1420934">
                <a:tc>
                  <a:txBody>
                    <a:bodyPr/>
                    <a:lstStyle/>
                    <a:p>
                      <a:r>
                        <a:rPr lang="nb-NO" sz="2200" b="0" dirty="0"/>
                        <a:t>I liten grad</a:t>
                      </a:r>
                      <a:br>
                        <a:rPr lang="nb-NO" sz="2200" b="0" dirty="0"/>
                      </a:br>
                      <a:r>
                        <a:rPr lang="nb-NO" sz="2200" b="0" dirty="0"/>
                        <a:t>(1+2)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2200" b="0" dirty="0"/>
                        <a:t>I Stor grad(4+5) </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39060"/>
                  </a:ext>
                </a:extLst>
              </a:tr>
              <a:tr h="767305">
                <a:tc>
                  <a:txBody>
                    <a:bodyPr/>
                    <a:lstStyle/>
                    <a:p>
                      <a:pPr marL="0" marR="0" indent="0" algn="ctr" defTabSz="825500" rtl="0"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23 %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r>
                        <a:rPr lang="nb-NO" sz="2100" b="0" dirty="0"/>
                        <a:t>47 %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4961396"/>
                  </a:ext>
                </a:extLst>
              </a:tr>
              <a:tr h="821397">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r>
                        <a:rPr lang="nb-NO" sz="2100" b="0" i="0" u="none" strike="noStrike" cap="none" spc="0" baseline="0" dirty="0">
                          <a:ln>
                            <a:noFill/>
                          </a:ln>
                          <a:solidFill>
                            <a:schemeClr val="tx1"/>
                          </a:solidFill>
                          <a:uFillTx/>
                          <a:latin typeface="+mn-lt"/>
                          <a:ea typeface="+mn-ea"/>
                          <a:cs typeface="+mn-cs"/>
                          <a:sym typeface="HurmeGeometricSans3 Light"/>
                        </a:rPr>
                        <a:t>33 %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r>
                        <a:rPr lang="nb-NO" sz="2100" b="0" dirty="0"/>
                        <a:t>30 %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58156742"/>
                  </a:ext>
                </a:extLst>
              </a:tr>
              <a:tr h="7708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82541369"/>
                  </a:ext>
                </a:extLst>
              </a:tr>
              <a:tr h="838886">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52442974"/>
                  </a:ext>
                </a:extLst>
              </a:tr>
              <a:tr h="838886">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r>
                        <a:rPr lang="nb-NO" sz="2100" b="0" i="0" u="none" strike="noStrike" cap="none" spc="0" baseline="0" dirty="0">
                          <a:ln>
                            <a:noFill/>
                          </a:ln>
                          <a:solidFill>
                            <a:schemeClr val="tx1"/>
                          </a:solidFill>
                          <a:uFillTx/>
                          <a:latin typeface="+mn-lt"/>
                          <a:ea typeface="+mn-ea"/>
                          <a:cs typeface="+mn-cs"/>
                          <a:sym typeface="HurmeGeometricSans3 Light"/>
                        </a:rPr>
                        <a:t>41 %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r>
                        <a:rPr lang="nb-NO" sz="2100" b="0" i="0" u="none" strike="noStrike" cap="none" spc="0" baseline="0" dirty="0">
                          <a:ln>
                            <a:noFill/>
                          </a:ln>
                          <a:solidFill>
                            <a:schemeClr val="tx1"/>
                          </a:solidFill>
                          <a:uFillTx/>
                          <a:latin typeface="+mn-lt"/>
                          <a:ea typeface="+mn-ea"/>
                          <a:cs typeface="+mn-cs"/>
                          <a:sym typeface="HurmeGeometricSans3 Light"/>
                        </a:rPr>
                        <a:t>25 %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841665211"/>
                  </a:ext>
                </a:extLst>
              </a:tr>
              <a:tr h="838886">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595249822"/>
                  </a:ext>
                </a:extLst>
              </a:tr>
              <a:tr h="838886">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4045980015"/>
                  </a:ext>
                </a:extLst>
              </a:tr>
              <a:tr h="838886">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2169548"/>
                  </a:ext>
                </a:extLst>
              </a:tr>
              <a:tr h="821252">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19 %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42248486"/>
                  </a:ext>
                </a:extLst>
              </a:tr>
            </a:tbl>
          </a:graphicData>
        </a:graphic>
      </p:graphicFrame>
    </p:spTree>
    <p:extLst>
      <p:ext uri="{BB962C8B-B14F-4D97-AF65-F5344CB8AC3E}">
        <p14:creationId xmlns:p14="http://schemas.microsoft.com/office/powerpoint/2010/main" val="3515396687"/>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Freq-Q27--Col01P">
            <a:extLst>
              <a:ext uri="{FF2B5EF4-FFF2-40B4-BE49-F238E27FC236}">
                <a16:creationId xmlns:a16="http://schemas.microsoft.com/office/drawing/2014/main" id="{29D94344-B8F7-438A-83AA-4889EE2418EA}"/>
              </a:ext>
            </a:extLst>
          </p:cNvPr>
          <p:cNvGraphicFramePr/>
          <p:nvPr>
            <p:extLst>
              <p:ext uri="{D42A27DB-BD31-4B8C-83A1-F6EECF244321}">
                <p14:modId xmlns:p14="http://schemas.microsoft.com/office/powerpoint/2010/main" val="1357183064"/>
              </p:ext>
            </p:extLst>
          </p:nvPr>
        </p:nvGraphicFramePr>
        <p:xfrm>
          <a:off x="1401761" y="3941974"/>
          <a:ext cx="16993815" cy="8632657"/>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2">
            <a:extLst>
              <a:ext uri="{FF2B5EF4-FFF2-40B4-BE49-F238E27FC236}">
                <a16:creationId xmlns:a16="http://schemas.microsoft.com/office/drawing/2014/main" id="{5BC3951F-E445-40A9-8621-3C2BFFC68D68}"/>
              </a:ext>
            </a:extLst>
          </p:cNvPr>
          <p:cNvSpPr>
            <a:spLocks noGrp="1"/>
          </p:cNvSpPr>
          <p:nvPr>
            <p:ph type="title"/>
          </p:nvPr>
        </p:nvSpPr>
        <p:spPr>
          <a:xfrm>
            <a:off x="1402079" y="431799"/>
            <a:ext cx="21633959" cy="1861305"/>
          </a:xfrm>
        </p:spPr>
        <p:txBody>
          <a:bodyPr>
            <a:normAutofit/>
          </a:bodyPr>
          <a:lstStyle/>
          <a:p>
            <a:r>
              <a:rPr lang="nb-NO" sz="4000" b="1" dirty="0">
                <a:highlight>
                  <a:srgbClr val="FFFFFF"/>
                </a:highlight>
              </a:rPr>
              <a:t>55% er i stor grad bekymret for at desinformasjon kan undergrave demokratiet i Norge, mens 25% i liten grad er bekymret fo</a:t>
            </a:r>
            <a:r>
              <a:rPr lang="nb-NO" sz="4000" dirty="0">
                <a:highlight>
                  <a:srgbClr val="FFFFFF"/>
                </a:highlight>
              </a:rPr>
              <a:t>r denne trusselen</a:t>
            </a:r>
            <a:endParaRPr lang="nb-NO" sz="4000" b="1" dirty="0">
              <a:highlight>
                <a:srgbClr val="FFFFFF"/>
              </a:highlight>
            </a:endParaRPr>
          </a:p>
        </p:txBody>
      </p:sp>
      <p:sp>
        <p:nvSpPr>
          <p:cNvPr id="14" name="Text Placeholder 4">
            <a:extLst>
              <a:ext uri="{FF2B5EF4-FFF2-40B4-BE49-F238E27FC236}">
                <a16:creationId xmlns:a16="http://schemas.microsoft.com/office/drawing/2014/main" id="{12A75AA7-F3C4-49AB-8CCF-A47A92880F95}"/>
              </a:ext>
            </a:extLst>
          </p:cNvPr>
          <p:cNvSpPr txBox="1">
            <a:spLocks/>
          </p:cNvSpPr>
          <p:nvPr/>
        </p:nvSpPr>
        <p:spPr>
          <a:xfrm>
            <a:off x="1401762" y="2109788"/>
            <a:ext cx="21633959" cy="6660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a:noAutofit/>
          </a:bodyPr>
          <a:lstStyle>
            <a:lvl1pPr marL="635000" marR="0" indent="-635000" algn="l" defTabSz="825500" rtl="0" eaLnBrk="1" latinLnBrk="0" hangingPunct="1">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eaLnBrk="1" latinLnBrk="0" hangingPunct="1">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marL="0" lvl="0" indent="0">
              <a:buNone/>
            </a:pPr>
            <a:r>
              <a:rPr lang="nb-NO" sz="3200" i="1"/>
              <a:t>I hvilken grad er du bekymret for at desinformasjon kan undergrave demokratiet i Norge? </a:t>
            </a:r>
          </a:p>
        </p:txBody>
      </p:sp>
      <p:graphicFrame>
        <p:nvGraphicFramePr>
          <p:cNvPr id="7" name="Tabell 8">
            <a:extLst>
              <a:ext uri="{FF2B5EF4-FFF2-40B4-BE49-F238E27FC236}">
                <a16:creationId xmlns:a16="http://schemas.microsoft.com/office/drawing/2014/main" id="{290CDA04-9CC7-4906-9CB8-F8DEDF7570FA}"/>
              </a:ext>
            </a:extLst>
          </p:cNvPr>
          <p:cNvGraphicFramePr>
            <a:graphicFrameLocks noGrp="1"/>
          </p:cNvGraphicFramePr>
          <p:nvPr>
            <p:extLst>
              <p:ext uri="{D42A27DB-BD31-4B8C-83A1-F6EECF244321}">
                <p14:modId xmlns:p14="http://schemas.microsoft.com/office/powerpoint/2010/main" val="1388092983"/>
              </p:ext>
            </p:extLst>
          </p:nvPr>
        </p:nvGraphicFramePr>
        <p:xfrm>
          <a:off x="18395576" y="3941975"/>
          <a:ext cx="3189806" cy="8074989"/>
        </p:xfrm>
        <a:graphic>
          <a:graphicData uri="http://schemas.openxmlformats.org/drawingml/2006/table">
            <a:tbl>
              <a:tblPr firstRow="1" bandRow="1">
                <a:tableStyleId>{5940675A-B579-460E-94D1-54222C63F5DA}</a:tableStyleId>
              </a:tblPr>
              <a:tblGrid>
                <a:gridCol w="1594903">
                  <a:extLst>
                    <a:ext uri="{9D8B030D-6E8A-4147-A177-3AD203B41FA5}">
                      <a16:colId xmlns:a16="http://schemas.microsoft.com/office/drawing/2014/main" val="91073079"/>
                    </a:ext>
                  </a:extLst>
                </a:gridCol>
                <a:gridCol w="1594903">
                  <a:extLst>
                    <a:ext uri="{9D8B030D-6E8A-4147-A177-3AD203B41FA5}">
                      <a16:colId xmlns:a16="http://schemas.microsoft.com/office/drawing/2014/main" val="754368972"/>
                    </a:ext>
                  </a:extLst>
                </a:gridCol>
              </a:tblGrid>
              <a:tr h="740509">
                <a:tc>
                  <a:txBody>
                    <a:bodyPr/>
                    <a:lstStyle/>
                    <a:p>
                      <a:r>
                        <a:rPr lang="nb-NO" sz="2200" b="0" dirty="0"/>
                        <a:t>I liten grad</a:t>
                      </a:r>
                      <a:br>
                        <a:rPr lang="nb-NO" sz="2200" b="0" dirty="0"/>
                      </a:br>
                      <a:r>
                        <a:rPr lang="nb-NO" sz="2200" b="0" dirty="0"/>
                        <a:t>(1+2)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2200" b="0" dirty="0"/>
                        <a:t>I stor grad </a:t>
                      </a:r>
                      <a:br>
                        <a:rPr lang="nb-NO" sz="2200" b="0" dirty="0"/>
                      </a:br>
                      <a:r>
                        <a:rPr lang="nb-NO" sz="2200" b="0" dirty="0"/>
                        <a:t>(4+5) </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39060"/>
                  </a:ext>
                </a:extLst>
              </a:tr>
              <a:tr h="399875">
                <a:tc>
                  <a:txBody>
                    <a:bodyPr/>
                    <a:lstStyle/>
                    <a:p>
                      <a:pPr marL="0" marR="0" indent="0" algn="ctr" defTabSz="825500" rtl="0"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25 %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r>
                        <a:rPr lang="nb-NO" sz="2100" b="0" dirty="0"/>
                        <a:t>55 %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4961396"/>
                  </a:ext>
                </a:extLst>
              </a:tr>
              <a:tr h="440488">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58156742"/>
                  </a:ext>
                </a:extLst>
              </a:tr>
              <a:tr h="413391">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58 %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82541369"/>
                  </a:ext>
                </a:extLst>
              </a:tr>
              <a:tr h="4498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52442974"/>
                  </a:ext>
                </a:extLst>
              </a:tr>
              <a:tr h="449867">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841665211"/>
                  </a:ext>
                </a:extLst>
              </a:tr>
              <a:tr h="4498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595249822"/>
                  </a:ext>
                </a:extLst>
              </a:tr>
              <a:tr h="4498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4045980015"/>
                  </a:ext>
                </a:extLst>
              </a:tr>
              <a:tr h="4498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28 %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2169548"/>
                  </a:ext>
                </a:extLst>
              </a:tr>
              <a:tr h="440410">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28 %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42248486"/>
                  </a:ext>
                </a:extLst>
              </a:tr>
              <a:tr h="440410">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007192659"/>
                  </a:ext>
                </a:extLst>
              </a:tr>
              <a:tr h="440410">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660513087"/>
                  </a:ext>
                </a:extLst>
              </a:tr>
              <a:tr h="440410">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53029739"/>
                  </a:ext>
                </a:extLst>
              </a:tr>
              <a:tr h="425550">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013401325"/>
                  </a:ext>
                </a:extLst>
              </a:tr>
              <a:tr h="399875">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725427191"/>
                  </a:ext>
                </a:extLst>
              </a:tr>
              <a:tr h="399875">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483972545"/>
                  </a:ext>
                </a:extLst>
              </a:tr>
              <a:tr h="399875">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736153121"/>
                  </a:ext>
                </a:extLst>
              </a:tr>
              <a:tr h="399875">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40347372"/>
                  </a:ext>
                </a:extLst>
              </a:tr>
            </a:tbl>
          </a:graphicData>
        </a:graphic>
      </p:graphicFrame>
      <p:sp>
        <p:nvSpPr>
          <p:cNvPr id="12" name="Tittel 1">
            <a:extLst>
              <a:ext uri="{FF2B5EF4-FFF2-40B4-BE49-F238E27FC236}">
                <a16:creationId xmlns:a16="http://schemas.microsoft.com/office/drawing/2014/main" id="{2A79F1D9-F83C-4BEE-816E-79485BCFA16D}"/>
              </a:ext>
            </a:extLst>
          </p:cNvPr>
          <p:cNvSpPr txBox="1">
            <a:spLocks/>
          </p:cNvSpPr>
          <p:nvPr/>
        </p:nvSpPr>
        <p:spPr>
          <a:xfrm>
            <a:off x="1318633" y="12699323"/>
            <a:ext cx="17541875" cy="7270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r>
              <a:rPr lang="nb-NO" sz="2000"/>
              <a:t>Filter: Ingen </a:t>
            </a:r>
          </a:p>
          <a:p>
            <a:r>
              <a:rPr lang="nb-NO" sz="2000"/>
              <a:t>Antall intervju:  Vises i grafikk</a:t>
            </a:r>
          </a:p>
        </p:txBody>
      </p:sp>
    </p:spTree>
    <p:extLst>
      <p:ext uri="{BB962C8B-B14F-4D97-AF65-F5344CB8AC3E}">
        <p14:creationId xmlns:p14="http://schemas.microsoft.com/office/powerpoint/2010/main" val="1712870961"/>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Freq-Q27--Col01P">
            <a:extLst>
              <a:ext uri="{FF2B5EF4-FFF2-40B4-BE49-F238E27FC236}">
                <a16:creationId xmlns:a16="http://schemas.microsoft.com/office/drawing/2014/main" id="{29D94344-B8F7-438A-83AA-4889EE2418EA}"/>
              </a:ext>
            </a:extLst>
          </p:cNvPr>
          <p:cNvGraphicFramePr/>
          <p:nvPr>
            <p:extLst>
              <p:ext uri="{D42A27DB-BD31-4B8C-83A1-F6EECF244321}">
                <p14:modId xmlns:p14="http://schemas.microsoft.com/office/powerpoint/2010/main" val="3841438272"/>
              </p:ext>
            </p:extLst>
          </p:nvPr>
        </p:nvGraphicFramePr>
        <p:xfrm>
          <a:off x="1401761" y="3941974"/>
          <a:ext cx="16993815" cy="8632657"/>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2">
            <a:extLst>
              <a:ext uri="{FF2B5EF4-FFF2-40B4-BE49-F238E27FC236}">
                <a16:creationId xmlns:a16="http://schemas.microsoft.com/office/drawing/2014/main" id="{5BC3951F-E445-40A9-8621-3C2BFFC68D68}"/>
              </a:ext>
            </a:extLst>
          </p:cNvPr>
          <p:cNvSpPr>
            <a:spLocks noGrp="1"/>
          </p:cNvSpPr>
          <p:nvPr>
            <p:ph type="title"/>
          </p:nvPr>
        </p:nvSpPr>
        <p:spPr>
          <a:xfrm>
            <a:off x="1402079" y="431799"/>
            <a:ext cx="21633959" cy="1861305"/>
          </a:xfrm>
        </p:spPr>
        <p:txBody>
          <a:bodyPr>
            <a:normAutofit/>
          </a:bodyPr>
          <a:lstStyle/>
          <a:p>
            <a:r>
              <a:rPr lang="nb-NO" sz="4000" dirty="0">
                <a:highlight>
                  <a:srgbClr val="FFFFFF"/>
                </a:highlight>
              </a:rPr>
              <a:t>Nær 8 av 10 mener at akademia har en viktig rolle når det gjelder å demme opp for desinformasjon. </a:t>
            </a:r>
            <a:endParaRPr lang="nb-NO" sz="4000" b="1" dirty="0">
              <a:highlight>
                <a:srgbClr val="FFFFFF"/>
              </a:highlight>
            </a:endParaRPr>
          </a:p>
        </p:txBody>
      </p:sp>
      <p:sp>
        <p:nvSpPr>
          <p:cNvPr id="14" name="Text Placeholder 4">
            <a:extLst>
              <a:ext uri="{FF2B5EF4-FFF2-40B4-BE49-F238E27FC236}">
                <a16:creationId xmlns:a16="http://schemas.microsoft.com/office/drawing/2014/main" id="{12A75AA7-F3C4-49AB-8CCF-A47A92880F95}"/>
              </a:ext>
            </a:extLst>
          </p:cNvPr>
          <p:cNvSpPr txBox="1">
            <a:spLocks/>
          </p:cNvSpPr>
          <p:nvPr/>
        </p:nvSpPr>
        <p:spPr>
          <a:xfrm>
            <a:off x="1401762" y="2109788"/>
            <a:ext cx="21633959" cy="6660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a:noAutofit/>
          </a:bodyPr>
          <a:lstStyle>
            <a:lvl1pPr marL="635000" marR="0" indent="-635000" algn="l" defTabSz="825500" rtl="0" eaLnBrk="1" latinLnBrk="0" hangingPunct="1">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eaLnBrk="1" latinLnBrk="0" hangingPunct="1">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marL="0" lvl="0" indent="0">
              <a:buNone/>
            </a:pPr>
            <a:r>
              <a:rPr lang="nb-NO" sz="3200" i="1"/>
              <a:t>I hvilken grad opplever du at akademia har en viktig rolle for å demme opp for desinformasjon? </a:t>
            </a:r>
          </a:p>
        </p:txBody>
      </p:sp>
      <p:graphicFrame>
        <p:nvGraphicFramePr>
          <p:cNvPr id="7" name="Tabell 8">
            <a:extLst>
              <a:ext uri="{FF2B5EF4-FFF2-40B4-BE49-F238E27FC236}">
                <a16:creationId xmlns:a16="http://schemas.microsoft.com/office/drawing/2014/main" id="{290CDA04-9CC7-4906-9CB8-F8DEDF7570FA}"/>
              </a:ext>
            </a:extLst>
          </p:cNvPr>
          <p:cNvGraphicFramePr>
            <a:graphicFrameLocks noGrp="1"/>
          </p:cNvGraphicFramePr>
          <p:nvPr>
            <p:extLst>
              <p:ext uri="{D42A27DB-BD31-4B8C-83A1-F6EECF244321}">
                <p14:modId xmlns:p14="http://schemas.microsoft.com/office/powerpoint/2010/main" val="119588841"/>
              </p:ext>
            </p:extLst>
          </p:nvPr>
        </p:nvGraphicFramePr>
        <p:xfrm>
          <a:off x="18395576" y="3941975"/>
          <a:ext cx="3189806" cy="8074989"/>
        </p:xfrm>
        <a:graphic>
          <a:graphicData uri="http://schemas.openxmlformats.org/drawingml/2006/table">
            <a:tbl>
              <a:tblPr firstRow="1" bandRow="1">
                <a:tableStyleId>{5940675A-B579-460E-94D1-54222C63F5DA}</a:tableStyleId>
              </a:tblPr>
              <a:tblGrid>
                <a:gridCol w="1594903">
                  <a:extLst>
                    <a:ext uri="{9D8B030D-6E8A-4147-A177-3AD203B41FA5}">
                      <a16:colId xmlns:a16="http://schemas.microsoft.com/office/drawing/2014/main" val="91073079"/>
                    </a:ext>
                  </a:extLst>
                </a:gridCol>
                <a:gridCol w="1594903">
                  <a:extLst>
                    <a:ext uri="{9D8B030D-6E8A-4147-A177-3AD203B41FA5}">
                      <a16:colId xmlns:a16="http://schemas.microsoft.com/office/drawing/2014/main" val="754368972"/>
                    </a:ext>
                  </a:extLst>
                </a:gridCol>
              </a:tblGrid>
              <a:tr h="740509">
                <a:tc>
                  <a:txBody>
                    <a:bodyPr/>
                    <a:lstStyle/>
                    <a:p>
                      <a:r>
                        <a:rPr lang="nb-NO" sz="2200" b="0" dirty="0"/>
                        <a:t>I liten grad</a:t>
                      </a:r>
                      <a:br>
                        <a:rPr lang="nb-NO" sz="2200" b="0" dirty="0"/>
                      </a:br>
                      <a:r>
                        <a:rPr lang="nb-NO" sz="2200" b="0" dirty="0"/>
                        <a:t>(1+2)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2200" b="0" dirty="0"/>
                        <a:t>I stor grad </a:t>
                      </a:r>
                      <a:br>
                        <a:rPr lang="nb-NO" sz="2200" b="0" dirty="0"/>
                      </a:br>
                      <a:r>
                        <a:rPr lang="nb-NO" sz="2200" b="0" dirty="0"/>
                        <a:t>(4+5) </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39060"/>
                  </a:ext>
                </a:extLst>
              </a:tr>
              <a:tr h="399875">
                <a:tc>
                  <a:txBody>
                    <a:bodyPr/>
                    <a:lstStyle/>
                    <a:p>
                      <a:pPr marL="0" marR="0" indent="0" algn="ctr" defTabSz="825500" rtl="0"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r>
                        <a:rPr lang="nb-NO" sz="2100" b="0" dirty="0"/>
                        <a:t>77 %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4961396"/>
                  </a:ext>
                </a:extLst>
              </a:tr>
              <a:tr h="440488">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58156742"/>
                  </a:ext>
                </a:extLst>
              </a:tr>
              <a:tr h="413391">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78 %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82541369"/>
                  </a:ext>
                </a:extLst>
              </a:tr>
              <a:tr h="4498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52442974"/>
                  </a:ext>
                </a:extLst>
              </a:tr>
              <a:tr h="449867">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841665211"/>
                  </a:ext>
                </a:extLst>
              </a:tr>
              <a:tr h="4498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80 %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595249822"/>
                  </a:ext>
                </a:extLst>
              </a:tr>
              <a:tr h="4498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81 %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4045980015"/>
                  </a:ext>
                </a:extLst>
              </a:tr>
              <a:tr h="4498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8 %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2169548"/>
                  </a:ext>
                </a:extLst>
              </a:tr>
              <a:tr h="440410">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42248486"/>
                  </a:ext>
                </a:extLst>
              </a:tr>
              <a:tr h="440410">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007192659"/>
                  </a:ext>
                </a:extLst>
              </a:tr>
              <a:tr h="440410">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660513087"/>
                  </a:ext>
                </a:extLst>
              </a:tr>
              <a:tr h="440410">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82 %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53029739"/>
                  </a:ext>
                </a:extLst>
              </a:tr>
              <a:tr h="425550">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79 %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013401325"/>
                  </a:ext>
                </a:extLst>
              </a:tr>
              <a:tr h="399875">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725427191"/>
                  </a:ext>
                </a:extLst>
              </a:tr>
              <a:tr h="399875">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483972545"/>
                  </a:ext>
                </a:extLst>
              </a:tr>
              <a:tr h="399875">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78 %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736153121"/>
                  </a:ext>
                </a:extLst>
              </a:tr>
              <a:tr h="399875">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78 %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40347372"/>
                  </a:ext>
                </a:extLst>
              </a:tr>
            </a:tbl>
          </a:graphicData>
        </a:graphic>
      </p:graphicFrame>
      <p:sp>
        <p:nvSpPr>
          <p:cNvPr id="12" name="Tittel 1">
            <a:extLst>
              <a:ext uri="{FF2B5EF4-FFF2-40B4-BE49-F238E27FC236}">
                <a16:creationId xmlns:a16="http://schemas.microsoft.com/office/drawing/2014/main" id="{2A79F1D9-F83C-4BEE-816E-79485BCFA16D}"/>
              </a:ext>
            </a:extLst>
          </p:cNvPr>
          <p:cNvSpPr txBox="1">
            <a:spLocks/>
          </p:cNvSpPr>
          <p:nvPr/>
        </p:nvSpPr>
        <p:spPr>
          <a:xfrm>
            <a:off x="1318633" y="12699323"/>
            <a:ext cx="17541875" cy="7270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r>
              <a:rPr lang="nb-NO" sz="2000"/>
              <a:t>Filter: Ingen </a:t>
            </a:r>
          </a:p>
          <a:p>
            <a:r>
              <a:rPr lang="nb-NO" sz="2000"/>
              <a:t>Antall intervju:  Vises i grafikk</a:t>
            </a:r>
          </a:p>
        </p:txBody>
      </p:sp>
    </p:spTree>
    <p:extLst>
      <p:ext uri="{BB962C8B-B14F-4D97-AF65-F5344CB8AC3E}">
        <p14:creationId xmlns:p14="http://schemas.microsoft.com/office/powerpoint/2010/main" val="2979459673"/>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Freq-Q27--Col01P">
            <a:extLst>
              <a:ext uri="{FF2B5EF4-FFF2-40B4-BE49-F238E27FC236}">
                <a16:creationId xmlns:a16="http://schemas.microsoft.com/office/drawing/2014/main" id="{29D94344-B8F7-438A-83AA-4889EE2418EA}"/>
              </a:ext>
            </a:extLst>
          </p:cNvPr>
          <p:cNvGraphicFramePr/>
          <p:nvPr>
            <p:extLst>
              <p:ext uri="{D42A27DB-BD31-4B8C-83A1-F6EECF244321}">
                <p14:modId xmlns:p14="http://schemas.microsoft.com/office/powerpoint/2010/main" val="240452888"/>
              </p:ext>
            </p:extLst>
          </p:nvPr>
        </p:nvGraphicFramePr>
        <p:xfrm>
          <a:off x="1401761" y="3941974"/>
          <a:ext cx="16993815" cy="8632657"/>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2">
            <a:extLst>
              <a:ext uri="{FF2B5EF4-FFF2-40B4-BE49-F238E27FC236}">
                <a16:creationId xmlns:a16="http://schemas.microsoft.com/office/drawing/2014/main" id="{5BC3951F-E445-40A9-8621-3C2BFFC68D68}"/>
              </a:ext>
            </a:extLst>
          </p:cNvPr>
          <p:cNvSpPr>
            <a:spLocks noGrp="1"/>
          </p:cNvSpPr>
          <p:nvPr>
            <p:ph type="title"/>
          </p:nvPr>
        </p:nvSpPr>
        <p:spPr>
          <a:xfrm>
            <a:off x="1402079" y="431799"/>
            <a:ext cx="21633959" cy="1861305"/>
          </a:xfrm>
        </p:spPr>
        <p:txBody>
          <a:bodyPr>
            <a:normAutofit/>
          </a:bodyPr>
          <a:lstStyle/>
          <a:p>
            <a:r>
              <a:rPr lang="nb-NO" sz="4000" dirty="0">
                <a:highlight>
                  <a:srgbClr val="FFFFFF"/>
                </a:highlight>
              </a:rPr>
              <a:t>2 av 3</a:t>
            </a:r>
            <a:r>
              <a:rPr lang="nb-NO" sz="4000" b="1" dirty="0">
                <a:highlight>
                  <a:srgbClr val="FFFFFF"/>
                </a:highlight>
              </a:rPr>
              <a:t> er i stor grad bekymret for den geopolitiske uroen i verden. Bekymringen er størst blant de eldste.</a:t>
            </a:r>
          </a:p>
        </p:txBody>
      </p:sp>
      <p:sp>
        <p:nvSpPr>
          <p:cNvPr id="14" name="Text Placeholder 4">
            <a:extLst>
              <a:ext uri="{FF2B5EF4-FFF2-40B4-BE49-F238E27FC236}">
                <a16:creationId xmlns:a16="http://schemas.microsoft.com/office/drawing/2014/main" id="{12A75AA7-F3C4-49AB-8CCF-A47A92880F95}"/>
              </a:ext>
            </a:extLst>
          </p:cNvPr>
          <p:cNvSpPr txBox="1">
            <a:spLocks/>
          </p:cNvSpPr>
          <p:nvPr/>
        </p:nvSpPr>
        <p:spPr>
          <a:xfrm>
            <a:off x="1401762" y="2109788"/>
            <a:ext cx="21633959" cy="6660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a:noAutofit/>
          </a:bodyPr>
          <a:lstStyle>
            <a:lvl1pPr marL="635000" marR="0" indent="-635000" algn="l" defTabSz="825500" rtl="0" eaLnBrk="1" latinLnBrk="0" hangingPunct="1">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eaLnBrk="1" latinLnBrk="0" hangingPunct="1">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marL="0" lvl="0" indent="0">
              <a:buNone/>
            </a:pPr>
            <a:r>
              <a:rPr lang="nb-NO" sz="3200" i="1"/>
              <a:t>I hvilken grad bekymrer du deg for den geopolitiske uroen i verden? </a:t>
            </a:r>
          </a:p>
        </p:txBody>
      </p:sp>
      <p:graphicFrame>
        <p:nvGraphicFramePr>
          <p:cNvPr id="7" name="Tabell 8">
            <a:extLst>
              <a:ext uri="{FF2B5EF4-FFF2-40B4-BE49-F238E27FC236}">
                <a16:creationId xmlns:a16="http://schemas.microsoft.com/office/drawing/2014/main" id="{290CDA04-9CC7-4906-9CB8-F8DEDF7570FA}"/>
              </a:ext>
            </a:extLst>
          </p:cNvPr>
          <p:cNvGraphicFramePr>
            <a:graphicFrameLocks noGrp="1"/>
          </p:cNvGraphicFramePr>
          <p:nvPr>
            <p:extLst>
              <p:ext uri="{D42A27DB-BD31-4B8C-83A1-F6EECF244321}">
                <p14:modId xmlns:p14="http://schemas.microsoft.com/office/powerpoint/2010/main" val="683588650"/>
              </p:ext>
            </p:extLst>
          </p:nvPr>
        </p:nvGraphicFramePr>
        <p:xfrm>
          <a:off x="18395576" y="3941975"/>
          <a:ext cx="3189806" cy="8074989"/>
        </p:xfrm>
        <a:graphic>
          <a:graphicData uri="http://schemas.openxmlformats.org/drawingml/2006/table">
            <a:tbl>
              <a:tblPr firstRow="1" bandRow="1">
                <a:tableStyleId>{5940675A-B579-460E-94D1-54222C63F5DA}</a:tableStyleId>
              </a:tblPr>
              <a:tblGrid>
                <a:gridCol w="1594903">
                  <a:extLst>
                    <a:ext uri="{9D8B030D-6E8A-4147-A177-3AD203B41FA5}">
                      <a16:colId xmlns:a16="http://schemas.microsoft.com/office/drawing/2014/main" val="91073079"/>
                    </a:ext>
                  </a:extLst>
                </a:gridCol>
                <a:gridCol w="1594903">
                  <a:extLst>
                    <a:ext uri="{9D8B030D-6E8A-4147-A177-3AD203B41FA5}">
                      <a16:colId xmlns:a16="http://schemas.microsoft.com/office/drawing/2014/main" val="754368972"/>
                    </a:ext>
                  </a:extLst>
                </a:gridCol>
              </a:tblGrid>
              <a:tr h="740509">
                <a:tc>
                  <a:txBody>
                    <a:bodyPr/>
                    <a:lstStyle/>
                    <a:p>
                      <a:r>
                        <a:rPr lang="nb-NO" sz="2200" b="0" dirty="0"/>
                        <a:t>I liten grad</a:t>
                      </a:r>
                      <a:br>
                        <a:rPr lang="nb-NO" sz="2200" b="0" dirty="0"/>
                      </a:br>
                      <a:r>
                        <a:rPr lang="nb-NO" sz="2200" b="0" dirty="0"/>
                        <a:t>(1+2)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2200" b="0" dirty="0"/>
                        <a:t>I stor grad </a:t>
                      </a:r>
                      <a:br>
                        <a:rPr lang="nb-NO" sz="2200" b="0" dirty="0"/>
                      </a:br>
                      <a:r>
                        <a:rPr lang="nb-NO" sz="2200" b="0" dirty="0"/>
                        <a:t>(4+5) </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39060"/>
                  </a:ext>
                </a:extLst>
              </a:tr>
              <a:tr h="399875">
                <a:tc>
                  <a:txBody>
                    <a:bodyPr/>
                    <a:lstStyle/>
                    <a:p>
                      <a:pPr marL="0" marR="0" indent="0" algn="ctr" defTabSz="825500" rtl="0"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13 %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r>
                        <a:rPr lang="nb-NO" sz="2100" b="0" dirty="0"/>
                        <a:t>65 %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4961396"/>
                  </a:ext>
                </a:extLst>
              </a:tr>
              <a:tr h="440488">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58156742"/>
                  </a:ext>
                </a:extLst>
              </a:tr>
              <a:tr h="413391">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82541369"/>
                  </a:ext>
                </a:extLst>
              </a:tr>
              <a:tr h="4498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68 %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52442974"/>
                  </a:ext>
                </a:extLst>
              </a:tr>
              <a:tr h="449867">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841665211"/>
                  </a:ext>
                </a:extLst>
              </a:tr>
              <a:tr h="4498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595249822"/>
                  </a:ext>
                </a:extLst>
              </a:tr>
              <a:tr h="4498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4045980015"/>
                  </a:ext>
                </a:extLst>
              </a:tr>
              <a:tr h="4498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2169548"/>
                  </a:ext>
                </a:extLst>
              </a:tr>
              <a:tr h="440410">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42248486"/>
                  </a:ext>
                </a:extLst>
              </a:tr>
              <a:tr h="440410">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007192659"/>
                  </a:ext>
                </a:extLst>
              </a:tr>
              <a:tr h="440410">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660513087"/>
                  </a:ext>
                </a:extLst>
              </a:tr>
              <a:tr h="440410">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72 %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53029739"/>
                  </a:ext>
                </a:extLst>
              </a:tr>
              <a:tr h="425550">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013401325"/>
                  </a:ext>
                </a:extLst>
              </a:tr>
              <a:tr h="399875">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725427191"/>
                  </a:ext>
                </a:extLst>
              </a:tr>
              <a:tr h="399875">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lang="nb-NO" sz="2100" b="0" i="0" u="none" strike="noStrike" cap="none" spc="0" baseline="0" dirty="0">
                        <a:ln>
                          <a:noFill/>
                        </a:ln>
                        <a:solidFill>
                          <a:schemeClr val="tx1"/>
                        </a:solidFill>
                        <a:uFillTx/>
                        <a:latin typeface="+mn-lt"/>
                        <a:ea typeface="+mn-ea"/>
                        <a:cs typeface="+mn-cs"/>
                        <a:sym typeface="HurmeGeometricSans3 Ligh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483972545"/>
                  </a:ext>
                </a:extLst>
              </a:tr>
              <a:tr h="399875">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59 %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736153121"/>
                  </a:ext>
                </a:extLst>
              </a:tr>
              <a:tr h="399875">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65 %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40347372"/>
                  </a:ext>
                </a:extLst>
              </a:tr>
            </a:tbl>
          </a:graphicData>
        </a:graphic>
      </p:graphicFrame>
      <p:sp>
        <p:nvSpPr>
          <p:cNvPr id="12" name="Tittel 1">
            <a:extLst>
              <a:ext uri="{FF2B5EF4-FFF2-40B4-BE49-F238E27FC236}">
                <a16:creationId xmlns:a16="http://schemas.microsoft.com/office/drawing/2014/main" id="{2A79F1D9-F83C-4BEE-816E-79485BCFA16D}"/>
              </a:ext>
            </a:extLst>
          </p:cNvPr>
          <p:cNvSpPr txBox="1">
            <a:spLocks/>
          </p:cNvSpPr>
          <p:nvPr/>
        </p:nvSpPr>
        <p:spPr>
          <a:xfrm>
            <a:off x="1318633" y="12699323"/>
            <a:ext cx="17541875" cy="7270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r>
              <a:rPr lang="nb-NO" sz="2000"/>
              <a:t>Filter: Ingen </a:t>
            </a:r>
          </a:p>
          <a:p>
            <a:r>
              <a:rPr lang="nb-NO" sz="2000"/>
              <a:t>Antall intervju:  Vises i grafikk</a:t>
            </a:r>
          </a:p>
        </p:txBody>
      </p:sp>
    </p:spTree>
    <p:extLst>
      <p:ext uri="{BB962C8B-B14F-4D97-AF65-F5344CB8AC3E}">
        <p14:creationId xmlns:p14="http://schemas.microsoft.com/office/powerpoint/2010/main" val="2029046840"/>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84E9C-C450-12A8-FEBA-DB2C6FBC0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9E899-C4CA-56DE-8D94-2ED86AECB6EF}"/>
              </a:ext>
            </a:extLst>
          </p:cNvPr>
          <p:cNvSpPr>
            <a:spLocks noGrp="1"/>
          </p:cNvSpPr>
          <p:nvPr>
            <p:ph type="title"/>
          </p:nvPr>
        </p:nvSpPr>
        <p:spPr/>
        <p:txBody>
          <a:bodyPr>
            <a:noAutofit/>
          </a:bodyPr>
          <a:lstStyle/>
          <a:p>
            <a:r>
              <a:rPr lang="nb-NO" dirty="0"/>
              <a:t>Nær samtlige kjenner til myndighetenes råd om beredskapslager. </a:t>
            </a:r>
          </a:p>
        </p:txBody>
      </p:sp>
      <p:sp>
        <p:nvSpPr>
          <p:cNvPr id="5" name="Text Placeholder 4">
            <a:extLst>
              <a:ext uri="{FF2B5EF4-FFF2-40B4-BE49-F238E27FC236}">
                <a16:creationId xmlns:a16="http://schemas.microsoft.com/office/drawing/2014/main" id="{92C0D03E-D8E1-67DE-6DFF-24871EBABE84}"/>
              </a:ext>
            </a:extLst>
          </p:cNvPr>
          <p:cNvSpPr>
            <a:spLocks noGrp="1"/>
          </p:cNvSpPr>
          <p:nvPr>
            <p:ph type="body" sz="quarter" idx="12"/>
          </p:nvPr>
        </p:nvSpPr>
        <p:spPr>
          <a:xfrm>
            <a:off x="1401762" y="2109788"/>
            <a:ext cx="21633959" cy="920868"/>
          </a:xfrm>
        </p:spPr>
        <p:txBody>
          <a:bodyPr>
            <a:normAutofit fontScale="92500" lnSpcReduction="20000"/>
          </a:bodyPr>
          <a:lstStyle/>
          <a:p>
            <a:r>
              <a:rPr lang="nb-NO" sz="3200" i="1" dirty="0"/>
              <a:t>Kjenner du til myndighetenes råd om hva som bør inngå i beredskapslager i eget hjem? I så tilfelle, følger din husstand myndighetenes råd om beredskapslager i eget hjem?</a:t>
            </a:r>
            <a:endParaRPr lang="en-US" sz="2400" i="1" dirty="0"/>
          </a:p>
        </p:txBody>
      </p:sp>
      <p:sp>
        <p:nvSpPr>
          <p:cNvPr id="6" name="Text Placeholder 5">
            <a:extLst>
              <a:ext uri="{FF2B5EF4-FFF2-40B4-BE49-F238E27FC236}">
                <a16:creationId xmlns:a16="http://schemas.microsoft.com/office/drawing/2014/main" id="{039BD10D-8A18-4E09-5E73-EB2074E891E0}"/>
              </a:ext>
            </a:extLst>
          </p:cNvPr>
          <p:cNvSpPr>
            <a:spLocks noGrp="1"/>
          </p:cNvSpPr>
          <p:nvPr>
            <p:ph type="body" sz="quarter" idx="13"/>
          </p:nvPr>
        </p:nvSpPr>
        <p:spPr/>
        <p:txBody>
          <a:bodyPr/>
          <a:lstStyle/>
          <a:p>
            <a:pPr>
              <a:spcBef>
                <a:spcPts val="0"/>
              </a:spcBef>
              <a:spcAft>
                <a:spcPts val="0"/>
              </a:spcAft>
            </a:pPr>
            <a:r>
              <a:rPr lang="nb-NO" dirty="0"/>
              <a:t>Filter: Ingen </a:t>
            </a:r>
          </a:p>
          <a:p>
            <a:pPr>
              <a:spcBef>
                <a:spcPts val="0"/>
              </a:spcBef>
              <a:spcAft>
                <a:spcPts val="0"/>
              </a:spcAft>
            </a:pPr>
            <a:r>
              <a:rPr lang="nb-NO" dirty="0"/>
              <a:t>Antall intervju: 1000</a:t>
            </a:r>
          </a:p>
          <a:p>
            <a:endParaRPr lang="nb-NO" dirty="0"/>
          </a:p>
        </p:txBody>
      </p:sp>
      <p:graphicFrame>
        <p:nvGraphicFramePr>
          <p:cNvPr id="9" name="Content Placeholder 6">
            <a:extLst>
              <a:ext uri="{FF2B5EF4-FFF2-40B4-BE49-F238E27FC236}">
                <a16:creationId xmlns:a16="http://schemas.microsoft.com/office/drawing/2014/main" id="{FF232C12-BB23-909D-B93F-F9FC65E52682}"/>
              </a:ext>
            </a:extLst>
          </p:cNvPr>
          <p:cNvGraphicFramePr>
            <a:graphicFrameLocks noGrp="1"/>
          </p:cNvGraphicFramePr>
          <p:nvPr>
            <p:ph idx="10"/>
            <p:extLst>
              <p:ext uri="{D42A27DB-BD31-4B8C-83A1-F6EECF244321}">
                <p14:modId xmlns:p14="http://schemas.microsoft.com/office/powerpoint/2010/main" val="2929042446"/>
              </p:ext>
            </p:extLst>
          </p:nvPr>
        </p:nvGraphicFramePr>
        <p:xfrm>
          <a:off x="1401699" y="3030656"/>
          <a:ext cx="12936537" cy="9429750"/>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3">
            <a:extLst>
              <a:ext uri="{FF2B5EF4-FFF2-40B4-BE49-F238E27FC236}">
                <a16:creationId xmlns:a16="http://schemas.microsoft.com/office/drawing/2014/main" id="{F69A7E0D-5C95-4273-AB4C-77B4E98B8352}"/>
              </a:ext>
            </a:extLst>
          </p:cNvPr>
          <p:cNvSpPr>
            <a:spLocks noGrp="1"/>
          </p:cNvSpPr>
          <p:nvPr>
            <p:ph idx="11"/>
          </p:nvPr>
        </p:nvSpPr>
        <p:spPr>
          <a:xfrm>
            <a:off x="14502320" y="4389120"/>
            <a:ext cx="8546593" cy="8071286"/>
          </a:xfrm>
        </p:spPr>
        <p:txBody>
          <a:bodyPr>
            <a:normAutofit/>
          </a:bodyPr>
          <a:lstStyle/>
          <a:p>
            <a:r>
              <a:rPr lang="nb-NO" sz="2800" dirty="0"/>
              <a:t>De aller fleste, 97%, er kjent med myndighetenes råd om beredskapslager. </a:t>
            </a:r>
          </a:p>
          <a:p>
            <a:r>
              <a:rPr lang="nb-NO" sz="2800" dirty="0"/>
              <a:t>Imidlertid er det bare 12% som følger hele listen. 36% har ikke beredskapslager. </a:t>
            </a:r>
          </a:p>
          <a:p>
            <a:r>
              <a:rPr lang="nb-NO" sz="2800" dirty="0"/>
              <a:t>Det er oftest unge som ikke har beredskapslager; 53% under 35 år. </a:t>
            </a:r>
          </a:p>
          <a:p>
            <a:r>
              <a:rPr lang="nb-NO" sz="2800" dirty="0"/>
              <a:t>Blant personer over 60 år følger 69% listen. </a:t>
            </a:r>
          </a:p>
        </p:txBody>
      </p:sp>
    </p:spTree>
    <p:extLst>
      <p:ext uri="{BB962C8B-B14F-4D97-AF65-F5344CB8AC3E}">
        <p14:creationId xmlns:p14="http://schemas.microsoft.com/office/powerpoint/2010/main" val="3378035661"/>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D119-E995-47D8-A698-3608E522A0EF}"/>
              </a:ext>
            </a:extLst>
          </p:cNvPr>
          <p:cNvSpPr>
            <a:spLocks noGrp="1"/>
          </p:cNvSpPr>
          <p:nvPr>
            <p:ph type="title"/>
          </p:nvPr>
        </p:nvSpPr>
        <p:spPr>
          <a:xfrm>
            <a:off x="1414954" y="800391"/>
            <a:ext cx="19853630" cy="1112113"/>
          </a:xfrm>
        </p:spPr>
        <p:txBody>
          <a:bodyPr>
            <a:noAutofit/>
          </a:bodyPr>
          <a:lstStyle/>
          <a:p>
            <a:r>
              <a:rPr lang="nb-NO" dirty="0"/>
              <a:t>4 av 5 er kjent med at myndighetene under krig/krise kan beordre en til annet arbeid</a:t>
            </a:r>
            <a:endParaRPr lang="en-US" dirty="0"/>
          </a:p>
        </p:txBody>
      </p:sp>
      <p:sp>
        <p:nvSpPr>
          <p:cNvPr id="5" name="Text Placeholder 4">
            <a:extLst>
              <a:ext uri="{FF2B5EF4-FFF2-40B4-BE49-F238E27FC236}">
                <a16:creationId xmlns:a16="http://schemas.microsoft.com/office/drawing/2014/main" id="{FC73853E-D953-4170-A02F-08FFFABAE208}"/>
              </a:ext>
            </a:extLst>
          </p:cNvPr>
          <p:cNvSpPr>
            <a:spLocks noGrp="1"/>
          </p:cNvSpPr>
          <p:nvPr>
            <p:ph type="body" sz="quarter" idx="12"/>
          </p:nvPr>
        </p:nvSpPr>
        <p:spPr>
          <a:xfrm>
            <a:off x="1401762" y="2109788"/>
            <a:ext cx="16862175" cy="727075"/>
          </a:xfrm>
        </p:spPr>
        <p:txBody>
          <a:bodyPr>
            <a:noAutofit/>
          </a:bodyPr>
          <a:lstStyle/>
          <a:p>
            <a:r>
              <a:rPr lang="nb-NO" sz="3200" i="1" dirty="0"/>
              <a:t>Er du kjent med at myndighetene under krig/krise kan beordre deg til annet arbeid?</a:t>
            </a:r>
          </a:p>
        </p:txBody>
      </p:sp>
      <p:sp>
        <p:nvSpPr>
          <p:cNvPr id="6" name="Text Placeholder 5">
            <a:extLst>
              <a:ext uri="{FF2B5EF4-FFF2-40B4-BE49-F238E27FC236}">
                <a16:creationId xmlns:a16="http://schemas.microsoft.com/office/drawing/2014/main" id="{641C15C0-6702-479D-9A8E-7503988D69DC}"/>
              </a:ext>
            </a:extLst>
          </p:cNvPr>
          <p:cNvSpPr>
            <a:spLocks noGrp="1"/>
          </p:cNvSpPr>
          <p:nvPr>
            <p:ph type="body" sz="quarter" idx="13"/>
          </p:nvPr>
        </p:nvSpPr>
        <p:spPr>
          <a:xfrm>
            <a:off x="1401699" y="12830724"/>
            <a:ext cx="21362767" cy="727075"/>
          </a:xfrm>
        </p:spPr>
        <p:txBody>
          <a:bodyPr/>
          <a:lstStyle/>
          <a:p>
            <a:pPr>
              <a:spcBef>
                <a:spcPts val="0"/>
              </a:spcBef>
              <a:spcAft>
                <a:spcPts val="0"/>
              </a:spcAft>
            </a:pPr>
            <a:r>
              <a:rPr lang="nb-NO" dirty="0"/>
              <a:t>Filter: Ingen</a:t>
            </a:r>
          </a:p>
          <a:p>
            <a:pPr>
              <a:spcBef>
                <a:spcPts val="0"/>
              </a:spcBef>
              <a:spcAft>
                <a:spcPts val="0"/>
              </a:spcAft>
            </a:pPr>
            <a:r>
              <a:rPr lang="nb-NO" dirty="0"/>
              <a:t>Antall intervju: 1000</a:t>
            </a:r>
          </a:p>
          <a:p>
            <a:endParaRPr lang="nb-NO" dirty="0"/>
          </a:p>
        </p:txBody>
      </p:sp>
      <p:sp>
        <p:nvSpPr>
          <p:cNvPr id="7" name="Content Placeholder 3">
            <a:extLst>
              <a:ext uri="{FF2B5EF4-FFF2-40B4-BE49-F238E27FC236}">
                <a16:creationId xmlns:a16="http://schemas.microsoft.com/office/drawing/2014/main" id="{EBDF85C8-B9BA-4645-BB6A-8B574B82DBD1}"/>
              </a:ext>
            </a:extLst>
          </p:cNvPr>
          <p:cNvSpPr>
            <a:spLocks noGrp="1"/>
          </p:cNvSpPr>
          <p:nvPr>
            <p:ph idx="11"/>
          </p:nvPr>
        </p:nvSpPr>
        <p:spPr>
          <a:xfrm>
            <a:off x="14502383" y="3600450"/>
            <a:ext cx="8546593" cy="8859956"/>
          </a:xfrm>
        </p:spPr>
        <p:txBody>
          <a:bodyPr>
            <a:normAutofit/>
          </a:bodyPr>
          <a:lstStyle/>
          <a:p>
            <a:r>
              <a:rPr lang="nb-NO" sz="3200" dirty="0"/>
              <a:t>Andelen i offentlig sektor har kjennskap til at myndighetene kan beordre en til annet arbeid under krig/krise er spesielt høy - 84%, og enda høyere blant de som jobber i helseforetak/på sykehus (91%). </a:t>
            </a:r>
          </a:p>
          <a:p>
            <a:r>
              <a:rPr lang="nb-NO" sz="3200" dirty="0"/>
              <a:t>76% i privat sektor sier det samme. </a:t>
            </a:r>
          </a:p>
        </p:txBody>
      </p:sp>
      <p:graphicFrame>
        <p:nvGraphicFramePr>
          <p:cNvPr id="9" name="Content Placeholder 8">
            <a:extLst>
              <a:ext uri="{FF2B5EF4-FFF2-40B4-BE49-F238E27FC236}">
                <a16:creationId xmlns:a16="http://schemas.microsoft.com/office/drawing/2014/main" id="{CD6A0E74-E60B-445D-B428-A2885B4DB8A0}"/>
              </a:ext>
            </a:extLst>
          </p:cNvPr>
          <p:cNvGraphicFramePr>
            <a:graphicFrameLocks/>
          </p:cNvGraphicFramePr>
          <p:nvPr>
            <p:extLst>
              <p:ext uri="{D42A27DB-BD31-4B8C-83A1-F6EECF244321}">
                <p14:modId xmlns:p14="http://schemas.microsoft.com/office/powerpoint/2010/main" val="2295078092"/>
              </p:ext>
            </p:extLst>
          </p:nvPr>
        </p:nvGraphicFramePr>
        <p:xfrm>
          <a:off x="1656665" y="3034147"/>
          <a:ext cx="10426417" cy="9426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875981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F4E2C7-ED78-457F-8B37-57198F0D72BF}"/>
              </a:ext>
            </a:extLst>
          </p:cNvPr>
          <p:cNvSpPr>
            <a:spLocks noGrp="1"/>
          </p:cNvSpPr>
          <p:nvPr>
            <p:ph type="title"/>
          </p:nvPr>
        </p:nvSpPr>
        <p:spPr>
          <a:xfrm>
            <a:off x="1402079" y="431799"/>
            <a:ext cx="21633959" cy="1861305"/>
          </a:xfrm>
        </p:spPr>
        <p:txBody>
          <a:bodyPr anchor="ctr">
            <a:normAutofit/>
          </a:bodyPr>
          <a:lstStyle/>
          <a:p>
            <a:pPr>
              <a:defRPr/>
            </a:pPr>
            <a:r>
              <a:rPr lang="nb-NO" sz="4000" dirty="0"/>
              <a:t>OPPSUMMERT</a:t>
            </a:r>
          </a:p>
        </p:txBody>
      </p:sp>
      <p:sp>
        <p:nvSpPr>
          <p:cNvPr id="3" name="Content Placeholder 2">
            <a:extLst>
              <a:ext uri="{FF2B5EF4-FFF2-40B4-BE49-F238E27FC236}">
                <a16:creationId xmlns:a16="http://schemas.microsoft.com/office/drawing/2014/main" id="{0A328634-F48B-47F1-8822-7ACAD314C334}"/>
              </a:ext>
            </a:extLst>
          </p:cNvPr>
          <p:cNvSpPr>
            <a:spLocks noGrp="1"/>
          </p:cNvSpPr>
          <p:nvPr>
            <p:ph idx="10"/>
          </p:nvPr>
        </p:nvSpPr>
        <p:spPr>
          <a:xfrm>
            <a:off x="8025615" y="2639291"/>
            <a:ext cx="15010421" cy="9871364"/>
          </a:xfrm>
        </p:spPr>
        <p:txBody>
          <a:bodyPr numCol="1">
            <a:normAutofit/>
          </a:bodyPr>
          <a:lstStyle/>
          <a:p>
            <a:pPr lvl="0">
              <a:lnSpc>
                <a:spcPct val="90000"/>
              </a:lnSpc>
            </a:pPr>
            <a:r>
              <a:rPr lang="nb-NO" sz="2400" dirty="0"/>
              <a:t>Blant de som har hatt sykefravær på grunn av arbeidsforhold, knytter om lag 8 av 10 dette til psykososiale forhold, mens nær 4 av 10 knytter det til fysiske forhold på arbeidsplassen. Her finner vi ikke statistisk signifikante forskjeller fra 2024.</a:t>
            </a:r>
          </a:p>
          <a:p>
            <a:pPr lvl="0">
              <a:lnSpc>
                <a:spcPct val="90000"/>
              </a:lnSpc>
            </a:pPr>
            <a:r>
              <a:rPr lang="nb-NO" sz="2400" dirty="0"/>
              <a:t>Andelen som har brukt egenmelding har gått ned fra i fjor, fra 60% til 52% mens andelen som har brukt både egenmelding og sykemelding har økt noe.   Flere kvinner enn menn brukte sykmelding i hele perioden (29% </a:t>
            </a:r>
            <a:r>
              <a:rPr lang="nb-NO" sz="2400" dirty="0" err="1"/>
              <a:t>vs</a:t>
            </a:r>
            <a:r>
              <a:rPr lang="nb-NO" sz="2400" dirty="0"/>
              <a:t> 19%). </a:t>
            </a:r>
          </a:p>
          <a:p>
            <a:pPr lvl="0">
              <a:lnSpc>
                <a:spcPct val="90000"/>
              </a:lnSpc>
            </a:pPr>
            <a:r>
              <a:rPr lang="nb-NO" sz="2400" dirty="0"/>
              <a:t>1 av 3 som hadde sykmelding i hele fraværsperioden, brukte gradert sykmelding. 2 av 3 var sykmeldt 100%. </a:t>
            </a:r>
          </a:p>
          <a:p>
            <a:pPr lvl="0">
              <a:lnSpc>
                <a:spcPct val="90000"/>
              </a:lnSpc>
            </a:pPr>
            <a:r>
              <a:rPr lang="nb-NO" sz="2400" dirty="0"/>
              <a:t>7 av 10 hadde dialog om mulighetene for å jobbe i sykmeldingsperioden. 64% har hatt dialog om mulighetene for tilrettelegging, mens 73% oppgir å ha hatt dialog om utsiktene for å komme tilbake til jobb. Det er ikke statistisk signifikante endringer på disse punktene fra 2024. </a:t>
            </a:r>
          </a:p>
          <a:p>
            <a:pPr lvl="0">
              <a:lnSpc>
                <a:spcPct val="90000"/>
              </a:lnSpc>
            </a:pPr>
            <a:r>
              <a:rPr lang="nb-NO" sz="2400" dirty="0"/>
              <a:t>Halvparten sier at sykefravær og forebygging av sykefravær er tema som tas opp på arbeidsplassen. Det er flere ansatte i offentlig sektor (58%) enn i privat sektor (51%) som oppgir dette. Det ser ikke ut til å være sammenheng mellom eget sykefravær og hvorvidt sykefravær har vært tema på arbeidsplassen.</a:t>
            </a:r>
          </a:p>
          <a:p>
            <a:pPr lvl="0">
              <a:lnSpc>
                <a:spcPct val="90000"/>
              </a:lnSpc>
            </a:pPr>
            <a:r>
              <a:rPr lang="nb-NO" sz="2400" dirty="0"/>
              <a:t>Nær 2 av 3 av de som sier det er dialog om sykefravær på arbeidsplassen, sier at det er gjort konkrete tiltak for å forebygge.</a:t>
            </a:r>
          </a:p>
          <a:p>
            <a:pPr lvl="0">
              <a:lnSpc>
                <a:spcPct val="90000"/>
              </a:lnSpc>
            </a:pPr>
            <a:r>
              <a:rPr lang="nb-NO" sz="2400" dirty="0"/>
              <a:t>64% av de som sier det er dialog om sykefravær på arbeidsplassen, sier at det er gjort konkrete tiltak for å forebygge sykefravær. Her er det også ganske mange usikre – 17%.</a:t>
            </a:r>
          </a:p>
          <a:p>
            <a:pPr lvl="0">
              <a:lnSpc>
                <a:spcPct val="90000"/>
              </a:lnSpc>
            </a:pPr>
            <a:r>
              <a:rPr lang="nb-NO" sz="2400" dirty="0"/>
              <a:t>45% er negative til at egenmeldinger brukes preventivt for mental helse uten at man faktisk er syk, mens 32% stiller seg positive. Det er ikke signifikante forskjeller mellom sektorene. Menn, eldre, ansatte i privat sektor og ledere er mindre positive. Blant medlemmer av Akademikerne er andelen positive 32%.</a:t>
            </a:r>
          </a:p>
        </p:txBody>
      </p:sp>
      <p:pic>
        <p:nvPicPr>
          <p:cNvPr id="4" name="Picture 5">
            <a:extLst>
              <a:ext uri="{FF2B5EF4-FFF2-40B4-BE49-F238E27FC236}">
                <a16:creationId xmlns:a16="http://schemas.microsoft.com/office/drawing/2014/main" id="{30947CB4-D3F4-4737-A07F-AF1BE04E5444}"/>
              </a:ext>
            </a:extLst>
          </p:cNvPr>
          <p:cNvPicPr>
            <a:picLocks noChangeAspect="1"/>
          </p:cNvPicPr>
          <p:nvPr/>
        </p:nvPicPr>
        <p:blipFill>
          <a:blip r:embed="rId2">
            <a:extLst>
              <a:ext uri="{28A0092B-C50C-407E-A947-70E740481C1C}">
                <a14:useLocalDpi xmlns:a14="http://schemas.microsoft.com/office/drawing/2010/main" val="0"/>
              </a:ext>
            </a:extLst>
          </a:blip>
          <a:srcRect l="2369" r="-2" b="-2"/>
          <a:stretch>
            <a:fillRect/>
          </a:stretch>
        </p:blipFill>
        <p:spPr>
          <a:xfrm>
            <a:off x="1402078" y="2639291"/>
            <a:ext cx="6433037" cy="9871364"/>
          </a:xfrm>
          <a:prstGeom prst="rect">
            <a:avLst/>
          </a:prstGeom>
          <a:noFill/>
          <a:ln w="12700">
            <a:miter lim="400000"/>
          </a:ln>
        </p:spPr>
      </p:pic>
    </p:spTree>
    <p:extLst>
      <p:ext uri="{BB962C8B-B14F-4D97-AF65-F5344CB8AC3E}">
        <p14:creationId xmlns:p14="http://schemas.microsoft.com/office/powerpoint/2010/main" val="1026188649"/>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D119-E995-47D8-A698-3608E522A0EF}"/>
              </a:ext>
            </a:extLst>
          </p:cNvPr>
          <p:cNvSpPr>
            <a:spLocks noGrp="1"/>
          </p:cNvSpPr>
          <p:nvPr>
            <p:ph type="title"/>
          </p:nvPr>
        </p:nvSpPr>
        <p:spPr>
          <a:xfrm>
            <a:off x="1414954" y="800391"/>
            <a:ext cx="19853630" cy="1112113"/>
          </a:xfrm>
        </p:spPr>
        <p:txBody>
          <a:bodyPr>
            <a:noAutofit/>
          </a:bodyPr>
          <a:lstStyle/>
          <a:p>
            <a:r>
              <a:rPr lang="nb-NO" dirty="0"/>
              <a:t>Drøyt 6 av 10 av de med kjennskap stiller seg positive til at myndighetene under krig/krise kan beordre en til annet arbeid</a:t>
            </a:r>
            <a:endParaRPr lang="en-US" dirty="0"/>
          </a:p>
        </p:txBody>
      </p:sp>
      <p:sp>
        <p:nvSpPr>
          <p:cNvPr id="5" name="Text Placeholder 4">
            <a:extLst>
              <a:ext uri="{FF2B5EF4-FFF2-40B4-BE49-F238E27FC236}">
                <a16:creationId xmlns:a16="http://schemas.microsoft.com/office/drawing/2014/main" id="{FC73853E-D953-4170-A02F-08FFFABAE208}"/>
              </a:ext>
            </a:extLst>
          </p:cNvPr>
          <p:cNvSpPr>
            <a:spLocks noGrp="1"/>
          </p:cNvSpPr>
          <p:nvPr>
            <p:ph type="body" sz="quarter" idx="12"/>
          </p:nvPr>
        </p:nvSpPr>
        <p:spPr>
          <a:xfrm>
            <a:off x="1401762" y="2109788"/>
            <a:ext cx="16862175" cy="727075"/>
          </a:xfrm>
        </p:spPr>
        <p:txBody>
          <a:bodyPr>
            <a:noAutofit/>
          </a:bodyPr>
          <a:lstStyle/>
          <a:p>
            <a:r>
              <a:rPr lang="nb-NO" sz="3200" i="1" dirty="0"/>
              <a:t>Stiller du deg positiv eller negativ til at myndighetene under krig/krise kan beordre deg til annet arbeid?</a:t>
            </a:r>
          </a:p>
        </p:txBody>
      </p:sp>
      <p:sp>
        <p:nvSpPr>
          <p:cNvPr id="6" name="Text Placeholder 5">
            <a:extLst>
              <a:ext uri="{FF2B5EF4-FFF2-40B4-BE49-F238E27FC236}">
                <a16:creationId xmlns:a16="http://schemas.microsoft.com/office/drawing/2014/main" id="{641C15C0-6702-479D-9A8E-7503988D69DC}"/>
              </a:ext>
            </a:extLst>
          </p:cNvPr>
          <p:cNvSpPr>
            <a:spLocks noGrp="1"/>
          </p:cNvSpPr>
          <p:nvPr>
            <p:ph type="body" sz="quarter" idx="13"/>
          </p:nvPr>
        </p:nvSpPr>
        <p:spPr>
          <a:xfrm>
            <a:off x="1401699" y="12830724"/>
            <a:ext cx="21362767" cy="727075"/>
          </a:xfrm>
        </p:spPr>
        <p:txBody>
          <a:bodyPr/>
          <a:lstStyle/>
          <a:p>
            <a:pPr>
              <a:spcBef>
                <a:spcPts val="0"/>
              </a:spcBef>
              <a:spcAft>
                <a:spcPts val="0"/>
              </a:spcAft>
            </a:pPr>
            <a:r>
              <a:rPr lang="nb-NO" dirty="0"/>
              <a:t>Filter: Er kjent med at myndighetene kan beordre annet arbeid</a:t>
            </a:r>
          </a:p>
          <a:p>
            <a:pPr>
              <a:spcBef>
                <a:spcPts val="0"/>
              </a:spcBef>
              <a:spcAft>
                <a:spcPts val="0"/>
              </a:spcAft>
            </a:pPr>
            <a:r>
              <a:rPr lang="nb-NO" dirty="0"/>
              <a:t>Antall intervju: 802</a:t>
            </a:r>
          </a:p>
          <a:p>
            <a:endParaRPr lang="nb-NO" dirty="0"/>
          </a:p>
        </p:txBody>
      </p:sp>
      <p:sp>
        <p:nvSpPr>
          <p:cNvPr id="7" name="Content Placeholder 3">
            <a:extLst>
              <a:ext uri="{FF2B5EF4-FFF2-40B4-BE49-F238E27FC236}">
                <a16:creationId xmlns:a16="http://schemas.microsoft.com/office/drawing/2014/main" id="{EBDF85C8-B9BA-4645-BB6A-8B574B82DBD1}"/>
              </a:ext>
            </a:extLst>
          </p:cNvPr>
          <p:cNvSpPr>
            <a:spLocks noGrp="1"/>
          </p:cNvSpPr>
          <p:nvPr>
            <p:ph idx="11"/>
          </p:nvPr>
        </p:nvSpPr>
        <p:spPr>
          <a:xfrm>
            <a:off x="14502383" y="3600450"/>
            <a:ext cx="8546593" cy="8859956"/>
          </a:xfrm>
        </p:spPr>
        <p:txBody>
          <a:bodyPr>
            <a:normAutofit/>
          </a:bodyPr>
          <a:lstStyle/>
          <a:p>
            <a:r>
              <a:rPr lang="nb-NO" sz="3200" dirty="0"/>
              <a:t>Andelen positive er litt lavere i aldersgruppen 35-44 år (56%) der flere er nøytrale, og høyere blant de eldste. </a:t>
            </a:r>
          </a:p>
          <a:p>
            <a:r>
              <a:rPr lang="nb-NO" sz="3200" dirty="0"/>
              <a:t>71% over 60 år er positive. </a:t>
            </a:r>
          </a:p>
          <a:p>
            <a:r>
              <a:rPr lang="nb-NO" sz="3200" dirty="0"/>
              <a:t>Ansatte i privat sektor er også litt mer positive (67%) enn ansatte i offentlig sektor (60%). Det er imidlertid få som er negative. </a:t>
            </a:r>
          </a:p>
          <a:p>
            <a:r>
              <a:rPr lang="nb-NO" sz="3200" dirty="0"/>
              <a:t>Blant medlemmer av Akademikerne er 66% positive. </a:t>
            </a:r>
          </a:p>
        </p:txBody>
      </p:sp>
      <p:graphicFrame>
        <p:nvGraphicFramePr>
          <p:cNvPr id="9" name="Content Placeholder 8">
            <a:extLst>
              <a:ext uri="{FF2B5EF4-FFF2-40B4-BE49-F238E27FC236}">
                <a16:creationId xmlns:a16="http://schemas.microsoft.com/office/drawing/2014/main" id="{CD6A0E74-E60B-445D-B428-A2885B4DB8A0}"/>
              </a:ext>
            </a:extLst>
          </p:cNvPr>
          <p:cNvGraphicFramePr>
            <a:graphicFrameLocks/>
          </p:cNvGraphicFramePr>
          <p:nvPr>
            <p:extLst>
              <p:ext uri="{D42A27DB-BD31-4B8C-83A1-F6EECF244321}">
                <p14:modId xmlns:p14="http://schemas.microsoft.com/office/powerpoint/2010/main" val="255567559"/>
              </p:ext>
            </p:extLst>
          </p:nvPr>
        </p:nvGraphicFramePr>
        <p:xfrm>
          <a:off x="1606255" y="3034147"/>
          <a:ext cx="10426417" cy="9426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3229400"/>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Freq-Q27--Col01P">
            <a:extLst>
              <a:ext uri="{FF2B5EF4-FFF2-40B4-BE49-F238E27FC236}">
                <a16:creationId xmlns:a16="http://schemas.microsoft.com/office/drawing/2014/main" id="{29D94344-B8F7-438A-83AA-4889EE2418EA}"/>
              </a:ext>
            </a:extLst>
          </p:cNvPr>
          <p:cNvGraphicFramePr/>
          <p:nvPr>
            <p:extLst>
              <p:ext uri="{D42A27DB-BD31-4B8C-83A1-F6EECF244321}">
                <p14:modId xmlns:p14="http://schemas.microsoft.com/office/powerpoint/2010/main" val="4145981018"/>
              </p:ext>
            </p:extLst>
          </p:nvPr>
        </p:nvGraphicFramePr>
        <p:xfrm>
          <a:off x="1401761" y="3941974"/>
          <a:ext cx="16993815" cy="8632657"/>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2">
            <a:extLst>
              <a:ext uri="{FF2B5EF4-FFF2-40B4-BE49-F238E27FC236}">
                <a16:creationId xmlns:a16="http://schemas.microsoft.com/office/drawing/2014/main" id="{5BC3951F-E445-40A9-8621-3C2BFFC68D68}"/>
              </a:ext>
            </a:extLst>
          </p:cNvPr>
          <p:cNvSpPr>
            <a:spLocks noGrp="1"/>
          </p:cNvSpPr>
          <p:nvPr>
            <p:ph type="title"/>
          </p:nvPr>
        </p:nvSpPr>
        <p:spPr>
          <a:xfrm>
            <a:off x="1402079" y="431799"/>
            <a:ext cx="21633959" cy="1861305"/>
          </a:xfrm>
        </p:spPr>
        <p:txBody>
          <a:bodyPr>
            <a:normAutofit fontScale="90000"/>
          </a:bodyPr>
          <a:lstStyle/>
          <a:p>
            <a:r>
              <a:rPr lang="nb-NO" sz="4000" dirty="0">
                <a:highlight>
                  <a:srgbClr val="FFFFFF"/>
                </a:highlight>
              </a:rPr>
              <a:t>Respondentene er delte på spørsmål viktigheten av sikkerhet og beredskap i årets valg. 4 av 10 sier det var viktig, 32% sier det var lite viktig. Viktigheten av sikkerhet og beredskap øker med alder. </a:t>
            </a:r>
            <a:r>
              <a:rPr lang="nb-NO" sz="4000" b="1" dirty="0">
                <a:highlight>
                  <a:srgbClr val="FFFFFF"/>
                </a:highlight>
              </a:rPr>
              <a:t> </a:t>
            </a:r>
          </a:p>
        </p:txBody>
      </p:sp>
      <p:sp>
        <p:nvSpPr>
          <p:cNvPr id="14" name="Text Placeholder 4">
            <a:extLst>
              <a:ext uri="{FF2B5EF4-FFF2-40B4-BE49-F238E27FC236}">
                <a16:creationId xmlns:a16="http://schemas.microsoft.com/office/drawing/2014/main" id="{12A75AA7-F3C4-49AB-8CCF-A47A92880F95}"/>
              </a:ext>
            </a:extLst>
          </p:cNvPr>
          <p:cNvSpPr txBox="1">
            <a:spLocks/>
          </p:cNvSpPr>
          <p:nvPr/>
        </p:nvSpPr>
        <p:spPr>
          <a:xfrm>
            <a:off x="1401762" y="2109788"/>
            <a:ext cx="21633959" cy="6660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a:noAutofit/>
          </a:bodyPr>
          <a:lstStyle>
            <a:lvl1pPr marL="635000" marR="0" indent="-635000" algn="l" defTabSz="825500" rtl="0" eaLnBrk="1" latinLnBrk="0" hangingPunct="1">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eaLnBrk="1" latinLnBrk="0" hangingPunct="1">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marL="0" lvl="0" indent="0">
              <a:buNone/>
            </a:pPr>
            <a:r>
              <a:rPr lang="nb-NO" sz="3200" i="1"/>
              <a:t>​Hvor viktig var sikkerhet og beredskap for deg i valg av parti ved stortingsvalget i høst?</a:t>
            </a:r>
            <a:endParaRPr lang="nb-NO" sz="3200" b="1" i="1"/>
          </a:p>
        </p:txBody>
      </p:sp>
      <p:graphicFrame>
        <p:nvGraphicFramePr>
          <p:cNvPr id="7" name="Tabell 8">
            <a:extLst>
              <a:ext uri="{FF2B5EF4-FFF2-40B4-BE49-F238E27FC236}">
                <a16:creationId xmlns:a16="http://schemas.microsoft.com/office/drawing/2014/main" id="{290CDA04-9CC7-4906-9CB8-F8DEDF7570FA}"/>
              </a:ext>
            </a:extLst>
          </p:cNvPr>
          <p:cNvGraphicFramePr>
            <a:graphicFrameLocks noGrp="1"/>
          </p:cNvGraphicFramePr>
          <p:nvPr>
            <p:extLst>
              <p:ext uri="{D42A27DB-BD31-4B8C-83A1-F6EECF244321}">
                <p14:modId xmlns:p14="http://schemas.microsoft.com/office/powerpoint/2010/main" val="3137613957"/>
              </p:ext>
            </p:extLst>
          </p:nvPr>
        </p:nvGraphicFramePr>
        <p:xfrm>
          <a:off x="18395576" y="3941975"/>
          <a:ext cx="3189806" cy="8051779"/>
        </p:xfrm>
        <a:graphic>
          <a:graphicData uri="http://schemas.openxmlformats.org/drawingml/2006/table">
            <a:tbl>
              <a:tblPr firstRow="1" bandRow="1">
                <a:tableStyleId>{5940675A-B579-460E-94D1-54222C63F5DA}</a:tableStyleId>
              </a:tblPr>
              <a:tblGrid>
                <a:gridCol w="1594903">
                  <a:extLst>
                    <a:ext uri="{9D8B030D-6E8A-4147-A177-3AD203B41FA5}">
                      <a16:colId xmlns:a16="http://schemas.microsoft.com/office/drawing/2014/main" val="91073079"/>
                    </a:ext>
                  </a:extLst>
                </a:gridCol>
                <a:gridCol w="1594903">
                  <a:extLst>
                    <a:ext uri="{9D8B030D-6E8A-4147-A177-3AD203B41FA5}">
                      <a16:colId xmlns:a16="http://schemas.microsoft.com/office/drawing/2014/main" val="754368972"/>
                    </a:ext>
                  </a:extLst>
                </a:gridCol>
              </a:tblGrid>
              <a:tr h="740509">
                <a:tc>
                  <a:txBody>
                    <a:bodyPr/>
                    <a:lstStyle/>
                    <a:p>
                      <a:r>
                        <a:rPr lang="nb-NO" sz="2200" b="0" dirty="0"/>
                        <a:t>Lite viktig</a:t>
                      </a:r>
                    </a:p>
                    <a:p>
                      <a:r>
                        <a:rPr lang="nb-NO" sz="2200" b="0" dirty="0"/>
                        <a:t>1+2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2200" b="0" dirty="0"/>
                        <a:t>Viktig </a:t>
                      </a:r>
                    </a:p>
                    <a:p>
                      <a:r>
                        <a:rPr lang="nb-NO" sz="2200" b="0" dirty="0"/>
                        <a:t>4+5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39060"/>
                  </a:ext>
                </a:extLst>
              </a:tr>
              <a:tr h="399875">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4961396"/>
                  </a:ext>
                </a:extLst>
              </a:tr>
              <a:tr h="440488">
                <a:tc>
                  <a:txBody>
                    <a:bodyPr/>
                    <a:lstStyle/>
                    <a:p>
                      <a:pPr marL="0" marR="0" indent="0" algn="ctr" defTabSz="825500" rtl="0" fontAlgn="ctr" latinLnBrk="0">
                        <a:lnSpc>
                          <a:spcPct val="100000"/>
                        </a:lnSpc>
                        <a:spcBef>
                          <a:spcPts val="0"/>
                        </a:spcBef>
                        <a:spcAft>
                          <a:spcPts val="0"/>
                        </a:spcAft>
                        <a:buClrTx/>
                        <a:buSzTx/>
                        <a:buFontTx/>
                        <a:buNone/>
                        <a:tabLst/>
                      </a:pPr>
                      <a:endParaRPr lang="nb-NO" sz="2100" b="0" i="0" u="none" strike="noStrike" cap="none" spc="0" baseline="0" dirty="0">
                        <a:ln>
                          <a:noFill/>
                        </a:ln>
                        <a:solidFill>
                          <a:schemeClr val="tx1"/>
                        </a:solidFill>
                        <a:uFillTx/>
                        <a:latin typeface="+mn-lt"/>
                        <a:ea typeface="+mn-ea"/>
                        <a:cs typeface="+mn-cs"/>
                        <a:sym typeface="HurmeGeometricSans3 Light"/>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endParaRPr lang="nb-NO" sz="2100" b="0" i="0" u="none" strike="noStrike" cap="none" spc="0" baseline="0" dirty="0">
                        <a:ln>
                          <a:noFill/>
                        </a:ln>
                        <a:solidFill>
                          <a:schemeClr val="tx1"/>
                        </a:solidFill>
                        <a:uFillTx/>
                        <a:latin typeface="+mn-lt"/>
                        <a:ea typeface="+mn-ea"/>
                        <a:cs typeface="+mn-cs"/>
                        <a:sym typeface="HurmeGeometricSans3 Light"/>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58156742"/>
                  </a:ext>
                </a:extLst>
              </a:tr>
              <a:tr h="413391">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82541369"/>
                  </a:ext>
                </a:extLst>
              </a:tr>
              <a:tr h="4498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552442974"/>
                  </a:ext>
                </a:extLst>
              </a:tr>
              <a:tr h="449867">
                <a:tc>
                  <a:txBody>
                    <a:bodyPr/>
                    <a:lstStyle/>
                    <a:p>
                      <a:pPr marL="0" marR="0" indent="0" algn="ctr" defTabSz="825500" rtl="0" fontAlgn="ctr" latinLnBrk="0">
                        <a:lnSpc>
                          <a:spcPct val="100000"/>
                        </a:lnSpc>
                        <a:spcBef>
                          <a:spcPts val="0"/>
                        </a:spcBef>
                        <a:spcAft>
                          <a:spcPts val="0"/>
                        </a:spcAft>
                        <a:buClrTx/>
                        <a:buSzTx/>
                        <a:buFontTx/>
                        <a:buNone/>
                        <a:tabLst/>
                      </a:pPr>
                      <a:endParaRPr lang="nb-NO" sz="2100" b="0" i="0" u="none" strike="noStrike" cap="none" spc="0" baseline="0" dirty="0">
                        <a:ln>
                          <a:noFill/>
                        </a:ln>
                        <a:solidFill>
                          <a:schemeClr val="tx1"/>
                        </a:solidFill>
                        <a:uFillTx/>
                        <a:latin typeface="+mn-lt"/>
                        <a:ea typeface="+mn-ea"/>
                        <a:cs typeface="+mn-cs"/>
                        <a:sym typeface="HurmeGeometricSans3 Light"/>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endParaRPr lang="nb-NO" sz="2100" b="0" i="0" u="none" strike="noStrike" cap="none" spc="0" baseline="0" dirty="0">
                        <a:ln>
                          <a:noFill/>
                        </a:ln>
                        <a:solidFill>
                          <a:schemeClr val="tx1"/>
                        </a:solidFill>
                        <a:uFillTx/>
                        <a:latin typeface="+mn-lt"/>
                        <a:ea typeface="+mn-ea"/>
                        <a:cs typeface="+mn-cs"/>
                        <a:sym typeface="HurmeGeometricSans3 Light"/>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841665211"/>
                  </a:ext>
                </a:extLst>
              </a:tr>
              <a:tr h="4498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595249822"/>
                  </a:ext>
                </a:extLst>
              </a:tr>
              <a:tr h="4498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4045980015"/>
                  </a:ext>
                </a:extLst>
              </a:tr>
              <a:tr h="449867">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29 %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2169548"/>
                  </a:ext>
                </a:extLst>
              </a:tr>
              <a:tr h="440410">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51 %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142248486"/>
                  </a:ext>
                </a:extLst>
              </a:tr>
              <a:tr h="440410">
                <a:tc>
                  <a:txBody>
                    <a:bodyPr/>
                    <a:lstStyle/>
                    <a:p>
                      <a:pPr marL="0" marR="0" indent="0" algn="ctr" defTabSz="825500" rtl="0" fontAlgn="ctr" latinLnBrk="0">
                        <a:lnSpc>
                          <a:spcPct val="100000"/>
                        </a:lnSpc>
                        <a:spcBef>
                          <a:spcPts val="0"/>
                        </a:spcBef>
                        <a:spcAft>
                          <a:spcPts val="0"/>
                        </a:spcAft>
                        <a:buClrTx/>
                        <a:buSzTx/>
                        <a:buFontTx/>
                        <a:buNone/>
                        <a:tabLst/>
                      </a:pPr>
                      <a:endParaRPr lang="nb-NO" sz="2100" b="0" i="0" u="none" strike="noStrike" cap="none" spc="0" baseline="0">
                        <a:ln>
                          <a:noFill/>
                        </a:ln>
                        <a:solidFill>
                          <a:schemeClr val="tx1"/>
                        </a:solidFill>
                        <a:uFillTx/>
                        <a:latin typeface="+mn-lt"/>
                        <a:ea typeface="+mn-ea"/>
                        <a:cs typeface="+mn-cs"/>
                        <a:sym typeface="HurmeGeometricSans3 Light"/>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endParaRPr lang="nb-NO" sz="2100" b="0" i="0" u="none" strike="noStrike" cap="none" spc="0" baseline="0" dirty="0">
                        <a:ln>
                          <a:noFill/>
                        </a:ln>
                        <a:solidFill>
                          <a:schemeClr val="tx1"/>
                        </a:solidFill>
                        <a:uFillTx/>
                        <a:latin typeface="+mn-lt"/>
                        <a:ea typeface="+mn-ea"/>
                        <a:cs typeface="+mn-cs"/>
                        <a:sym typeface="HurmeGeometricSans3 Light"/>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007192659"/>
                  </a:ext>
                </a:extLst>
              </a:tr>
              <a:tr h="440410">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38 %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660513087"/>
                  </a:ext>
                </a:extLst>
              </a:tr>
              <a:tr h="440410">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53029739"/>
                  </a:ext>
                </a:extLst>
              </a:tr>
              <a:tr h="425550">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1013401325"/>
                  </a:ext>
                </a:extLst>
              </a:tr>
              <a:tr h="399875">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22 %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725427191"/>
                  </a:ext>
                </a:extLst>
              </a:tr>
              <a:tr h="399875">
                <a:tc>
                  <a:txBody>
                    <a:bodyPr/>
                    <a:lstStyle/>
                    <a:p>
                      <a:pPr marL="0" marR="0" indent="0" algn="ctr" defTabSz="825500" rtl="0" fontAlgn="ctr" latinLnBrk="0">
                        <a:lnSpc>
                          <a:spcPct val="100000"/>
                        </a:lnSpc>
                        <a:spcBef>
                          <a:spcPts val="0"/>
                        </a:spcBef>
                        <a:spcAft>
                          <a:spcPts val="0"/>
                        </a:spcAft>
                        <a:buClrTx/>
                        <a:buSzTx/>
                        <a:buFontTx/>
                        <a:buNone/>
                        <a:tabLst/>
                      </a:pPr>
                      <a:endParaRPr lang="nb-NO" sz="2100" b="0" i="0" u="none" strike="noStrike" cap="none" spc="0" baseline="0">
                        <a:ln>
                          <a:noFill/>
                        </a:ln>
                        <a:solidFill>
                          <a:schemeClr val="tx1"/>
                        </a:solidFill>
                        <a:uFillTx/>
                        <a:latin typeface="+mn-lt"/>
                        <a:ea typeface="+mn-ea"/>
                        <a:cs typeface="+mn-cs"/>
                        <a:sym typeface="HurmeGeometricSans3 Light"/>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endParaRPr lang="nb-NO" sz="2100" b="0" i="0" u="none" strike="noStrike" cap="none" spc="0" baseline="0" dirty="0">
                        <a:ln>
                          <a:noFill/>
                        </a:ln>
                        <a:solidFill>
                          <a:schemeClr val="tx1"/>
                        </a:solidFill>
                        <a:uFillTx/>
                        <a:latin typeface="+mn-lt"/>
                        <a:ea typeface="+mn-ea"/>
                        <a:cs typeface="+mn-cs"/>
                        <a:sym typeface="HurmeGeometricSans3 Light"/>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2483972545"/>
                  </a:ext>
                </a:extLst>
              </a:tr>
              <a:tr h="399875">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43 %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736153121"/>
                  </a:ext>
                </a:extLst>
              </a:tr>
              <a:tr h="399875">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pPr marL="0" marR="0" indent="0" algn="ctr" defTabSz="825500" rtl="0" fontAlgn="ctr"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38 %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40347372"/>
                  </a:ext>
                </a:extLst>
              </a:tr>
            </a:tbl>
          </a:graphicData>
        </a:graphic>
      </p:graphicFrame>
      <p:sp>
        <p:nvSpPr>
          <p:cNvPr id="12" name="Tittel 1">
            <a:extLst>
              <a:ext uri="{FF2B5EF4-FFF2-40B4-BE49-F238E27FC236}">
                <a16:creationId xmlns:a16="http://schemas.microsoft.com/office/drawing/2014/main" id="{2A79F1D9-F83C-4BEE-816E-79485BCFA16D}"/>
              </a:ext>
            </a:extLst>
          </p:cNvPr>
          <p:cNvSpPr txBox="1">
            <a:spLocks/>
          </p:cNvSpPr>
          <p:nvPr/>
        </p:nvSpPr>
        <p:spPr>
          <a:xfrm>
            <a:off x="1401763" y="12707938"/>
            <a:ext cx="17541875" cy="7270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r>
              <a:rPr lang="nb-NO" sz="2000"/>
              <a:t>Filter: Ingen </a:t>
            </a:r>
          </a:p>
          <a:p>
            <a:r>
              <a:rPr lang="nb-NO" sz="2000"/>
              <a:t>Antall intervju:  Vises i grafikk</a:t>
            </a:r>
          </a:p>
        </p:txBody>
      </p:sp>
    </p:spTree>
    <p:extLst>
      <p:ext uri="{BB962C8B-B14F-4D97-AF65-F5344CB8AC3E}">
        <p14:creationId xmlns:p14="http://schemas.microsoft.com/office/powerpoint/2010/main" val="3423572904"/>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D119-E995-47D8-A698-3608E522A0EF}"/>
              </a:ext>
            </a:extLst>
          </p:cNvPr>
          <p:cNvSpPr>
            <a:spLocks noGrp="1"/>
          </p:cNvSpPr>
          <p:nvPr>
            <p:ph type="title"/>
          </p:nvPr>
        </p:nvSpPr>
        <p:spPr>
          <a:xfrm>
            <a:off x="1414954" y="800391"/>
            <a:ext cx="21634022" cy="1112113"/>
          </a:xfrm>
        </p:spPr>
        <p:txBody>
          <a:bodyPr>
            <a:noAutofit/>
          </a:bodyPr>
          <a:lstStyle/>
          <a:p>
            <a:r>
              <a:rPr lang="nb-NO" dirty="0"/>
              <a:t>4 av 10 oppgir at man kjenner til at virksomheten en er ansatt i har beredskapsplan(er) for krisesituasjoner</a:t>
            </a:r>
            <a:endParaRPr lang="en-US" dirty="0"/>
          </a:p>
        </p:txBody>
      </p:sp>
      <p:sp>
        <p:nvSpPr>
          <p:cNvPr id="5" name="Text Placeholder 4">
            <a:extLst>
              <a:ext uri="{FF2B5EF4-FFF2-40B4-BE49-F238E27FC236}">
                <a16:creationId xmlns:a16="http://schemas.microsoft.com/office/drawing/2014/main" id="{FC73853E-D953-4170-A02F-08FFFABAE208}"/>
              </a:ext>
            </a:extLst>
          </p:cNvPr>
          <p:cNvSpPr>
            <a:spLocks noGrp="1"/>
          </p:cNvSpPr>
          <p:nvPr>
            <p:ph type="body" sz="quarter" idx="12"/>
          </p:nvPr>
        </p:nvSpPr>
        <p:spPr>
          <a:xfrm>
            <a:off x="1401762" y="2109788"/>
            <a:ext cx="16862175" cy="727075"/>
          </a:xfrm>
        </p:spPr>
        <p:txBody>
          <a:bodyPr>
            <a:noAutofit/>
          </a:bodyPr>
          <a:lstStyle/>
          <a:p>
            <a:r>
              <a:rPr lang="nb-NO" sz="3200" i="1" dirty="0"/>
              <a:t>Kjenner du til om virksomheten du er ansatt i har beredskapsplan(er) for krisesituasjoner som krig, pandemier </a:t>
            </a:r>
            <a:r>
              <a:rPr lang="nb-NO" sz="3200" i="1" dirty="0" err="1"/>
              <a:t>etc</a:t>
            </a:r>
            <a:r>
              <a:rPr lang="nb-NO" sz="3200" i="1" dirty="0"/>
              <a:t>?</a:t>
            </a:r>
          </a:p>
        </p:txBody>
      </p:sp>
      <p:sp>
        <p:nvSpPr>
          <p:cNvPr id="6" name="Text Placeholder 5">
            <a:extLst>
              <a:ext uri="{FF2B5EF4-FFF2-40B4-BE49-F238E27FC236}">
                <a16:creationId xmlns:a16="http://schemas.microsoft.com/office/drawing/2014/main" id="{641C15C0-6702-479D-9A8E-7503988D69DC}"/>
              </a:ext>
            </a:extLst>
          </p:cNvPr>
          <p:cNvSpPr>
            <a:spLocks noGrp="1"/>
          </p:cNvSpPr>
          <p:nvPr>
            <p:ph type="body" sz="quarter" idx="13"/>
          </p:nvPr>
        </p:nvSpPr>
        <p:spPr>
          <a:xfrm>
            <a:off x="1401699" y="12830724"/>
            <a:ext cx="21362767" cy="727075"/>
          </a:xfrm>
        </p:spPr>
        <p:txBody>
          <a:bodyPr/>
          <a:lstStyle/>
          <a:p>
            <a:pPr>
              <a:spcBef>
                <a:spcPts val="0"/>
              </a:spcBef>
              <a:spcAft>
                <a:spcPts val="0"/>
              </a:spcAft>
            </a:pPr>
            <a:r>
              <a:rPr lang="nb-NO" dirty="0"/>
              <a:t>Filter: Ingen</a:t>
            </a:r>
          </a:p>
          <a:p>
            <a:pPr>
              <a:spcBef>
                <a:spcPts val="0"/>
              </a:spcBef>
              <a:spcAft>
                <a:spcPts val="0"/>
              </a:spcAft>
            </a:pPr>
            <a:r>
              <a:rPr lang="nb-NO" dirty="0"/>
              <a:t>Antall intervju: 1000</a:t>
            </a:r>
          </a:p>
        </p:txBody>
      </p:sp>
      <p:sp>
        <p:nvSpPr>
          <p:cNvPr id="7" name="Content Placeholder 3">
            <a:extLst>
              <a:ext uri="{FF2B5EF4-FFF2-40B4-BE49-F238E27FC236}">
                <a16:creationId xmlns:a16="http://schemas.microsoft.com/office/drawing/2014/main" id="{EBDF85C8-B9BA-4645-BB6A-8B574B82DBD1}"/>
              </a:ext>
            </a:extLst>
          </p:cNvPr>
          <p:cNvSpPr>
            <a:spLocks noGrp="1"/>
          </p:cNvSpPr>
          <p:nvPr>
            <p:ph idx="11"/>
          </p:nvPr>
        </p:nvSpPr>
        <p:spPr>
          <a:xfrm>
            <a:off x="14502383" y="3600450"/>
            <a:ext cx="8546593" cy="8859956"/>
          </a:xfrm>
        </p:spPr>
        <p:txBody>
          <a:bodyPr>
            <a:normAutofit/>
          </a:bodyPr>
          <a:lstStyle/>
          <a:p>
            <a:r>
              <a:rPr lang="nb-NO" sz="3200" dirty="0"/>
              <a:t>4 av 10 vet at virksomheten har en beredskapsplan. 43% er usikre. Kvinner (49%) og unge under 44 år (50%) er oftest usikre. </a:t>
            </a:r>
          </a:p>
          <a:p>
            <a:r>
              <a:rPr lang="nb-NO" sz="3200" dirty="0"/>
              <a:t>Det er stor forskjell mellom offentlig og privat sektor. I privat sektor svarer 28% at virksomheten har en slik plan og 24% nei. I offentlig sektor er 50% kjent med en plan i virksomheten mens 7% sier nei. </a:t>
            </a:r>
          </a:p>
          <a:p>
            <a:r>
              <a:rPr lang="nb-NO" sz="3200" dirty="0"/>
              <a:t>Andelen som er kjent med slik plan er spesielt høy blant ansatte i helseforetak/sykehus (67%). </a:t>
            </a:r>
          </a:p>
          <a:p>
            <a:endParaRPr lang="nb-NO" sz="3200" dirty="0"/>
          </a:p>
        </p:txBody>
      </p:sp>
      <p:graphicFrame>
        <p:nvGraphicFramePr>
          <p:cNvPr id="9" name="Content Placeholder 8">
            <a:extLst>
              <a:ext uri="{FF2B5EF4-FFF2-40B4-BE49-F238E27FC236}">
                <a16:creationId xmlns:a16="http://schemas.microsoft.com/office/drawing/2014/main" id="{CD6A0E74-E60B-445D-B428-A2885B4DB8A0}"/>
              </a:ext>
            </a:extLst>
          </p:cNvPr>
          <p:cNvGraphicFramePr>
            <a:graphicFrameLocks/>
          </p:cNvGraphicFramePr>
          <p:nvPr>
            <p:extLst>
              <p:ext uri="{D42A27DB-BD31-4B8C-83A1-F6EECF244321}">
                <p14:modId xmlns:p14="http://schemas.microsoft.com/office/powerpoint/2010/main" val="136514341"/>
              </p:ext>
            </p:extLst>
          </p:nvPr>
        </p:nvGraphicFramePr>
        <p:xfrm>
          <a:off x="1606255" y="3034147"/>
          <a:ext cx="10426417" cy="9426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160098"/>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D119-E995-47D8-A698-3608E522A0EF}"/>
              </a:ext>
            </a:extLst>
          </p:cNvPr>
          <p:cNvSpPr>
            <a:spLocks noGrp="1"/>
          </p:cNvSpPr>
          <p:nvPr>
            <p:ph type="title"/>
          </p:nvPr>
        </p:nvSpPr>
        <p:spPr>
          <a:xfrm>
            <a:off x="1414954" y="800391"/>
            <a:ext cx="21845096" cy="1112113"/>
          </a:xfrm>
        </p:spPr>
        <p:txBody>
          <a:bodyPr>
            <a:noAutofit/>
          </a:bodyPr>
          <a:lstStyle/>
          <a:p>
            <a:r>
              <a:rPr lang="nb-NO" dirty="0"/>
              <a:t>Av de som oppga at virksomheten deres har en beredskapsplan for krisesituasjoner, oppga 44% at tillitsvalgt var involvert i planen. Litt flere, 48%, er usikre. </a:t>
            </a:r>
            <a:endParaRPr lang="en-US" dirty="0"/>
          </a:p>
        </p:txBody>
      </p:sp>
      <p:sp>
        <p:nvSpPr>
          <p:cNvPr id="5" name="Text Placeholder 4">
            <a:extLst>
              <a:ext uri="{FF2B5EF4-FFF2-40B4-BE49-F238E27FC236}">
                <a16:creationId xmlns:a16="http://schemas.microsoft.com/office/drawing/2014/main" id="{FC73853E-D953-4170-A02F-08FFFABAE208}"/>
              </a:ext>
            </a:extLst>
          </p:cNvPr>
          <p:cNvSpPr>
            <a:spLocks noGrp="1"/>
          </p:cNvSpPr>
          <p:nvPr>
            <p:ph type="body" sz="quarter" idx="12"/>
          </p:nvPr>
        </p:nvSpPr>
        <p:spPr>
          <a:xfrm>
            <a:off x="1401762" y="2109788"/>
            <a:ext cx="16862175" cy="727075"/>
          </a:xfrm>
        </p:spPr>
        <p:txBody>
          <a:bodyPr>
            <a:noAutofit/>
          </a:bodyPr>
          <a:lstStyle/>
          <a:p>
            <a:r>
              <a:rPr lang="nb-NO" sz="3200" i="1" dirty="0"/>
              <a:t>Du oppga at virksomheten du er ansatt i har beredskapsplan(er) for krisesituasjoner. Har tillittvalgte, eventuelt verneombud, vært involvert i arbeidet med beredskapsplanen ?</a:t>
            </a:r>
          </a:p>
        </p:txBody>
      </p:sp>
      <p:sp>
        <p:nvSpPr>
          <p:cNvPr id="6" name="Text Placeholder 5">
            <a:extLst>
              <a:ext uri="{FF2B5EF4-FFF2-40B4-BE49-F238E27FC236}">
                <a16:creationId xmlns:a16="http://schemas.microsoft.com/office/drawing/2014/main" id="{641C15C0-6702-479D-9A8E-7503988D69DC}"/>
              </a:ext>
            </a:extLst>
          </p:cNvPr>
          <p:cNvSpPr>
            <a:spLocks noGrp="1"/>
          </p:cNvSpPr>
          <p:nvPr>
            <p:ph type="body" sz="quarter" idx="13"/>
          </p:nvPr>
        </p:nvSpPr>
        <p:spPr>
          <a:xfrm>
            <a:off x="1401699" y="12830724"/>
            <a:ext cx="21362767" cy="727075"/>
          </a:xfrm>
        </p:spPr>
        <p:txBody>
          <a:bodyPr/>
          <a:lstStyle/>
          <a:p>
            <a:pPr>
              <a:spcBef>
                <a:spcPts val="0"/>
              </a:spcBef>
              <a:spcAft>
                <a:spcPts val="0"/>
              </a:spcAft>
            </a:pPr>
            <a:r>
              <a:rPr lang="nb-NO" dirty="0"/>
              <a:t>Filter: Hvis «ja» på at virksomheten har en slik plan</a:t>
            </a:r>
          </a:p>
          <a:p>
            <a:pPr>
              <a:spcBef>
                <a:spcPts val="0"/>
              </a:spcBef>
              <a:spcAft>
                <a:spcPts val="0"/>
              </a:spcAft>
            </a:pPr>
            <a:r>
              <a:rPr lang="nb-NO" dirty="0"/>
              <a:t>Antall intervju: 408</a:t>
            </a:r>
          </a:p>
        </p:txBody>
      </p:sp>
      <p:sp>
        <p:nvSpPr>
          <p:cNvPr id="7" name="Content Placeholder 3">
            <a:extLst>
              <a:ext uri="{FF2B5EF4-FFF2-40B4-BE49-F238E27FC236}">
                <a16:creationId xmlns:a16="http://schemas.microsoft.com/office/drawing/2014/main" id="{EBDF85C8-B9BA-4645-BB6A-8B574B82DBD1}"/>
              </a:ext>
            </a:extLst>
          </p:cNvPr>
          <p:cNvSpPr>
            <a:spLocks noGrp="1"/>
          </p:cNvSpPr>
          <p:nvPr>
            <p:ph idx="11"/>
          </p:nvPr>
        </p:nvSpPr>
        <p:spPr>
          <a:xfrm>
            <a:off x="14502383" y="3600450"/>
            <a:ext cx="8546593" cy="8859956"/>
          </a:xfrm>
        </p:spPr>
        <p:txBody>
          <a:bodyPr>
            <a:normAutofit/>
          </a:bodyPr>
          <a:lstStyle/>
          <a:p>
            <a:r>
              <a:rPr lang="nb-NO" sz="3200" dirty="0"/>
              <a:t>Blant personer i lederstillinger svarer 60% at tillitsvalgte har vært involvert mens 27% er usikre. </a:t>
            </a:r>
          </a:p>
        </p:txBody>
      </p:sp>
      <p:graphicFrame>
        <p:nvGraphicFramePr>
          <p:cNvPr id="9" name="Content Placeholder 8">
            <a:extLst>
              <a:ext uri="{FF2B5EF4-FFF2-40B4-BE49-F238E27FC236}">
                <a16:creationId xmlns:a16="http://schemas.microsoft.com/office/drawing/2014/main" id="{CD6A0E74-E60B-445D-B428-A2885B4DB8A0}"/>
              </a:ext>
            </a:extLst>
          </p:cNvPr>
          <p:cNvGraphicFramePr>
            <a:graphicFrameLocks/>
          </p:cNvGraphicFramePr>
          <p:nvPr>
            <p:extLst>
              <p:ext uri="{D42A27DB-BD31-4B8C-83A1-F6EECF244321}">
                <p14:modId xmlns:p14="http://schemas.microsoft.com/office/powerpoint/2010/main" val="4132180266"/>
              </p:ext>
            </p:extLst>
          </p:nvPr>
        </p:nvGraphicFramePr>
        <p:xfrm>
          <a:off x="1606255" y="3034147"/>
          <a:ext cx="10426417" cy="9426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6418339"/>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817D1-58A5-080F-55B8-81C720E382F9}"/>
            </a:ext>
          </a:extLst>
        </p:cNvPr>
        <p:cNvGrpSpPr/>
        <p:nvPr/>
      </p:nvGrpSpPr>
      <p:grpSpPr>
        <a:xfrm>
          <a:off x="0" y="0"/>
          <a:ext cx="0" cy="0"/>
          <a:chOff x="0" y="0"/>
          <a:chExt cx="0" cy="0"/>
        </a:xfrm>
      </p:grpSpPr>
      <p:graphicFrame>
        <p:nvGraphicFramePr>
          <p:cNvPr id="8" name="Freq-Q27--Col01P">
            <a:extLst>
              <a:ext uri="{FF2B5EF4-FFF2-40B4-BE49-F238E27FC236}">
                <a16:creationId xmlns:a16="http://schemas.microsoft.com/office/drawing/2014/main" id="{43B4293D-F768-363F-9354-1F78C33905AB}"/>
              </a:ext>
            </a:extLst>
          </p:cNvPr>
          <p:cNvGraphicFramePr/>
          <p:nvPr>
            <p:extLst>
              <p:ext uri="{D42A27DB-BD31-4B8C-83A1-F6EECF244321}">
                <p14:modId xmlns:p14="http://schemas.microsoft.com/office/powerpoint/2010/main" val="4215610231"/>
              </p:ext>
            </p:extLst>
          </p:nvPr>
        </p:nvGraphicFramePr>
        <p:xfrm>
          <a:off x="1401761" y="3941974"/>
          <a:ext cx="16993815" cy="5830676"/>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2">
            <a:extLst>
              <a:ext uri="{FF2B5EF4-FFF2-40B4-BE49-F238E27FC236}">
                <a16:creationId xmlns:a16="http://schemas.microsoft.com/office/drawing/2014/main" id="{C4AE526D-C82D-8FBE-1578-09F12AB03789}"/>
              </a:ext>
            </a:extLst>
          </p:cNvPr>
          <p:cNvSpPr>
            <a:spLocks noGrp="1"/>
          </p:cNvSpPr>
          <p:nvPr>
            <p:ph type="title"/>
          </p:nvPr>
        </p:nvSpPr>
        <p:spPr>
          <a:xfrm>
            <a:off x="1402079" y="431799"/>
            <a:ext cx="21633959" cy="1861305"/>
          </a:xfrm>
        </p:spPr>
        <p:txBody>
          <a:bodyPr>
            <a:normAutofit/>
          </a:bodyPr>
          <a:lstStyle/>
          <a:p>
            <a:r>
              <a:rPr lang="nb-NO" sz="4000" dirty="0">
                <a:highlight>
                  <a:srgbClr val="FFFFFF"/>
                </a:highlight>
              </a:rPr>
              <a:t>1 av 4 opplever i noen grad at tillitsvalgtes involvering har virket inn på beredskapsplanens innhold, mens 2 av 5 vet ikke</a:t>
            </a:r>
            <a:endParaRPr lang="nb-NO" sz="4000" b="1" dirty="0">
              <a:highlight>
                <a:srgbClr val="FFFFFF"/>
              </a:highlight>
            </a:endParaRPr>
          </a:p>
        </p:txBody>
      </p:sp>
      <p:sp>
        <p:nvSpPr>
          <p:cNvPr id="14" name="Text Placeholder 4">
            <a:extLst>
              <a:ext uri="{FF2B5EF4-FFF2-40B4-BE49-F238E27FC236}">
                <a16:creationId xmlns:a16="http://schemas.microsoft.com/office/drawing/2014/main" id="{CE951714-1E75-0C56-8758-CF01B72E6BEF}"/>
              </a:ext>
            </a:extLst>
          </p:cNvPr>
          <p:cNvSpPr txBox="1">
            <a:spLocks/>
          </p:cNvSpPr>
          <p:nvPr/>
        </p:nvSpPr>
        <p:spPr>
          <a:xfrm>
            <a:off x="1401762" y="2109788"/>
            <a:ext cx="21633959" cy="6660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a:noAutofit/>
          </a:bodyPr>
          <a:lstStyle>
            <a:lvl1pPr marL="635000" marR="0" indent="-635000" algn="l" defTabSz="825500" rtl="0" eaLnBrk="1" latinLnBrk="0" hangingPunct="1">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eaLnBrk="1" latinLnBrk="0" hangingPunct="1">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marL="0" indent="0">
              <a:buNone/>
            </a:pPr>
            <a:r>
              <a:rPr lang="nb-NO" sz="3200" i="1" dirty="0"/>
              <a:t>I hvilken grad opplever du at tillitsvalgtes involvering har virket inn på beredskapsplanens innhold?</a:t>
            </a:r>
            <a:endParaRPr lang="en-US" sz="2400" i="1" dirty="0"/>
          </a:p>
        </p:txBody>
      </p:sp>
      <p:graphicFrame>
        <p:nvGraphicFramePr>
          <p:cNvPr id="7" name="Tabell 8">
            <a:extLst>
              <a:ext uri="{FF2B5EF4-FFF2-40B4-BE49-F238E27FC236}">
                <a16:creationId xmlns:a16="http://schemas.microsoft.com/office/drawing/2014/main" id="{002D04E0-4A43-3F5B-9650-C350160CB9F0}"/>
              </a:ext>
            </a:extLst>
          </p:cNvPr>
          <p:cNvGraphicFramePr>
            <a:graphicFrameLocks noGrp="1"/>
          </p:cNvGraphicFramePr>
          <p:nvPr>
            <p:extLst>
              <p:ext uri="{D42A27DB-BD31-4B8C-83A1-F6EECF244321}">
                <p14:modId xmlns:p14="http://schemas.microsoft.com/office/powerpoint/2010/main" val="3980029708"/>
              </p:ext>
            </p:extLst>
          </p:nvPr>
        </p:nvGraphicFramePr>
        <p:xfrm>
          <a:off x="18860508" y="3941973"/>
          <a:ext cx="3189806" cy="4487651"/>
        </p:xfrm>
        <a:graphic>
          <a:graphicData uri="http://schemas.openxmlformats.org/drawingml/2006/table">
            <a:tbl>
              <a:tblPr firstRow="1" bandRow="1">
                <a:tableStyleId>{5940675A-B579-460E-94D1-54222C63F5DA}</a:tableStyleId>
              </a:tblPr>
              <a:tblGrid>
                <a:gridCol w="1594903">
                  <a:extLst>
                    <a:ext uri="{9D8B030D-6E8A-4147-A177-3AD203B41FA5}">
                      <a16:colId xmlns:a16="http://schemas.microsoft.com/office/drawing/2014/main" val="91073079"/>
                    </a:ext>
                  </a:extLst>
                </a:gridCol>
                <a:gridCol w="1594903">
                  <a:extLst>
                    <a:ext uri="{9D8B030D-6E8A-4147-A177-3AD203B41FA5}">
                      <a16:colId xmlns:a16="http://schemas.microsoft.com/office/drawing/2014/main" val="754368972"/>
                    </a:ext>
                  </a:extLst>
                </a:gridCol>
              </a:tblGrid>
              <a:tr h="2379671">
                <a:tc>
                  <a:txBody>
                    <a:bodyPr/>
                    <a:lstStyle/>
                    <a:p>
                      <a:r>
                        <a:rPr lang="nb-NO" sz="2200" b="0" dirty="0"/>
                        <a:t>I liten grad</a:t>
                      </a:r>
                      <a:br>
                        <a:rPr lang="nb-NO" sz="2200" b="0" dirty="0"/>
                      </a:br>
                      <a:r>
                        <a:rPr lang="nb-NO" sz="2200" b="0" dirty="0"/>
                        <a:t>(1+2)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b-NO" sz="2200" b="0" dirty="0"/>
                        <a:t>I stor grad </a:t>
                      </a:r>
                      <a:br>
                        <a:rPr lang="nb-NO" sz="2200" b="0" dirty="0"/>
                      </a:br>
                      <a:r>
                        <a:rPr lang="nb-NO" sz="2200" b="0" dirty="0"/>
                        <a:t>(4+5) </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39060"/>
                  </a:ext>
                </a:extLst>
              </a:tr>
              <a:tr h="2107980">
                <a:tc>
                  <a:txBody>
                    <a:bodyPr/>
                    <a:lstStyle/>
                    <a:p>
                      <a:pPr marL="0" marR="0" indent="0" algn="ctr" defTabSz="825500" rtl="0" latinLnBrk="0">
                        <a:lnSpc>
                          <a:spcPct val="100000"/>
                        </a:lnSpc>
                        <a:spcBef>
                          <a:spcPts val="0"/>
                        </a:spcBef>
                        <a:spcAft>
                          <a:spcPts val="0"/>
                        </a:spcAft>
                        <a:buClrTx/>
                        <a:buSzTx/>
                        <a:buFontTx/>
                        <a:buNone/>
                        <a:tabLst/>
                      </a:pPr>
                      <a:r>
                        <a:rPr lang="nb-NO" sz="2100" b="0" i="0" u="none" strike="noStrike" cap="none" spc="0" baseline="0" dirty="0">
                          <a:ln>
                            <a:noFill/>
                          </a:ln>
                          <a:solidFill>
                            <a:schemeClr val="tx1"/>
                          </a:solidFill>
                          <a:uFillTx/>
                          <a:latin typeface="+mn-lt"/>
                          <a:ea typeface="+mn-ea"/>
                          <a:cs typeface="+mn-cs"/>
                          <a:sym typeface="HurmeGeometricSans3 Light"/>
                        </a:rPr>
                        <a:t>18 %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C7"/>
                    </a:solidFill>
                  </a:tcPr>
                </a:tc>
                <a:tc>
                  <a:txBody>
                    <a:bodyPr/>
                    <a:lstStyle/>
                    <a:p>
                      <a:r>
                        <a:rPr lang="nb-NO" sz="2100" b="0" dirty="0"/>
                        <a:t>16 %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857E">
                        <a:alpha val="40000"/>
                      </a:srgbClr>
                    </a:solidFill>
                  </a:tcPr>
                </a:tc>
                <a:extLst>
                  <a:ext uri="{0D108BD9-81ED-4DB2-BD59-A6C34878D82A}">
                    <a16:rowId xmlns:a16="http://schemas.microsoft.com/office/drawing/2014/main" val="304961396"/>
                  </a:ext>
                </a:extLst>
              </a:tr>
            </a:tbl>
          </a:graphicData>
        </a:graphic>
      </p:graphicFrame>
      <p:sp>
        <p:nvSpPr>
          <p:cNvPr id="12" name="Tittel 1">
            <a:extLst>
              <a:ext uri="{FF2B5EF4-FFF2-40B4-BE49-F238E27FC236}">
                <a16:creationId xmlns:a16="http://schemas.microsoft.com/office/drawing/2014/main" id="{2C65E603-7037-17B3-75D3-39900D5E9301}"/>
              </a:ext>
            </a:extLst>
          </p:cNvPr>
          <p:cNvSpPr txBox="1">
            <a:spLocks/>
          </p:cNvSpPr>
          <p:nvPr/>
        </p:nvSpPr>
        <p:spPr>
          <a:xfrm>
            <a:off x="1318633" y="12699323"/>
            <a:ext cx="17541875" cy="7270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rtl="0" eaLnBrk="1" latinLnBrk="0" hangingPunct="1">
              <a:lnSpc>
                <a:spcPct val="100000"/>
              </a:lnSpc>
              <a:spcBef>
                <a:spcPts val="0"/>
              </a:spcBef>
              <a:spcAft>
                <a:spcPts val="0"/>
              </a:spcAft>
              <a:buClrTx/>
              <a:buSzTx/>
              <a:buFontTx/>
              <a:buNone/>
              <a:tabLst/>
              <a:defRPr lang="en-US"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rtl="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r>
              <a:rPr lang="nb-NO" sz="2000" dirty="0"/>
              <a:t>Filter: Tillitsvalgt har vært involvert i virksomhetens beredskapsplan</a:t>
            </a:r>
          </a:p>
          <a:p>
            <a:r>
              <a:rPr lang="nb-NO" sz="2000" dirty="0"/>
              <a:t>Antall intervju: 177</a:t>
            </a:r>
          </a:p>
        </p:txBody>
      </p:sp>
    </p:spTree>
    <p:extLst>
      <p:ext uri="{BB962C8B-B14F-4D97-AF65-F5344CB8AC3E}">
        <p14:creationId xmlns:p14="http://schemas.microsoft.com/office/powerpoint/2010/main" val="2345153395"/>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64882-0F9D-4491-9F54-EC68382F5960}"/>
              </a:ext>
            </a:extLst>
          </p:cNvPr>
          <p:cNvSpPr>
            <a:spLocks noGrp="1"/>
          </p:cNvSpPr>
          <p:nvPr>
            <p:ph type="body" sz="quarter" idx="10"/>
          </p:nvPr>
        </p:nvSpPr>
        <p:spPr/>
        <p:txBody>
          <a:bodyPr/>
          <a:lstStyle/>
          <a:p>
            <a:r>
              <a:rPr lang="nb-NO"/>
              <a:t>Politikk: Partipreferanse</a:t>
            </a:r>
          </a:p>
        </p:txBody>
      </p:sp>
    </p:spTree>
    <p:extLst>
      <p:ext uri="{BB962C8B-B14F-4D97-AF65-F5344CB8AC3E}">
        <p14:creationId xmlns:p14="http://schemas.microsoft.com/office/powerpoint/2010/main" val="34260161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1402079" y="431799"/>
            <a:ext cx="20746721" cy="1861305"/>
          </a:xfrm>
        </p:spPr>
        <p:txBody>
          <a:bodyPr>
            <a:normAutofit/>
          </a:bodyPr>
          <a:lstStyle/>
          <a:p>
            <a:r>
              <a:rPr lang="nb-NO" sz="4400" b="1" dirty="0"/>
              <a:t>Akademikerpanelet: Stortingsvalg</a:t>
            </a:r>
            <a:br>
              <a:rPr lang="nb-NO" sz="4400" dirty="0"/>
            </a:br>
            <a:r>
              <a:rPr lang="nb-NO" sz="4400" dirty="0"/>
              <a:t>Partipreferanse over tid – </a:t>
            </a:r>
            <a:r>
              <a:rPr lang="nb-NO" sz="4400" dirty="0" err="1"/>
              <a:t>sept</a:t>
            </a:r>
            <a:r>
              <a:rPr lang="nb-NO" sz="4400" dirty="0"/>
              <a:t> 2025 oppgitt stemme</a:t>
            </a:r>
            <a:endParaRPr lang="nb-NO" sz="4400" b="1" dirty="0"/>
          </a:p>
        </p:txBody>
      </p:sp>
      <p:cxnSp>
        <p:nvCxnSpPr>
          <p:cNvPr id="21" name="Rett linje 20">
            <a:extLst>
              <a:ext uri="{FF2B5EF4-FFF2-40B4-BE49-F238E27FC236}">
                <a16:creationId xmlns:a16="http://schemas.microsoft.com/office/drawing/2014/main" id="{C0EE1B3D-9C66-48D2-A596-5FD1557EFBCD}"/>
              </a:ext>
            </a:extLst>
          </p:cNvPr>
          <p:cNvCxnSpPr>
            <a:cxnSpLocks/>
          </p:cNvCxnSpPr>
          <p:nvPr/>
        </p:nvCxnSpPr>
        <p:spPr>
          <a:xfrm>
            <a:off x="1401762" y="2257848"/>
            <a:ext cx="21634274" cy="0"/>
          </a:xfrm>
          <a:prstGeom prst="line">
            <a:avLst/>
          </a:prstGeom>
          <a:ln w="25400">
            <a:solidFill>
              <a:schemeClr val="tx1"/>
            </a:solidFill>
          </a:ln>
        </p:spPr>
        <p:style>
          <a:lnRef idx="2">
            <a:schemeClr val="dk1"/>
          </a:lnRef>
          <a:fillRef idx="0">
            <a:schemeClr val="dk1"/>
          </a:fillRef>
          <a:effectRef idx="1">
            <a:schemeClr val="dk1"/>
          </a:effectRef>
          <a:fontRef idx="minor">
            <a:schemeClr val="tx1"/>
          </a:fontRef>
        </p:style>
      </p:cxnSp>
      <p:graphicFrame>
        <p:nvGraphicFramePr>
          <p:cNvPr id="22" name="Plassholder for innhold 10">
            <a:extLst>
              <a:ext uri="{FF2B5EF4-FFF2-40B4-BE49-F238E27FC236}">
                <a16:creationId xmlns:a16="http://schemas.microsoft.com/office/drawing/2014/main" id="{5A287B9B-797D-402F-AB64-D106DFC3FEB3}"/>
              </a:ext>
            </a:extLst>
          </p:cNvPr>
          <p:cNvGraphicFramePr>
            <a:graphicFrameLocks noGrp="1"/>
          </p:cNvGraphicFramePr>
          <p:nvPr>
            <p:ph idx="10"/>
            <p:extLst>
              <p:ext uri="{D42A27DB-BD31-4B8C-83A1-F6EECF244321}">
                <p14:modId xmlns:p14="http://schemas.microsoft.com/office/powerpoint/2010/main" val="2344625286"/>
              </p:ext>
            </p:extLst>
          </p:nvPr>
        </p:nvGraphicFramePr>
        <p:xfrm>
          <a:off x="1401763" y="2640013"/>
          <a:ext cx="21201352" cy="9871075"/>
        </p:xfrm>
        <a:graphic>
          <a:graphicData uri="http://schemas.openxmlformats.org/drawingml/2006/chart">
            <c:chart xmlns:c="http://schemas.openxmlformats.org/drawingml/2006/chart" xmlns:r="http://schemas.openxmlformats.org/officeDocument/2006/relationships" r:id="rId3"/>
          </a:graphicData>
        </a:graphic>
      </p:graphicFrame>
      <p:pic>
        <p:nvPicPr>
          <p:cNvPr id="23" name="Bilde 22">
            <a:extLst>
              <a:ext uri="{FF2B5EF4-FFF2-40B4-BE49-F238E27FC236}">
                <a16:creationId xmlns:a16="http://schemas.microsoft.com/office/drawing/2014/main" id="{0CABFA0F-B340-4C0A-A9F3-8DAFCB9938A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053971" y="7565610"/>
            <a:ext cx="631527" cy="424057"/>
          </a:xfrm>
          <a:prstGeom prst="rect">
            <a:avLst/>
          </a:prstGeom>
        </p:spPr>
      </p:pic>
      <p:pic>
        <p:nvPicPr>
          <p:cNvPr id="24" name="Bilde 23">
            <a:extLst>
              <a:ext uri="{FF2B5EF4-FFF2-40B4-BE49-F238E27FC236}">
                <a16:creationId xmlns:a16="http://schemas.microsoft.com/office/drawing/2014/main" id="{7D863B42-FBAF-4E70-ACA7-A0E55C1C6F4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1084806" y="4934985"/>
            <a:ext cx="504818" cy="542134"/>
          </a:xfrm>
          <a:prstGeom prst="rect">
            <a:avLst/>
          </a:prstGeom>
        </p:spPr>
      </p:pic>
      <p:pic>
        <p:nvPicPr>
          <p:cNvPr id="25" name="Bilde 24">
            <a:extLst>
              <a:ext uri="{FF2B5EF4-FFF2-40B4-BE49-F238E27FC236}">
                <a16:creationId xmlns:a16="http://schemas.microsoft.com/office/drawing/2014/main" id="{A12A46B3-C35A-462F-BDF2-58D15F132D6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1212954" y="11302611"/>
            <a:ext cx="399178" cy="376766"/>
          </a:xfrm>
          <a:prstGeom prst="rect">
            <a:avLst/>
          </a:prstGeom>
        </p:spPr>
      </p:pic>
      <p:pic>
        <p:nvPicPr>
          <p:cNvPr id="26" name="Bilde 25">
            <a:extLst>
              <a:ext uri="{FF2B5EF4-FFF2-40B4-BE49-F238E27FC236}">
                <a16:creationId xmlns:a16="http://schemas.microsoft.com/office/drawing/2014/main" id="{0CE1D4D8-7392-4564-91F0-6A6E08FA5F28}"/>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1109907" y="9503541"/>
            <a:ext cx="519654" cy="519642"/>
          </a:xfrm>
          <a:prstGeom prst="rect">
            <a:avLst/>
          </a:prstGeom>
        </p:spPr>
      </p:pic>
      <p:pic>
        <p:nvPicPr>
          <p:cNvPr id="27" name="Bilde 26">
            <a:extLst>
              <a:ext uri="{FF2B5EF4-FFF2-40B4-BE49-F238E27FC236}">
                <a16:creationId xmlns:a16="http://schemas.microsoft.com/office/drawing/2014/main" id="{C4E97E03-1E68-4A10-939D-353563A4ADE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84806" y="8233002"/>
            <a:ext cx="631527" cy="631562"/>
          </a:xfrm>
          <a:prstGeom prst="rect">
            <a:avLst/>
          </a:prstGeom>
        </p:spPr>
      </p:pic>
      <p:pic>
        <p:nvPicPr>
          <p:cNvPr id="28" name="Bilde 27">
            <a:extLst>
              <a:ext uri="{FF2B5EF4-FFF2-40B4-BE49-F238E27FC236}">
                <a16:creationId xmlns:a16="http://schemas.microsoft.com/office/drawing/2014/main" id="{E93EF898-9C07-4628-9896-27978D2F810C}"/>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1109907" y="10720517"/>
            <a:ext cx="557427" cy="443720"/>
          </a:xfrm>
          <a:prstGeom prst="rect">
            <a:avLst/>
          </a:prstGeom>
        </p:spPr>
      </p:pic>
      <p:pic>
        <p:nvPicPr>
          <p:cNvPr id="29" name="Bilde 28">
            <a:extLst>
              <a:ext uri="{FF2B5EF4-FFF2-40B4-BE49-F238E27FC236}">
                <a16:creationId xmlns:a16="http://schemas.microsoft.com/office/drawing/2014/main" id="{F2134CFA-4589-4CEC-8AE3-3010CBDDBDC7}"/>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0964264" y="5724609"/>
            <a:ext cx="754637" cy="396763"/>
          </a:xfrm>
          <a:prstGeom prst="rect">
            <a:avLst/>
          </a:prstGeom>
        </p:spPr>
      </p:pic>
      <p:pic>
        <p:nvPicPr>
          <p:cNvPr id="30" name="Bilde 29">
            <a:extLst>
              <a:ext uri="{FF2B5EF4-FFF2-40B4-BE49-F238E27FC236}">
                <a16:creationId xmlns:a16="http://schemas.microsoft.com/office/drawing/2014/main" id="{235EA31D-6838-4B4A-BFE2-9E190D3CD9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160777" y="8853458"/>
            <a:ext cx="503532" cy="529663"/>
          </a:xfrm>
          <a:prstGeom prst="rect">
            <a:avLst/>
          </a:prstGeom>
        </p:spPr>
      </p:pic>
      <p:pic>
        <p:nvPicPr>
          <p:cNvPr id="31" name="Bilde 30">
            <a:extLst>
              <a:ext uri="{FF2B5EF4-FFF2-40B4-BE49-F238E27FC236}">
                <a16:creationId xmlns:a16="http://schemas.microsoft.com/office/drawing/2014/main" id="{82034E71-629D-41A7-8EFD-382AB042D0E4}"/>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21032782" y="10080455"/>
            <a:ext cx="631527" cy="514695"/>
          </a:xfrm>
          <a:prstGeom prst="rect">
            <a:avLst/>
          </a:prstGeom>
        </p:spPr>
      </p:pic>
      <p:sp>
        <p:nvSpPr>
          <p:cNvPr id="16" name="Tittel 1">
            <a:extLst>
              <a:ext uri="{FF2B5EF4-FFF2-40B4-BE49-F238E27FC236}">
                <a16:creationId xmlns:a16="http://schemas.microsoft.com/office/drawing/2014/main" id="{3657970B-AAEE-45BF-BF43-E69775C4BF0A}"/>
              </a:ext>
            </a:extLst>
          </p:cNvPr>
          <p:cNvSpPr txBox="1">
            <a:spLocks/>
          </p:cNvSpPr>
          <p:nvPr/>
        </p:nvSpPr>
        <p:spPr>
          <a:xfrm>
            <a:off x="1402077" y="12510656"/>
            <a:ext cx="21633959" cy="81912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a:t>Ant. respondenter:  913</a:t>
            </a:r>
          </a:p>
          <a:p>
            <a:pPr hangingPunct="1"/>
            <a:r>
              <a:rPr lang="nb-NO" sz="2000"/>
              <a:t>Filter</a:t>
            </a:r>
            <a:r>
              <a:rPr lang="nb-NO" sz="2000">
                <a:solidFill>
                  <a:schemeClr val="tx1">
                    <a:lumMod val="75000"/>
                    <a:lumOff val="25000"/>
                  </a:schemeClr>
                </a:solidFill>
              </a:rPr>
              <a:t>:  Oppgitt partistemme</a:t>
            </a:r>
            <a:endParaRPr lang="nb-NO" sz="2000"/>
          </a:p>
        </p:txBody>
      </p:sp>
    </p:spTree>
    <p:extLst>
      <p:ext uri="{BB962C8B-B14F-4D97-AF65-F5344CB8AC3E}">
        <p14:creationId xmlns:p14="http://schemas.microsoft.com/office/powerpoint/2010/main" val="3619956110"/>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61B94-5FB0-FB36-06E2-0CE7E603038A}"/>
            </a:ext>
          </a:extLst>
        </p:cNvPr>
        <p:cNvGrpSpPr/>
        <p:nvPr/>
      </p:nvGrpSpPr>
      <p:grpSpPr>
        <a:xfrm>
          <a:off x="0" y="0"/>
          <a:ext cx="0" cy="0"/>
          <a:chOff x="0" y="0"/>
          <a:chExt cx="0" cy="0"/>
        </a:xfrm>
      </p:grpSpPr>
      <p:sp>
        <p:nvSpPr>
          <p:cNvPr id="6" name="Tittel 5">
            <a:extLst>
              <a:ext uri="{FF2B5EF4-FFF2-40B4-BE49-F238E27FC236}">
                <a16:creationId xmlns:a16="http://schemas.microsoft.com/office/drawing/2014/main" id="{631DD1F1-32EF-8312-0DF8-2D772FE86983}"/>
              </a:ext>
            </a:extLst>
          </p:cNvPr>
          <p:cNvSpPr>
            <a:spLocks noGrp="1"/>
          </p:cNvSpPr>
          <p:nvPr>
            <p:ph type="title"/>
          </p:nvPr>
        </p:nvSpPr>
        <p:spPr>
          <a:xfrm>
            <a:off x="1402079" y="431799"/>
            <a:ext cx="20746721" cy="1861305"/>
          </a:xfrm>
        </p:spPr>
        <p:txBody>
          <a:bodyPr>
            <a:normAutofit/>
          </a:bodyPr>
          <a:lstStyle/>
          <a:p>
            <a:r>
              <a:rPr lang="nb-NO" sz="4400" b="1" dirty="0"/>
              <a:t>Akademikerpanelet: Stortingsvalg</a:t>
            </a:r>
            <a:br>
              <a:rPr lang="nb-NO" sz="4400" dirty="0"/>
            </a:br>
            <a:r>
              <a:rPr lang="nb-NO" sz="4400" dirty="0"/>
              <a:t>Partipreferanse over tid</a:t>
            </a:r>
            <a:endParaRPr lang="nb-NO" sz="4400" b="1" dirty="0"/>
          </a:p>
        </p:txBody>
      </p:sp>
      <p:cxnSp>
        <p:nvCxnSpPr>
          <p:cNvPr id="21" name="Rett linje 20">
            <a:extLst>
              <a:ext uri="{FF2B5EF4-FFF2-40B4-BE49-F238E27FC236}">
                <a16:creationId xmlns:a16="http://schemas.microsoft.com/office/drawing/2014/main" id="{2AB5C387-64BC-616B-9495-E3279F3F2762}"/>
              </a:ext>
            </a:extLst>
          </p:cNvPr>
          <p:cNvCxnSpPr>
            <a:cxnSpLocks/>
          </p:cNvCxnSpPr>
          <p:nvPr/>
        </p:nvCxnSpPr>
        <p:spPr>
          <a:xfrm>
            <a:off x="1401762" y="2257848"/>
            <a:ext cx="21634274" cy="0"/>
          </a:xfrm>
          <a:prstGeom prst="line">
            <a:avLst/>
          </a:prstGeom>
          <a:ln w="25400">
            <a:solidFill>
              <a:schemeClr val="tx1"/>
            </a:solidFill>
          </a:ln>
        </p:spPr>
        <p:style>
          <a:lnRef idx="2">
            <a:schemeClr val="dk1"/>
          </a:lnRef>
          <a:fillRef idx="0">
            <a:schemeClr val="dk1"/>
          </a:fillRef>
          <a:effectRef idx="1">
            <a:schemeClr val="dk1"/>
          </a:effectRef>
          <a:fontRef idx="minor">
            <a:schemeClr val="tx1"/>
          </a:fontRef>
        </p:style>
      </p:cxnSp>
      <p:sp>
        <p:nvSpPr>
          <p:cNvPr id="16" name="Tittel 1">
            <a:extLst>
              <a:ext uri="{FF2B5EF4-FFF2-40B4-BE49-F238E27FC236}">
                <a16:creationId xmlns:a16="http://schemas.microsoft.com/office/drawing/2014/main" id="{39D2EF32-EB75-C12C-82A7-2143D9346F6C}"/>
              </a:ext>
            </a:extLst>
          </p:cNvPr>
          <p:cNvSpPr txBox="1">
            <a:spLocks/>
          </p:cNvSpPr>
          <p:nvPr/>
        </p:nvSpPr>
        <p:spPr>
          <a:xfrm>
            <a:off x="1402077" y="12510656"/>
            <a:ext cx="21633959" cy="81912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a:t>Ant. respondenter: 913</a:t>
            </a:r>
          </a:p>
          <a:p>
            <a:pPr hangingPunct="1"/>
            <a:r>
              <a:rPr lang="nb-NO" sz="2000"/>
              <a:t>Filter</a:t>
            </a:r>
            <a:r>
              <a:rPr lang="nb-NO" sz="2000">
                <a:solidFill>
                  <a:schemeClr val="tx1">
                    <a:lumMod val="75000"/>
                    <a:lumOff val="25000"/>
                  </a:schemeClr>
                </a:solidFill>
              </a:rPr>
              <a:t>:  Oppgitt partistemme</a:t>
            </a:r>
            <a:endParaRPr lang="nb-NO" sz="2000"/>
          </a:p>
        </p:txBody>
      </p:sp>
      <p:sp>
        <p:nvSpPr>
          <p:cNvPr id="3" name="Plassholder for innhold 2">
            <a:extLst>
              <a:ext uri="{FF2B5EF4-FFF2-40B4-BE49-F238E27FC236}">
                <a16:creationId xmlns:a16="http://schemas.microsoft.com/office/drawing/2014/main" id="{9B293379-10EF-2D18-C010-CE78AC4A1AA4}"/>
              </a:ext>
            </a:extLst>
          </p:cNvPr>
          <p:cNvSpPr>
            <a:spLocks noGrp="1"/>
          </p:cNvSpPr>
          <p:nvPr>
            <p:ph idx="10"/>
          </p:nvPr>
        </p:nvSpPr>
        <p:spPr>
          <a:xfrm>
            <a:off x="1402078" y="2639291"/>
            <a:ext cx="21633958" cy="9871364"/>
          </a:xfrm>
        </p:spPr>
        <p:txBody>
          <a:bodyPr>
            <a:normAutofit fontScale="85000" lnSpcReduction="20000"/>
          </a:bodyPr>
          <a:lstStyle/>
          <a:p>
            <a:r>
              <a:rPr lang="nb-NO" dirty="0"/>
              <a:t>AP ble klart største parti blant høyt utdannede med 23%, etterfulgt av Høyre med 17% og MDG med 16%. </a:t>
            </a:r>
          </a:p>
          <a:p>
            <a:r>
              <a:rPr lang="nb-NO" dirty="0"/>
              <a:t>Sammenlignet med det befolkningen totalt stemte, er forskjellen størst når det gjelder FrP. Nær 24% av befolkningen stemte FRP, mot nær 8% av våre respondenter. I befolkningen var det også flere som stemte SP og AP, mens færre stemte SV, Venstre og MDG. </a:t>
            </a:r>
          </a:p>
          <a:p>
            <a:r>
              <a:rPr lang="nb-NO" dirty="0"/>
              <a:t>Sett opp mot forrige målinger er MDG den største overraskelsen. Til tross for at bare 8% oppga at de ville stemme MDG i juli, sier dobbelt så mange - 16% at de endte opp med å stemme MDG.  MDG gjorde det spesielt godt blant personer mellom 35-44 år, med 21%, men også blant de yngste 18-35 fikk de 18% - like mange som Høyre og flere enn AP (17%). Blant medlemmer av Akademikerne sier 20% at de stemte MDG, og dermed endte MDG opp med å bli jevnstor med AP (21%) og Høyre (19%) i denne gruppen. MDG ser ut til å ha samlet velgere fra flere andre partier. </a:t>
            </a:r>
          </a:p>
          <a:p>
            <a:r>
              <a:rPr lang="nb-NO" dirty="0"/>
              <a:t>Høyre har i </a:t>
            </a:r>
            <a:r>
              <a:rPr lang="nb-NO" dirty="0" err="1"/>
              <a:t>mellomvalgsperioden</a:t>
            </a:r>
            <a:r>
              <a:rPr lang="nb-NO" dirty="0"/>
              <a:t> hatt svært gode målinger, men etter september 2024 var tallene lavere. Nedgangen fra 22% i mai 2025 til 17% i den oppgitte endelige stemmefordelingen er signifikant. Høyre gjorde det bedre blant menn (21%) enn kvinner (13%), personer over 45 år (</a:t>
            </a:r>
            <a:r>
              <a:rPr lang="nb-NO" dirty="0" err="1"/>
              <a:t>ca</a:t>
            </a:r>
            <a:r>
              <a:rPr lang="nb-NO" dirty="0"/>
              <a:t> 20%) og ansatte i privat sektor (22%).</a:t>
            </a:r>
          </a:p>
          <a:p>
            <a:r>
              <a:rPr lang="nb-NO" dirty="0"/>
              <a:t>AP sin økte oppslutning i 2025 holdt for så vidt stand inn til valget. Nedgangen på 2% er ikke signifikant. AP gjorde det godt blant ansatte i offentlig sektor (27%) og blant kvinner (27%) men lyktes ikke med å appellere like godt til de yngre. 17% under 35 år sier de stemte AP.</a:t>
            </a:r>
          </a:p>
          <a:p>
            <a:r>
              <a:rPr lang="nb-NO" dirty="0"/>
              <a:t>SV greide ikke å stå løpet, og er det eneste partiet der vi ser en statistisk signifikant nedgang fra siste måling før valget. SV gjorde det bedre blant kvinner (14%) og ansatte i offentlig sektor (12%), men fikk lav oppslutning blant menn (6%) og ansatte i privat sektor (7%). </a:t>
            </a:r>
          </a:p>
          <a:p>
            <a:r>
              <a:rPr lang="nb-NO" dirty="0"/>
              <a:t>FRP var på mange måter årets valgvinner i befolkningen. Også blant høyt utdannede har FRP økt sin oppslutning. I starten på våre målinger lå de konsekvent rundt 3-4% - nå er oppslutning doblet til 8%. FRP henter sine velgere blant menn (11%), velgere i alderen 45+ (10%) og ansatte i privat sektor (10%). </a:t>
            </a:r>
          </a:p>
        </p:txBody>
      </p:sp>
    </p:spTree>
    <p:extLst>
      <p:ext uri="{BB962C8B-B14F-4D97-AF65-F5344CB8AC3E}">
        <p14:creationId xmlns:p14="http://schemas.microsoft.com/office/powerpoint/2010/main" val="1265928079"/>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1402079" y="431799"/>
            <a:ext cx="22733268" cy="1861305"/>
          </a:xfrm>
        </p:spPr>
        <p:txBody>
          <a:bodyPr>
            <a:normAutofit/>
          </a:bodyPr>
          <a:lstStyle/>
          <a:p>
            <a:r>
              <a:rPr lang="nb-NO" dirty="0"/>
              <a:t>S</a:t>
            </a:r>
            <a:r>
              <a:rPr lang="nb-NO" sz="4400" b="1" dirty="0"/>
              <a:t>tortingsvalg 2025</a:t>
            </a:r>
            <a:br>
              <a:rPr lang="nb-NO" sz="4400" dirty="0"/>
            </a:br>
            <a:r>
              <a:rPr lang="nb-NO" sz="4400" dirty="0"/>
              <a:t>Akademikerpanelet (venstre stolpe) mot</a:t>
            </a:r>
            <a:r>
              <a:rPr lang="nb-NO" dirty="0"/>
              <a:t> valgresultat</a:t>
            </a:r>
            <a:endParaRPr lang="nb-NO" sz="4400" b="1" dirty="0"/>
          </a:p>
        </p:txBody>
      </p:sp>
      <p:cxnSp>
        <p:nvCxnSpPr>
          <p:cNvPr id="21" name="Rett linje 20">
            <a:extLst>
              <a:ext uri="{FF2B5EF4-FFF2-40B4-BE49-F238E27FC236}">
                <a16:creationId xmlns:a16="http://schemas.microsoft.com/office/drawing/2014/main" id="{C0EE1B3D-9C66-48D2-A596-5FD1557EFBCD}"/>
              </a:ext>
            </a:extLst>
          </p:cNvPr>
          <p:cNvCxnSpPr>
            <a:cxnSpLocks/>
          </p:cNvCxnSpPr>
          <p:nvPr/>
        </p:nvCxnSpPr>
        <p:spPr>
          <a:xfrm>
            <a:off x="1401762" y="2257848"/>
            <a:ext cx="21634274" cy="0"/>
          </a:xfrm>
          <a:prstGeom prst="line">
            <a:avLst/>
          </a:prstGeom>
          <a:ln w="25400">
            <a:solidFill>
              <a:schemeClr val="tx1"/>
            </a:solidFill>
          </a:ln>
        </p:spPr>
        <p:style>
          <a:lnRef idx="2">
            <a:schemeClr val="dk1"/>
          </a:lnRef>
          <a:fillRef idx="0">
            <a:schemeClr val="dk1"/>
          </a:fillRef>
          <a:effectRef idx="1">
            <a:schemeClr val="dk1"/>
          </a:effectRef>
          <a:fontRef idx="minor">
            <a:schemeClr val="tx1"/>
          </a:fontRef>
        </p:style>
      </p:cxnSp>
      <p:graphicFrame>
        <p:nvGraphicFramePr>
          <p:cNvPr id="9" name="Plassholder for innhold 8">
            <a:extLst>
              <a:ext uri="{FF2B5EF4-FFF2-40B4-BE49-F238E27FC236}">
                <a16:creationId xmlns:a16="http://schemas.microsoft.com/office/drawing/2014/main" id="{FC90B209-4D91-4B79-9149-04876217E12C}"/>
              </a:ext>
            </a:extLst>
          </p:cNvPr>
          <p:cNvGraphicFramePr>
            <a:graphicFrameLocks noGrp="1"/>
          </p:cNvGraphicFramePr>
          <p:nvPr>
            <p:ph idx="10"/>
            <p:extLst>
              <p:ext uri="{D42A27DB-BD31-4B8C-83A1-F6EECF244321}">
                <p14:modId xmlns:p14="http://schemas.microsoft.com/office/powerpoint/2010/main" val="3221462167"/>
              </p:ext>
            </p:extLst>
          </p:nvPr>
        </p:nvGraphicFramePr>
        <p:xfrm>
          <a:off x="1401763" y="2640013"/>
          <a:ext cx="21634450" cy="9871075"/>
        </p:xfrm>
        <a:graphic>
          <a:graphicData uri="http://schemas.openxmlformats.org/drawingml/2006/chart">
            <c:chart xmlns:c="http://schemas.openxmlformats.org/drawingml/2006/chart" xmlns:r="http://schemas.openxmlformats.org/officeDocument/2006/relationships" r:id="rId3"/>
          </a:graphicData>
        </a:graphic>
      </p:graphicFrame>
      <p:pic>
        <p:nvPicPr>
          <p:cNvPr id="12" name="Bilde 11">
            <a:extLst>
              <a:ext uri="{FF2B5EF4-FFF2-40B4-BE49-F238E27FC236}">
                <a16:creationId xmlns:a16="http://schemas.microsoft.com/office/drawing/2014/main" id="{89EFE65C-106E-4634-8E01-9B2491F7D19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005287" y="12552100"/>
            <a:ext cx="940551" cy="631560"/>
          </a:xfrm>
          <a:prstGeom prst="rect">
            <a:avLst/>
          </a:prstGeom>
        </p:spPr>
      </p:pic>
      <p:pic>
        <p:nvPicPr>
          <p:cNvPr id="13" name="Bilde 12">
            <a:extLst>
              <a:ext uri="{FF2B5EF4-FFF2-40B4-BE49-F238E27FC236}">
                <a16:creationId xmlns:a16="http://schemas.microsoft.com/office/drawing/2014/main" id="{8945CB3E-6B40-4BA1-B3D5-596659D3BB6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475566" y="12552046"/>
            <a:ext cx="588175" cy="631653"/>
          </a:xfrm>
          <a:prstGeom prst="rect">
            <a:avLst/>
          </a:prstGeom>
        </p:spPr>
      </p:pic>
      <p:pic>
        <p:nvPicPr>
          <p:cNvPr id="14" name="Bilde 13">
            <a:extLst>
              <a:ext uri="{FF2B5EF4-FFF2-40B4-BE49-F238E27FC236}">
                <a16:creationId xmlns:a16="http://schemas.microsoft.com/office/drawing/2014/main" id="{FB3B7DBC-DDE9-42EC-A957-4B1EA75DBD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4938" y="12584702"/>
            <a:ext cx="638197" cy="631562"/>
          </a:xfrm>
          <a:prstGeom prst="rect">
            <a:avLst/>
          </a:prstGeom>
        </p:spPr>
      </p:pic>
      <p:pic>
        <p:nvPicPr>
          <p:cNvPr id="15" name="Bilde 14">
            <a:extLst>
              <a:ext uri="{FF2B5EF4-FFF2-40B4-BE49-F238E27FC236}">
                <a16:creationId xmlns:a16="http://schemas.microsoft.com/office/drawing/2014/main" id="{D13DCE70-AB0B-4C47-B5C3-F6C5FBF0D68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2111765" y="12593159"/>
            <a:ext cx="631667" cy="631653"/>
          </a:xfrm>
          <a:prstGeom prst="rect">
            <a:avLst/>
          </a:prstGeom>
        </p:spPr>
      </p:pic>
      <p:pic>
        <p:nvPicPr>
          <p:cNvPr id="16" name="Bilde 15">
            <a:extLst>
              <a:ext uri="{FF2B5EF4-FFF2-40B4-BE49-F238E27FC236}">
                <a16:creationId xmlns:a16="http://schemas.microsoft.com/office/drawing/2014/main" id="{036688CE-89D9-4C00-8212-5B81C44209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427265" y="12593212"/>
            <a:ext cx="631527" cy="631562"/>
          </a:xfrm>
          <a:prstGeom prst="rect">
            <a:avLst/>
          </a:prstGeom>
        </p:spPr>
      </p:pic>
      <p:pic>
        <p:nvPicPr>
          <p:cNvPr id="17" name="Bilde 16">
            <a:extLst>
              <a:ext uri="{FF2B5EF4-FFF2-40B4-BE49-F238E27FC236}">
                <a16:creationId xmlns:a16="http://schemas.microsoft.com/office/drawing/2014/main" id="{8AAD8580-C945-4426-AB5F-1217336CAB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69639" y="12584702"/>
            <a:ext cx="793403" cy="631560"/>
          </a:xfrm>
          <a:prstGeom prst="rect">
            <a:avLst/>
          </a:prstGeom>
        </p:spPr>
      </p:pic>
      <p:pic>
        <p:nvPicPr>
          <p:cNvPr id="18" name="Bilde 17">
            <a:extLst>
              <a:ext uri="{FF2B5EF4-FFF2-40B4-BE49-F238E27FC236}">
                <a16:creationId xmlns:a16="http://schemas.microsoft.com/office/drawing/2014/main" id="{0FD5EF40-2887-4307-AA9C-5E4231551EC1}"/>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8987064" y="12552047"/>
            <a:ext cx="1201221" cy="631562"/>
          </a:xfrm>
          <a:prstGeom prst="rect">
            <a:avLst/>
          </a:prstGeom>
        </p:spPr>
      </p:pic>
      <p:pic>
        <p:nvPicPr>
          <p:cNvPr id="19" name="Bilde 18">
            <a:extLst>
              <a:ext uri="{FF2B5EF4-FFF2-40B4-BE49-F238E27FC236}">
                <a16:creationId xmlns:a16="http://schemas.microsoft.com/office/drawing/2014/main" id="{2724D62F-CAE2-4A22-AFF7-E5B7B81AF09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436942" y="12552047"/>
            <a:ext cx="600402" cy="631560"/>
          </a:xfrm>
          <a:prstGeom prst="rect">
            <a:avLst/>
          </a:prstGeom>
        </p:spPr>
      </p:pic>
      <p:pic>
        <p:nvPicPr>
          <p:cNvPr id="20" name="Bilde 19">
            <a:extLst>
              <a:ext uri="{FF2B5EF4-FFF2-40B4-BE49-F238E27FC236}">
                <a16:creationId xmlns:a16="http://schemas.microsoft.com/office/drawing/2014/main" id="{55ED8193-A8EC-4FC0-A468-05A6322DF9F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85622" y="12555394"/>
            <a:ext cx="774922" cy="631562"/>
          </a:xfrm>
          <a:prstGeom prst="rect">
            <a:avLst/>
          </a:prstGeom>
        </p:spPr>
      </p:pic>
      <p:sp>
        <p:nvSpPr>
          <p:cNvPr id="22" name="Tittel 1">
            <a:extLst>
              <a:ext uri="{FF2B5EF4-FFF2-40B4-BE49-F238E27FC236}">
                <a16:creationId xmlns:a16="http://schemas.microsoft.com/office/drawing/2014/main" id="{BDF8AAB8-CFE6-4AB5-A756-DD49C410D447}"/>
              </a:ext>
            </a:extLst>
          </p:cNvPr>
          <p:cNvSpPr txBox="1">
            <a:spLocks/>
          </p:cNvSpPr>
          <p:nvPr/>
        </p:nvSpPr>
        <p:spPr>
          <a:xfrm>
            <a:off x="1561581" y="13231106"/>
            <a:ext cx="21634450" cy="46696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1600"/>
              <a:t>Andre parti fikk 2,5 % i panel, og 4,4 % i befolkning. </a:t>
            </a:r>
          </a:p>
        </p:txBody>
      </p:sp>
    </p:spTree>
    <p:extLst>
      <p:ext uri="{BB962C8B-B14F-4D97-AF65-F5344CB8AC3E}">
        <p14:creationId xmlns:p14="http://schemas.microsoft.com/office/powerpoint/2010/main" val="15909501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328634-F48B-47F1-8822-7ACAD314C334}"/>
              </a:ext>
            </a:extLst>
          </p:cNvPr>
          <p:cNvSpPr>
            <a:spLocks noGrp="1"/>
          </p:cNvSpPr>
          <p:nvPr>
            <p:ph idx="10"/>
          </p:nvPr>
        </p:nvSpPr>
        <p:spPr>
          <a:xfrm>
            <a:off x="1402078" y="2272145"/>
            <a:ext cx="12935713" cy="10188261"/>
          </a:xfrm>
        </p:spPr>
        <p:txBody>
          <a:bodyPr numCol="1">
            <a:normAutofit fontScale="92500"/>
          </a:bodyPr>
          <a:lstStyle/>
          <a:p>
            <a:pPr marL="0" indent="0">
              <a:lnSpc>
                <a:spcPct val="90000"/>
              </a:lnSpc>
              <a:buNone/>
            </a:pPr>
            <a:r>
              <a:rPr lang="nb-NO" sz="2400" b="1" dirty="0"/>
              <a:t>Arbeidsplassforhold</a:t>
            </a:r>
          </a:p>
          <a:p>
            <a:pPr lvl="0">
              <a:lnSpc>
                <a:spcPct val="90000"/>
              </a:lnSpc>
            </a:pPr>
            <a:r>
              <a:rPr lang="nb-NO" sz="2400" dirty="0"/>
              <a:t>78% beskriver sin egen arbeidsplass som inkluderende. Det er litt færre enn på samme tid i fjor, da 83% svarte dette. Det er ikke forskjell mellom menn og kvinner. Andelen er høyest i aldersgruppen 30-44 år (82%), men noe lavere i aldersgruppen 45-59 år (74%). De som vurderer å bytte jobb det neste året er det færre (63%) som opplever arbeidsplassen som inkluderende. </a:t>
            </a:r>
          </a:p>
          <a:p>
            <a:pPr lvl="0">
              <a:lnSpc>
                <a:spcPct val="90000"/>
              </a:lnSpc>
            </a:pPr>
            <a:r>
              <a:rPr lang="nb-NO" sz="2400" dirty="0"/>
              <a:t>Like mange som sist, 52%, mener at arbeidsplassen tilrettelegger for de som trenger bistand til å komme i jobb. I offentlig sektor svarer 56% at arbeidsplassen tilrettelegger, mot 47% i privat sektor.</a:t>
            </a:r>
          </a:p>
          <a:p>
            <a:pPr lvl="0">
              <a:lnSpc>
                <a:spcPct val="90000"/>
              </a:lnSpc>
            </a:pPr>
            <a:r>
              <a:rPr lang="nb-NO" sz="2400" dirty="0"/>
              <a:t>53% mener at arbeidsplassen deres tilrettelegger når de trengs for å la ansatte bli i jobb Det er likt som i fjor. I offentlig sektor sier 56% at arbeidsplassen tilrettelegger, mot 50% i privat sektor. </a:t>
            </a:r>
          </a:p>
          <a:p>
            <a:pPr lvl="0">
              <a:lnSpc>
                <a:spcPct val="90000"/>
              </a:lnSpc>
            </a:pPr>
            <a:r>
              <a:rPr lang="nb-NO" sz="2400" dirty="0"/>
              <a:t>Et knapt flertall (52%) mener at sykefraværet ikke vil endres hvis arbeidsgiver får et større ansvar for å dekke sykelønn for langtidssykemeldt. Det er færre enn i fjor som svarer dette, fordi flere nå svarer ‘vet ikke’. 22% av ansatte i privat sektor tror fraværet ville gått ned, mot 14% av ansatte i offentlig sektor.</a:t>
            </a:r>
          </a:p>
          <a:p>
            <a:pPr lvl="0">
              <a:lnSpc>
                <a:spcPct val="90000"/>
              </a:lnSpc>
            </a:pPr>
            <a:r>
              <a:rPr lang="nb-NO" sz="2400" dirty="0"/>
              <a:t>46% oppgir at arbeidsgiver kartlegger psykososiale arbeidsmiljøfaktorer. Det er færre enn i fjor, men andelen som svarer ‘vet ikke’ er også høyere i denne målingen.  </a:t>
            </a:r>
          </a:p>
          <a:p>
            <a:pPr lvl="0">
              <a:lnSpc>
                <a:spcPct val="90000"/>
              </a:lnSpc>
            </a:pPr>
            <a:r>
              <a:rPr lang="nb-NO" sz="2400" dirty="0"/>
              <a:t>Av de som er kjent med at arbeidsgiver kartlegger psykososiale arbeidsmiljøfaktorer sier 6 av 10 at de også vet at kartleggingen brukes til risikovurdering. Få sier nei, men mange er usikre. Fordelingen er lik som i fjor.</a:t>
            </a:r>
          </a:p>
          <a:p>
            <a:pPr lvl="0">
              <a:lnSpc>
                <a:spcPct val="90000"/>
              </a:lnSpc>
            </a:pPr>
            <a:r>
              <a:rPr lang="nb-NO" sz="2400" dirty="0"/>
              <a:t>Av de som er kjent med at arbeidsgiver både kartlegger psykososiale arbeidsmiljøfaktorer og vurderer risiko for uheldig påvirkning, sier flertallet at arbeidsgiver også videreformidler informasjon om dette. Mest vanlig er informasjon om tiltak og rutiner. Fordelingen er omtrent lik som i fjor. </a:t>
            </a:r>
          </a:p>
          <a:p>
            <a:pPr lvl="0">
              <a:lnSpc>
                <a:spcPct val="90000"/>
              </a:lnSpc>
            </a:pPr>
            <a:r>
              <a:rPr lang="nb-NO" sz="2400" dirty="0"/>
              <a:t>4 av 10 er kjent med at lederen deres har gjennomført HMS-opplæring. Det er ikke signifikante forskjeller mellom sektorene. Ledere svarer oftere ja (56%) enn ordinære ansatte (35%). </a:t>
            </a:r>
          </a:p>
          <a:p>
            <a:pPr lvl="0">
              <a:lnSpc>
                <a:spcPct val="90000"/>
              </a:lnSpc>
            </a:pPr>
            <a:endParaRPr lang="nb-NO" sz="2400" dirty="0"/>
          </a:p>
        </p:txBody>
      </p:sp>
      <p:pic>
        <p:nvPicPr>
          <p:cNvPr id="4" name="Picture 4" descr="man in blue shirt sitting on chair in front of table">
            <a:extLst>
              <a:ext uri="{FF2B5EF4-FFF2-40B4-BE49-F238E27FC236}">
                <a16:creationId xmlns:a16="http://schemas.microsoft.com/office/drawing/2014/main" id="{8AD84C7E-4F20-05CA-B920-7ABBBA3A2B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4" r="7637"/>
          <a:stretch>
            <a:fillRect/>
          </a:stretch>
        </p:blipFill>
        <p:spPr bwMode="auto">
          <a:xfrm>
            <a:off x="15976223" y="3030411"/>
            <a:ext cx="5598912" cy="9429995"/>
          </a:xfrm>
          <a:prstGeom prst="rect">
            <a:avLst/>
          </a:prstGeom>
          <a:solidFill>
            <a:srgbClr val="FFFFFF"/>
          </a:solidFill>
        </p:spPr>
      </p:pic>
      <p:sp>
        <p:nvSpPr>
          <p:cNvPr id="12" name="Text Placeholder 5">
            <a:extLst>
              <a:ext uri="{FF2B5EF4-FFF2-40B4-BE49-F238E27FC236}">
                <a16:creationId xmlns:a16="http://schemas.microsoft.com/office/drawing/2014/main" id="{7AFACF1C-8200-0BD0-E830-16310DE75128}"/>
              </a:ext>
            </a:extLst>
          </p:cNvPr>
          <p:cNvSpPr>
            <a:spLocks noGrp="1"/>
          </p:cNvSpPr>
          <p:nvPr>
            <p:ph type="body" sz="quarter" idx="13"/>
          </p:nvPr>
        </p:nvSpPr>
        <p:spPr>
          <a:xfrm>
            <a:off x="1401699" y="12707938"/>
            <a:ext cx="21362767" cy="727075"/>
          </a:xfrm>
        </p:spPr>
        <p:txBody>
          <a:bodyPr/>
          <a:lstStyle/>
          <a:p>
            <a:endParaRPr lang="en-US"/>
          </a:p>
        </p:txBody>
      </p:sp>
      <p:sp>
        <p:nvSpPr>
          <p:cNvPr id="8" name="Title 1">
            <a:extLst>
              <a:ext uri="{FF2B5EF4-FFF2-40B4-BE49-F238E27FC236}">
                <a16:creationId xmlns:a16="http://schemas.microsoft.com/office/drawing/2014/main" id="{7A28A94B-5FAB-3831-C21B-2780ACAD323E}"/>
              </a:ext>
            </a:extLst>
          </p:cNvPr>
          <p:cNvSpPr>
            <a:spLocks noGrp="1"/>
          </p:cNvSpPr>
          <p:nvPr>
            <p:ph type="title"/>
          </p:nvPr>
        </p:nvSpPr>
        <p:spPr>
          <a:xfrm>
            <a:off x="1402079" y="431799"/>
            <a:ext cx="21633959" cy="1861305"/>
          </a:xfrm>
        </p:spPr>
        <p:txBody>
          <a:bodyPr anchor="ctr">
            <a:normAutofit/>
          </a:bodyPr>
          <a:lstStyle/>
          <a:p>
            <a:pPr>
              <a:defRPr/>
            </a:pPr>
            <a:r>
              <a:rPr lang="nb-NO" dirty="0"/>
              <a:t>OPPSUMMERT</a:t>
            </a:r>
          </a:p>
        </p:txBody>
      </p:sp>
    </p:spTree>
    <p:extLst>
      <p:ext uri="{BB962C8B-B14F-4D97-AF65-F5344CB8AC3E}">
        <p14:creationId xmlns:p14="http://schemas.microsoft.com/office/powerpoint/2010/main" val="119856418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328634-F48B-47F1-8822-7ACAD314C334}"/>
              </a:ext>
            </a:extLst>
          </p:cNvPr>
          <p:cNvSpPr>
            <a:spLocks noGrp="1"/>
          </p:cNvSpPr>
          <p:nvPr>
            <p:ph idx="10"/>
          </p:nvPr>
        </p:nvSpPr>
        <p:spPr>
          <a:xfrm>
            <a:off x="1402078" y="3030411"/>
            <a:ext cx="12935713" cy="9429995"/>
          </a:xfrm>
        </p:spPr>
        <p:txBody>
          <a:bodyPr numCol="1">
            <a:normAutofit/>
          </a:bodyPr>
          <a:lstStyle/>
          <a:p>
            <a:pPr marL="0" indent="0">
              <a:lnSpc>
                <a:spcPct val="90000"/>
              </a:lnSpc>
              <a:buNone/>
            </a:pPr>
            <a:r>
              <a:rPr lang="nb-NO" sz="2400" b="1" dirty="0"/>
              <a:t>Pensjon</a:t>
            </a:r>
          </a:p>
          <a:p>
            <a:pPr lvl="0">
              <a:lnSpc>
                <a:spcPct val="90000"/>
              </a:lnSpc>
            </a:pPr>
            <a:r>
              <a:rPr lang="nb-NO" sz="2400" dirty="0"/>
              <a:t>Majoriteten (57%) forventer å gå av med alderspensjon ved 67 års alder. Flere enn i forrige måling svarer ‘vet ikke’. Det er ikke signifikant endringer fra desember 2023 utover at flere svarer ‘vet ikke’. </a:t>
            </a:r>
          </a:p>
          <a:p>
            <a:pPr lvl="0">
              <a:lnSpc>
                <a:spcPct val="90000"/>
              </a:lnSpc>
            </a:pPr>
            <a:r>
              <a:rPr lang="nb-NO" sz="2400" dirty="0"/>
              <a:t>Samlet sett forventer 32% å gå av før de fyller 67 år, og 57% tror det blir etter 67 år. Blant medlemmer av Akademikerne er det færre som tror de vil gå av før 67 år (24%) og flere som tror det blir etter (65%). </a:t>
            </a:r>
          </a:p>
          <a:p>
            <a:pPr lvl="0">
              <a:lnSpc>
                <a:spcPct val="90000"/>
              </a:lnSpc>
            </a:pPr>
            <a:r>
              <a:rPr lang="nb-NO" sz="2400" dirty="0"/>
              <a:t>46% har rett på AFP. Flere i offentlig sektor sier de har AFP – 59%, mot 32% i privat sektor. Andelen er høyere blant medlemmer av LO (65%) og </a:t>
            </a:r>
            <a:r>
              <a:rPr lang="nb-NO" sz="2400" dirty="0" err="1"/>
              <a:t>Unio</a:t>
            </a:r>
            <a:r>
              <a:rPr lang="nb-NO" sz="2400" dirty="0"/>
              <a:t> (59%), og lavere blant medlemmer av Akademikerne (41%). </a:t>
            </a:r>
          </a:p>
          <a:p>
            <a:pPr lvl="0">
              <a:lnSpc>
                <a:spcPct val="90000"/>
              </a:lnSpc>
            </a:pPr>
            <a:r>
              <a:rPr lang="nb-NO" sz="2400" dirty="0"/>
              <a:t>Personer under 44 år er ofte usikre på om de har AFP, over 1 av 3. </a:t>
            </a:r>
          </a:p>
        </p:txBody>
      </p:sp>
      <p:pic>
        <p:nvPicPr>
          <p:cNvPr id="4" name="Picture 7">
            <a:extLst>
              <a:ext uri="{FF2B5EF4-FFF2-40B4-BE49-F238E27FC236}">
                <a16:creationId xmlns:a16="http://schemas.microsoft.com/office/drawing/2014/main" id="{A1334287-A27D-9A05-A217-57F0D13A4D46}"/>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5120" r="34383" b="-1"/>
          <a:stretch>
            <a:fillRect/>
          </a:stretch>
        </p:blipFill>
        <p:spPr>
          <a:xfrm>
            <a:off x="14502383" y="3030411"/>
            <a:ext cx="8546593" cy="9429995"/>
          </a:xfrm>
          <a:prstGeom prst="rect">
            <a:avLst/>
          </a:prstGeom>
          <a:noFill/>
        </p:spPr>
      </p:pic>
      <p:sp>
        <p:nvSpPr>
          <p:cNvPr id="10" name="Text Placeholder 4">
            <a:extLst>
              <a:ext uri="{FF2B5EF4-FFF2-40B4-BE49-F238E27FC236}">
                <a16:creationId xmlns:a16="http://schemas.microsoft.com/office/drawing/2014/main" id="{6B03D851-98D6-C3DE-6FD0-0B37447A1AF8}"/>
              </a:ext>
            </a:extLst>
          </p:cNvPr>
          <p:cNvSpPr>
            <a:spLocks noGrp="1"/>
          </p:cNvSpPr>
          <p:nvPr>
            <p:ph type="body" sz="quarter" idx="13"/>
          </p:nvPr>
        </p:nvSpPr>
        <p:spPr>
          <a:xfrm>
            <a:off x="1401699" y="12707938"/>
            <a:ext cx="21362767" cy="727075"/>
          </a:xfrm>
        </p:spPr>
        <p:txBody>
          <a:bodyPr/>
          <a:lstStyle/>
          <a:p>
            <a:endParaRPr lang="en-US"/>
          </a:p>
        </p:txBody>
      </p:sp>
      <p:sp>
        <p:nvSpPr>
          <p:cNvPr id="9" name="Title 1">
            <a:extLst>
              <a:ext uri="{FF2B5EF4-FFF2-40B4-BE49-F238E27FC236}">
                <a16:creationId xmlns:a16="http://schemas.microsoft.com/office/drawing/2014/main" id="{1B27FF1B-5A6C-0AA1-D300-7010AAF4B7BE}"/>
              </a:ext>
            </a:extLst>
          </p:cNvPr>
          <p:cNvSpPr>
            <a:spLocks noGrp="1"/>
          </p:cNvSpPr>
          <p:nvPr>
            <p:ph type="title"/>
          </p:nvPr>
        </p:nvSpPr>
        <p:spPr>
          <a:xfrm>
            <a:off x="1402079" y="431799"/>
            <a:ext cx="21633959" cy="1861305"/>
          </a:xfrm>
        </p:spPr>
        <p:txBody>
          <a:bodyPr anchor="ctr">
            <a:normAutofit/>
          </a:bodyPr>
          <a:lstStyle/>
          <a:p>
            <a:pPr>
              <a:defRPr/>
            </a:pPr>
            <a:r>
              <a:rPr lang="nb-NO" dirty="0"/>
              <a:t>OPPSUMMERT</a:t>
            </a:r>
          </a:p>
        </p:txBody>
      </p:sp>
    </p:spTree>
    <p:extLst>
      <p:ext uri="{BB962C8B-B14F-4D97-AF65-F5344CB8AC3E}">
        <p14:creationId xmlns:p14="http://schemas.microsoft.com/office/powerpoint/2010/main" val="19011680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328634-F48B-47F1-8822-7ACAD314C334}"/>
              </a:ext>
            </a:extLst>
          </p:cNvPr>
          <p:cNvSpPr>
            <a:spLocks noGrp="1"/>
          </p:cNvSpPr>
          <p:nvPr>
            <p:ph idx="10"/>
          </p:nvPr>
        </p:nvSpPr>
        <p:spPr>
          <a:xfrm>
            <a:off x="1402079" y="2628900"/>
            <a:ext cx="22372321" cy="10515599"/>
          </a:xfrm>
        </p:spPr>
        <p:txBody>
          <a:bodyPr numCol="2">
            <a:noAutofit/>
          </a:bodyPr>
          <a:lstStyle/>
          <a:p>
            <a:pPr marL="0" indent="0">
              <a:buNone/>
            </a:pPr>
            <a:r>
              <a:rPr lang="nb-NO" sz="2600" b="1" dirty="0"/>
              <a:t>Beredskap og bekymring</a:t>
            </a:r>
          </a:p>
          <a:p>
            <a:pPr lvl="0"/>
            <a:r>
              <a:rPr lang="nb-NO" sz="2600" dirty="0"/>
              <a:t>Desinformasjon, påvirkningskampanjer og svekket tillit bekymrer flest – 56% oppgir at de er ganske eller svært bekymret. Samtidig mener bare 23% at Norge er godt forberedt på å håndtere slike trusler. Andelen som mener at Norge er lite forberedt er høy – 43%.</a:t>
            </a:r>
          </a:p>
          <a:p>
            <a:pPr lvl="0"/>
            <a:r>
              <a:rPr lang="nb-NO" sz="2600" dirty="0"/>
              <a:t>Cyberangrep og digitale trusler bekymrer 51%, og 26% mener Norge er godt forberedt. Personer med utdanning innen teknologi er mer bekymret (61%) og samtidig mer kritiske til beredskapen (41% mener Norge er lite forberedt).</a:t>
            </a:r>
          </a:p>
          <a:p>
            <a:pPr lvl="0"/>
            <a:r>
              <a:rPr lang="nb-NO" sz="2600" dirty="0"/>
              <a:t>Klimaendringer og ekstremvær bekymrer 46%. Kvinner og personer med bakgrunn fra samfunnsfag og humaniora er mest bekymret. Bare 23% mener Norge er godt forberedt, mens 43% mener Norge er lite forberedt.</a:t>
            </a:r>
          </a:p>
          <a:p>
            <a:pPr lvl="0"/>
            <a:r>
              <a:rPr lang="nb-NO" sz="2600" dirty="0"/>
              <a:t>Sikkerhetspolitiske militære trusler bekymrer 35%. 25% mener Norge er godt forberedt, mens 41% mener Norge er lite forberedt. </a:t>
            </a:r>
          </a:p>
          <a:p>
            <a:pPr lvl="0"/>
            <a:r>
              <a:rPr lang="nb-NO" sz="2600" dirty="0"/>
              <a:t>Kritisk infrastruktur som svikter bekymrer 33%. Bekymringen er høyest blant eldre og lavest blant unge. Bare 19% mener Norge er godt forberedt, mens 44% mener Norge er lite forberedt.</a:t>
            </a:r>
          </a:p>
          <a:p>
            <a:pPr lvl="0"/>
            <a:r>
              <a:rPr lang="nb-NO" sz="2600" dirty="0"/>
              <a:t>Terrorisme og voldelig ekstremisme bekymrer 26%. Her er respondentene delte i hvor godt de mener Norge er forberedt - 30% mener Norge er godt forberedt, mens 33% mener Norge er lite forberedt. Personer med teknologibakgrunn er mer kritiske til beredskapsnivået.</a:t>
            </a:r>
          </a:p>
          <a:p>
            <a:pPr lvl="0"/>
            <a:r>
              <a:rPr lang="nb-NO" sz="2600" dirty="0"/>
              <a:t>Energikrise og brudd i forsyningssikkerhet bekymrer 25%. 26% mener Norge er godt forberedt, mens 41% mener Norge er lite forberedt. </a:t>
            </a:r>
          </a:p>
          <a:p>
            <a:pPr lvl="0"/>
            <a:r>
              <a:rPr lang="nb-NO" sz="2600" dirty="0"/>
              <a:t>Forsyningskrise med tanke på matforsyning og selvforsyningsgrad bekymrer 25%, men er det flest mener Norge er dårlig forberedt på. Bare 21% mener Norge er godt forberedt, mens hele 51% mener Norge er lite forberedt.</a:t>
            </a:r>
          </a:p>
          <a:p>
            <a:pPr lvl="0"/>
            <a:r>
              <a:rPr lang="nb-NO" sz="2600" dirty="0"/>
              <a:t>Pandemier og alvorlige sykdomsutbrudd bekymrer færrest – 16% oppgir at de er ganske eller svært bekymret. Samtidig er dette det området flest mener Norge er godt forberedt på – 47%. Ansatte i kommune/fylkeskommune er mest positive, mens ansatte i helseforetak er mer kritiske til beredskapsnivået. </a:t>
            </a:r>
          </a:p>
          <a:p>
            <a:pPr lvl="0"/>
            <a:r>
              <a:rPr lang="nb-NO" sz="2600" dirty="0"/>
              <a:t>Over halvparten (55%) bekymrer seg for at desinformasjon kan undergrave demokratiet i Norge. 77% mener at akademia har en viktig rolle i å demme opp for desinformasjon. Akademikerne-medlemmer (84%) legger spesielt stor vekt på akademias rolle. </a:t>
            </a:r>
          </a:p>
          <a:p>
            <a:pPr lvl="0"/>
            <a:r>
              <a:rPr lang="nb-NO" sz="2600" dirty="0"/>
              <a:t>65% bekymrer seg for den geopolitiske uroen i verden. Bekymringen er høyest blant personer over 60 år (73%) og lavest blant personer under 35 år (55%). Kvinner (68%) er mer bekymret enn menn (62%). </a:t>
            </a:r>
          </a:p>
        </p:txBody>
      </p:sp>
      <p:sp>
        <p:nvSpPr>
          <p:cNvPr id="7" name="Title 1">
            <a:extLst>
              <a:ext uri="{FF2B5EF4-FFF2-40B4-BE49-F238E27FC236}">
                <a16:creationId xmlns:a16="http://schemas.microsoft.com/office/drawing/2014/main" id="{B078CD28-D958-3FC5-FB46-5043EA86D8AE}"/>
              </a:ext>
            </a:extLst>
          </p:cNvPr>
          <p:cNvSpPr>
            <a:spLocks noGrp="1"/>
          </p:cNvSpPr>
          <p:nvPr>
            <p:ph type="title"/>
          </p:nvPr>
        </p:nvSpPr>
        <p:spPr>
          <a:xfrm>
            <a:off x="1402079" y="431799"/>
            <a:ext cx="21633959" cy="1861305"/>
          </a:xfrm>
        </p:spPr>
        <p:txBody>
          <a:bodyPr anchor="ctr">
            <a:normAutofit/>
          </a:bodyPr>
          <a:lstStyle/>
          <a:p>
            <a:pPr>
              <a:defRPr/>
            </a:pPr>
            <a:r>
              <a:rPr lang="nb-NO" dirty="0"/>
              <a:t>OPPSUMMERT</a:t>
            </a:r>
          </a:p>
        </p:txBody>
      </p:sp>
    </p:spTree>
    <p:extLst>
      <p:ext uri="{BB962C8B-B14F-4D97-AF65-F5344CB8AC3E}">
        <p14:creationId xmlns:p14="http://schemas.microsoft.com/office/powerpoint/2010/main" val="159103737"/>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GRUNT-HP-FEBR8G" val="1wIAAA=="/>
</p:tagLst>
</file>

<file path=ppt/theme/theme1.xml><?xml version="1.0" encoding="utf-8"?>
<a:theme xmlns:a="http://schemas.openxmlformats.org/drawingml/2006/main" name="2_Black">
  <a:themeElements>
    <a:clrScheme name="annefarger">
      <a:dk1>
        <a:sysClr val="windowText" lastClr="000000"/>
      </a:dk1>
      <a:lt1>
        <a:sysClr val="window" lastClr="FFFFFF"/>
      </a:lt1>
      <a:dk2>
        <a:srgbClr val="44546A"/>
      </a:dk2>
      <a:lt2>
        <a:srgbClr val="E7E6E6"/>
      </a:lt2>
      <a:accent1>
        <a:srgbClr val="D94A94"/>
      </a:accent1>
      <a:accent2>
        <a:srgbClr val="354088"/>
      </a:accent2>
      <a:accent3>
        <a:srgbClr val="A8D8D4"/>
      </a:accent3>
      <a:accent4>
        <a:srgbClr val="52AAE0"/>
      </a:accent4>
      <a:accent5>
        <a:srgbClr val="F190AE"/>
      </a:accent5>
      <a:accent6>
        <a:srgbClr val="A1C2D0"/>
      </a:accent6>
      <a:hlink>
        <a:srgbClr val="61C3DB"/>
      </a:hlink>
      <a:folHlink>
        <a:srgbClr val="D690A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Black">
  <a:themeElements>
    <a:clrScheme name="annefarger">
      <a:dk1>
        <a:sysClr val="windowText" lastClr="000000"/>
      </a:dk1>
      <a:lt1>
        <a:sysClr val="window" lastClr="FFFFFF"/>
      </a:lt1>
      <a:dk2>
        <a:srgbClr val="44546A"/>
      </a:dk2>
      <a:lt2>
        <a:srgbClr val="E7E6E6"/>
      </a:lt2>
      <a:accent1>
        <a:srgbClr val="D94A94"/>
      </a:accent1>
      <a:accent2>
        <a:srgbClr val="354088"/>
      </a:accent2>
      <a:accent3>
        <a:srgbClr val="A8D8D4"/>
      </a:accent3>
      <a:accent4>
        <a:srgbClr val="52AAE0"/>
      </a:accent4>
      <a:accent5>
        <a:srgbClr val="F190AE"/>
      </a:accent5>
      <a:accent6>
        <a:srgbClr val="A1C2D0"/>
      </a:accent6>
      <a:hlink>
        <a:srgbClr val="61C3DB"/>
      </a:hlink>
      <a:folHlink>
        <a:srgbClr val="D690AE"/>
      </a:folHlink>
    </a:clrScheme>
    <a:fontScheme name="Egendefinert 1">
      <a:majorFont>
        <a:latin typeface="Arial"/>
        <a:ea typeface=""/>
        <a:cs typeface=""/>
      </a:majorFont>
      <a:minorFont>
        <a:latin typeface="Arial"/>
        <a:ea typeface=""/>
        <a:cs typeface=""/>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GRAFMAL_FERDIG_TME_211111" id="{A67A30D4-AAF1-4D07-88D8-55E357DDA09F}" vid="{791C0E8E-D33E-4180-8C8D-AFAC2CB8418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ck">
  <a:themeElements>
    <a:clrScheme name="Black">
      <a:dk1>
        <a:srgbClr val="000000"/>
      </a:dk1>
      <a:lt1>
        <a:srgbClr val="FFFFFF"/>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Neue"/>
        <a:ea typeface="Helvetica Neue"/>
        <a:cs typeface="Helvetica Neue"/>
      </a:majorFont>
      <a:minorFont>
        <a:latin typeface="Helvetica"/>
        <a:ea typeface="Helvetica"/>
        <a:cs typeface="Helvetic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gendefinert 1">
    <a:dk1>
      <a:srgbClr val="424242"/>
    </a:dk1>
    <a:lt1>
      <a:srgbClr val="424242"/>
    </a:lt1>
    <a:dk2>
      <a:srgbClr val="424242"/>
    </a:dk2>
    <a:lt2>
      <a:srgbClr val="424242"/>
    </a:lt2>
    <a:accent1>
      <a:srgbClr val="164D98"/>
    </a:accent1>
    <a:accent2>
      <a:srgbClr val="FF6600"/>
    </a:accent2>
    <a:accent3>
      <a:srgbClr val="5F5F5F"/>
    </a:accent3>
    <a:accent4>
      <a:srgbClr val="558BC3"/>
    </a:accent4>
    <a:accent5>
      <a:srgbClr val="FFC000"/>
    </a:accent5>
    <a:accent6>
      <a:srgbClr val="323232"/>
    </a:accent6>
    <a:hlink>
      <a:srgbClr val="164D98"/>
    </a:hlink>
    <a:folHlink>
      <a:srgbClr val="8A02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d62bf22-67a3-48e8-9a7b-168a9d066e6b">
      <UserInfo>
        <DisplayName>Eline Meyer</DisplayName>
        <AccountId>14</AccountId>
        <AccountType/>
      </UserInfo>
      <UserInfo>
        <DisplayName>Erik Tveit</DisplayName>
        <AccountId>92</AccountId>
        <AccountType/>
      </UserInfo>
      <UserInfo>
        <DisplayName>Anne Gretteberg Meyer</DisplayName>
        <AccountId>18</AccountId>
        <AccountType/>
      </UserInfo>
    </SharedWithUsers>
    <lcf76f155ced4ddcb4097134ff3c332f xmlns="4c8da0b8-70d7-475d-899d-f40c64c98e01">
      <Terms xmlns="http://schemas.microsoft.com/office/infopath/2007/PartnerControls"/>
    </lcf76f155ced4ddcb4097134ff3c332f>
    <TaxCatchAll xmlns="cd62bf22-67a3-48e8-9a7b-168a9d066e6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0DCCD35CB9D8C4CAECB9819014009F1" ma:contentTypeVersion="21" ma:contentTypeDescription="Opprett et nytt dokument." ma:contentTypeScope="" ma:versionID="008e3b77fc6b26f81ec131130fab40a5">
  <xsd:schema xmlns:xsd="http://www.w3.org/2001/XMLSchema" xmlns:xs="http://www.w3.org/2001/XMLSchema" xmlns:p="http://schemas.microsoft.com/office/2006/metadata/properties" xmlns:ns2="4c8da0b8-70d7-475d-899d-f40c64c98e01" xmlns:ns3="cd62bf22-67a3-48e8-9a7b-168a9d066e6b" targetNamespace="http://schemas.microsoft.com/office/2006/metadata/properties" ma:root="true" ma:fieldsID="95451dc272682828d187231ef1fbe4e4" ns2:_="" ns3:_="">
    <xsd:import namespace="4c8da0b8-70d7-475d-899d-f40c64c98e01"/>
    <xsd:import namespace="cd62bf22-67a3-48e8-9a7b-168a9d066e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8da0b8-70d7-475d-899d-f40c64c98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emerkelapper" ma:readOnly="false" ma:fieldId="{5cf76f15-5ced-4ddc-b409-7134ff3c332f}" ma:taxonomyMulti="true" ma:sspId="44d0cb33-5511-45eb-bb1d-5f55490235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62bf22-67a3-48e8-9a7b-168a9d066e6b"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element name="TaxCatchAll" ma:index="21" nillable="true" ma:displayName="Taxonomy Catch All Column" ma:hidden="true" ma:list="{a7b104ba-ae48-4296-b491-cf0396b85abb}" ma:internalName="TaxCatchAll" ma:showField="CatchAllData" ma:web="cd62bf22-67a3-48e8-9a7b-168a9d066e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C109E3-DDA0-421B-9149-874ED2492EB4}">
  <ds:schemaRefs>
    <ds:schemaRef ds:uri="http://schemas.openxmlformats.org/package/2006/metadata/core-properties"/>
    <ds:schemaRef ds:uri="http://schemas.microsoft.com/office/2006/documentManagement/types"/>
    <ds:schemaRef ds:uri="cd62bf22-67a3-48e8-9a7b-168a9d066e6b"/>
    <ds:schemaRef ds:uri="http://purl.org/dc/elements/1.1/"/>
    <ds:schemaRef ds:uri="http://schemas.microsoft.com/office/2006/metadata/properties"/>
    <ds:schemaRef ds:uri="http://schemas.microsoft.com/office/infopath/2007/PartnerControls"/>
    <ds:schemaRef ds:uri="http://purl.org/dc/terms/"/>
    <ds:schemaRef ds:uri="4c8da0b8-70d7-475d-899d-f40c64c98e01"/>
    <ds:schemaRef ds:uri="http://www.w3.org/XML/1998/namespace"/>
    <ds:schemaRef ds:uri="http://purl.org/dc/dcmitype/"/>
  </ds:schemaRefs>
</ds:datastoreItem>
</file>

<file path=customXml/itemProps2.xml><?xml version="1.0" encoding="utf-8"?>
<ds:datastoreItem xmlns:ds="http://schemas.openxmlformats.org/officeDocument/2006/customXml" ds:itemID="{42129DA7-E9DF-4D9B-BB89-52F8B6635C2F}">
  <ds:schemaRefs>
    <ds:schemaRef ds:uri="http://schemas.microsoft.com/sharepoint/v3/contenttype/forms"/>
  </ds:schemaRefs>
</ds:datastoreItem>
</file>

<file path=customXml/itemProps3.xml><?xml version="1.0" encoding="utf-8"?>
<ds:datastoreItem xmlns:ds="http://schemas.openxmlformats.org/officeDocument/2006/customXml" ds:itemID="{3F1EE29D-FF4D-4234-8A4C-452F09038C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8da0b8-70d7-475d-899d-f40c64c98e01"/>
    <ds:schemaRef ds:uri="cd62bf22-67a3-48e8-9a7b-168a9d066e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4310</TotalTime>
  <Words>8387</Words>
  <Application>Microsoft Office PowerPoint</Application>
  <PresentationFormat>Egendefinert</PresentationFormat>
  <Paragraphs>765</Paragraphs>
  <Slides>68</Slides>
  <Notes>4</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68</vt:i4>
      </vt:variant>
    </vt:vector>
  </HeadingPairs>
  <TitlesOfParts>
    <vt:vector size="76" baseType="lpstr">
      <vt:lpstr>Arial</vt:lpstr>
      <vt:lpstr>Arial Nova Light</vt:lpstr>
      <vt:lpstr>Courier New</vt:lpstr>
      <vt:lpstr>Helvetica Neue</vt:lpstr>
      <vt:lpstr>HurmeGeometricSans3 Light</vt:lpstr>
      <vt:lpstr>2_Black</vt:lpstr>
      <vt:lpstr>3_Black</vt:lpstr>
      <vt:lpstr>Custom Design</vt:lpstr>
      <vt:lpstr>PowerPoint-presentasjon</vt:lpstr>
      <vt:lpstr>PowerPoint-presentasjon</vt:lpstr>
      <vt:lpstr>PowerPoint-presentasjon</vt:lpstr>
      <vt:lpstr>OPPSUMMERT</vt:lpstr>
      <vt:lpstr>OPPSUMMERT</vt:lpstr>
      <vt:lpstr>OPPSUMMERT</vt:lpstr>
      <vt:lpstr>OPPSUMMERT</vt:lpstr>
      <vt:lpstr>OPPSUMMERT</vt:lpstr>
      <vt:lpstr>OPPSUMMERT</vt:lpstr>
      <vt:lpstr>OPPSUMMERT</vt:lpstr>
      <vt:lpstr>OPPSUMMERT</vt:lpstr>
      <vt:lpstr>PowerPoint-presentasjon</vt:lpstr>
      <vt:lpstr>PowerPoint-presentasjon</vt:lpstr>
      <vt:lpstr>8 av 10 er medlem av en fagforening</vt:lpstr>
      <vt:lpstr>43% oppgir å være tilknyttet Akademikerne </vt:lpstr>
      <vt:lpstr>Tekna er klart størst blant medlemsorganisasjonene i Akademikerne med 40%, etterfulgt av Samfunnsviterne og Econa. </vt:lpstr>
      <vt:lpstr>PowerPoint-presentasjon</vt:lpstr>
      <vt:lpstr>Andelen som vurderer å bytte jobb holdt seg stabil – om lag 1 av 4</vt:lpstr>
      <vt:lpstr>Lønn er fremdeles den viktigste årsaken til at man vurderer å bytte jobb</vt:lpstr>
      <vt:lpstr>PowerPoint-presentasjon</vt:lpstr>
      <vt:lpstr>Arbeider utover avtalt arbeidstid blant deltidsansatte løses på ulike måter, men fastlønn er mest vanlig</vt:lpstr>
      <vt:lpstr>PowerPoint-presentasjon</vt:lpstr>
      <vt:lpstr>Over halvparten (53%) sier det er viktig at de kan ta minst fire uker ferie i sommermånedene</vt:lpstr>
      <vt:lpstr>De fleste, 6 av 10, har opplevd å ikke ha rett til betalt ferie første arbeidsår. </vt:lpstr>
      <vt:lpstr>Over halvparten tok ut kortere ferie uten lønn det første året</vt:lpstr>
      <vt:lpstr>PowerPoint-presentasjon</vt:lpstr>
      <vt:lpstr>Bortimot halvparten har hatt sykefravær i en eller flere perioder løpet av det siste året</vt:lpstr>
      <vt:lpstr>Totalt sier 17% at deres sykefravær skyldtes forhold på arbeidsplassen</vt:lpstr>
      <vt:lpstr>Blant de som har hatt sykefravær på grunn av arbeidsforhold, knytter 8 av 10 dette til psykososiale forhold</vt:lpstr>
      <vt:lpstr>Blant de som har hatt sykefravær på grunn av arbeidsforhold, knytter 37% dette til fysiske forhold - 8% helt, og 29% delvis</vt:lpstr>
      <vt:lpstr>Andelen som har brukt egenmelding har gått ned fra i fjor, fra 60% til 52% mens andelen som har brukt både egenmelding og sykemelding har økt noe. </vt:lpstr>
      <vt:lpstr>1 av 3 som hadde sykmelding i hele fraværsperioden brukte gradert sykmelding. 2 av 3 var sykmeldt 100%. </vt:lpstr>
      <vt:lpstr>De aller fleste, 7 av 10 hadde dialog om mulighetene for å jobbe i sykmeldingsperioden.</vt:lpstr>
      <vt:lpstr>64% har hatt dialog om mulighetene for tilrettelegging. Det er på nivå med i fjor.  </vt:lpstr>
      <vt:lpstr>7 av 10 sykemeldte hadde dialog med arbeidsgiveren sin om utsiktene for å komme tilbake i jobb</vt:lpstr>
      <vt:lpstr>Halvparten sier at sykefravær og forebygging av sykefravær er tema som tas opp på arbeidsplassen. </vt:lpstr>
      <vt:lpstr>Nær 2 av 3 mener at det er gjort konkrete tiltak for å forebygge sykefravær på ens arbeidsplass </vt:lpstr>
      <vt:lpstr>45% stiller seg negative til bruk av egenmelding for en mental-helse-dag. Menn, eldre og ledere er mest negative.</vt:lpstr>
      <vt:lpstr>PowerPoint-presentasjon</vt:lpstr>
      <vt:lpstr>78% beskriver sin egen arbeidsplass som inkluderende. Det er litt færre enn på samme tid i fjor, da 83% svarte dette. </vt:lpstr>
      <vt:lpstr>Om lag halvparten opplever i stor grad at arbeidsplassen tilrettelegger for de som trenger særlig tilrettelegging for å komme i jobb</vt:lpstr>
      <vt:lpstr>Drøyt 5 av 10 opplever i stor grad egen arbeidsplass tilrettelegger for de som trenger særlig tilrettelegging for å bli i jobb</vt:lpstr>
      <vt:lpstr>Flertallet mener sykefraværet på arbeidsplassen ikke vil endres dersom arbeidsgiver må dekke mer sykelønn til langtidssykemeldte. Flere enn i fjor er imildertid usikre. </vt:lpstr>
      <vt:lpstr>Færre enn i fjor oppgir at arbeidsgiver kartlegger psykososiale arbeidsmiljøfaktorer</vt:lpstr>
      <vt:lpstr>Av de som er kjent med at arbeidsgiver kartlegger psykososiale arbeidsmiljøfaktorer sier 6 av 10 at de også vet at kartleggingen brukes til risikovurdering. </vt:lpstr>
      <vt:lpstr>De fleste som er kjent med at arbeidsgiver kartlegger psykososiale arbeidsmiljøfaktorer og risiko for uheldig påvirkning, sier også at arbeidsgiver kommuniserer informasjon om dette</vt:lpstr>
      <vt:lpstr>4 av 10 kjenner til at ens leder har gjennomført HMS opplæring, mens 6 av 10 er usikre eller uten kjennskap til dette</vt:lpstr>
      <vt:lpstr>PowerPoint-presentasjon</vt:lpstr>
      <vt:lpstr>Majoriteten (57%) forventer å gå av med alderspensjon ved 67 års alder</vt:lpstr>
      <vt:lpstr>46% har rett på AFP i sin nåværende jobb – 27% er usikre</vt:lpstr>
      <vt:lpstr>PowerPoint-presentasjon</vt:lpstr>
      <vt:lpstr>Mange mener Norge i liten grad er forberedt på det de oppfatter som de største truslene </vt:lpstr>
      <vt:lpstr>Størst bekymring er det for desinformasjon, etterfulgt av cyberangrep og klimaendringer; minst bekymring er det for pandemier/sykdomsutbrudd</vt:lpstr>
      <vt:lpstr>Størst tiltro har man til at Norge er godt nok forberedt på pandemier; forsyningskrise mtp matforsyning og selvforsyning opplever man at Norge er dårligst forberedt på</vt:lpstr>
      <vt:lpstr>55% er i stor grad bekymret for at desinformasjon kan undergrave demokratiet i Norge, mens 25% i liten grad er bekymret for denne trusselen</vt:lpstr>
      <vt:lpstr>Nær 8 av 10 mener at akademia har en viktig rolle når det gjelder å demme opp for desinformasjon. </vt:lpstr>
      <vt:lpstr>2 av 3 er i stor grad bekymret for den geopolitiske uroen i verden. Bekymringen er størst blant de eldste.</vt:lpstr>
      <vt:lpstr>Nær samtlige kjenner til myndighetenes råd om beredskapslager. </vt:lpstr>
      <vt:lpstr>4 av 5 er kjent med at myndighetene under krig/krise kan beordre en til annet arbeid</vt:lpstr>
      <vt:lpstr>Drøyt 6 av 10 av de med kjennskap stiller seg positive til at myndighetene under krig/krise kan beordre en til annet arbeid</vt:lpstr>
      <vt:lpstr>Respondentene er delte på spørsmål viktigheten av sikkerhet og beredskap i årets valg. 4 av 10 sier det var viktig, 32% sier det var lite viktig. Viktigheten av sikkerhet og beredskap øker med alder.  </vt:lpstr>
      <vt:lpstr>4 av 10 oppgir at man kjenner til at virksomheten en er ansatt i har beredskapsplan(er) for krisesituasjoner</vt:lpstr>
      <vt:lpstr>Av de som oppga at virksomheten deres har en beredskapsplan for krisesituasjoner, oppga 44% at tillitsvalgt var involvert i planen. Litt flere, 48%, er usikre. </vt:lpstr>
      <vt:lpstr>1 av 4 opplever i noen grad at tillitsvalgtes involvering har virket inn på beredskapsplanens innhold, mens 2 av 5 vet ikke</vt:lpstr>
      <vt:lpstr>PowerPoint-presentasjon</vt:lpstr>
      <vt:lpstr>Akademikerpanelet: Stortingsvalg Partipreferanse over tid – sept 2025 oppgitt stemme</vt:lpstr>
      <vt:lpstr>Akademikerpanelet: Stortingsvalg Partipreferanse over tid</vt:lpstr>
      <vt:lpstr>Stortingsvalg 2025 Akademikerpanelet (venstre stolpe) mot valgresultat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 Gretteberg Meyer</dc:creator>
  <cp:lastModifiedBy>Kjersti Kræmmer</cp:lastModifiedBy>
  <cp:revision>3</cp:revision>
  <dcterms:modified xsi:type="dcterms:W3CDTF">2025-10-01T09:36:35Z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0x01010070DCCD35CB9D8C4CAECB9819014009F1</vt:lpwstr>
  </property>
  <property fmtid="{D5CDD505-2E9C-101B-9397-08002B2CF9AE}" pid="3" name="MediaServiceImageTags">
    <vt:lpwstr/>
  </property>
</Properties>
</file>